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9" r:id="rId10"/>
    <p:sldId id="270" r:id="rId11"/>
    <p:sldId id="271" r:id="rId12"/>
    <p:sldId id="272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117267-E699-4DF8-B1E9-69F8331F63A3}" v="1" dt="2026-05-21T20:42:48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oradzadeh" userId="509761f4eee188d6" providerId="LiveId" clId="{430D03F3-7EF3-476C-BEB1-FFC4AF888A33}"/>
    <pc:docChg chg="custSel modSld">
      <pc:chgData name="michael moradzadeh" userId="509761f4eee188d6" providerId="LiveId" clId="{430D03F3-7EF3-476C-BEB1-FFC4AF888A33}" dt="2026-05-21T20:43:59.580" v="34" actId="20577"/>
      <pc:docMkLst>
        <pc:docMk/>
      </pc:docMkLst>
      <pc:sldChg chg="addSp modSp mod">
        <pc:chgData name="michael moradzadeh" userId="509761f4eee188d6" providerId="LiveId" clId="{430D03F3-7EF3-476C-BEB1-FFC4AF888A33}" dt="2026-05-21T20:43:07.189" v="4" actId="1076"/>
        <pc:sldMkLst>
          <pc:docMk/>
          <pc:sldMk cId="0" sldId="267"/>
        </pc:sldMkLst>
        <pc:picChg chg="add mod">
          <ac:chgData name="michael moradzadeh" userId="509761f4eee188d6" providerId="LiveId" clId="{430D03F3-7EF3-476C-BEB1-FFC4AF888A33}" dt="2026-05-21T20:43:07.189" v="4" actId="1076"/>
          <ac:picMkLst>
            <pc:docMk/>
            <pc:sldMk cId="0" sldId="267"/>
            <ac:picMk id="2" creationId="{99ECA34B-D7A7-6A20-2B95-E56F6849535E}"/>
          </ac:picMkLst>
        </pc:picChg>
      </pc:sldChg>
      <pc:sldChg chg="modSp mod">
        <pc:chgData name="michael moradzadeh" userId="509761f4eee188d6" providerId="LiveId" clId="{430D03F3-7EF3-476C-BEB1-FFC4AF888A33}" dt="2026-05-21T20:43:59.580" v="34" actId="20577"/>
        <pc:sldMkLst>
          <pc:docMk/>
          <pc:sldMk cId="2097153093" sldId="272"/>
        </pc:sldMkLst>
        <pc:spChg chg="mod">
          <ac:chgData name="michael moradzadeh" userId="509761f4eee188d6" providerId="LiveId" clId="{430D03F3-7EF3-476C-BEB1-FFC4AF888A33}" dt="2026-05-21T20:43:35.359" v="7" actId="1076"/>
          <ac:spMkLst>
            <pc:docMk/>
            <pc:sldMk cId="2097153093" sldId="272"/>
            <ac:spMk id="2" creationId="{7DCE28D6-16C7-1C84-6160-DBDDF0515116}"/>
          </ac:spMkLst>
        </pc:spChg>
        <pc:spChg chg="mod">
          <ac:chgData name="michael moradzadeh" userId="509761f4eee188d6" providerId="LiveId" clId="{430D03F3-7EF3-476C-BEB1-FFC4AF888A33}" dt="2026-05-21T20:43:59.580" v="34" actId="20577"/>
          <ac:spMkLst>
            <pc:docMk/>
            <pc:sldMk cId="2097153093" sldId="272"/>
            <ac:spMk id="3" creationId="{2C54795B-1C11-F479-E3A0-476E9C2DDB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FF17E-8B1E-4E2C-8C65-E2C1969C3FA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C0C4-BAE1-4522-AFE3-073EA897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3670cdd3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g3e3670cdd3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69E8B-196F-07D2-C7E9-DBA7E640EC2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544174" y="138735"/>
            <a:ext cx="1399315" cy="96152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b="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b="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b="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b="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b="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4EE4-51F0-D63A-B5BE-92EF9BD23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Communications Offshore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91165-24D3-3FFE-CD02-1B0006EDE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CCA Presentation and discussion for Pac Cup</a:t>
            </a:r>
          </a:p>
          <a:p>
            <a:r>
              <a:rPr lang="en-US" dirty="0"/>
              <a:t>Michael Moradzadeh</a:t>
            </a:r>
            <a:br>
              <a:rPr lang="en-US" dirty="0"/>
            </a:br>
            <a:r>
              <a:rPr lang="en-US" dirty="0"/>
              <a:t>Bob Hinden</a:t>
            </a:r>
            <a:br>
              <a:rPr lang="en-US" dirty="0"/>
            </a:br>
            <a:r>
              <a:rPr lang="en-US" dirty="0"/>
              <a:t>Stan Honey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C5E6B-3567-B436-8A9A-9B0A23CE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341" y="99110"/>
            <a:ext cx="1634907" cy="1173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22A9A-821F-26FC-4153-0D7711A2B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341" y="1272488"/>
            <a:ext cx="1634907" cy="11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5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46BF4-1FB1-740F-90A6-D87B01D1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52C6B-4A6E-545D-7394-B2234686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31" y="4298369"/>
            <a:ext cx="8534401" cy="2281600"/>
          </a:xfrm>
        </p:spPr>
        <p:txBody>
          <a:bodyPr/>
          <a:lstStyle/>
          <a:p>
            <a:r>
              <a:rPr lang="en-US" dirty="0">
                <a:latin typeface="+mj-lt"/>
              </a:rPr>
              <a:t>Iridium Go &amp; Exec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8DDCB-1E5B-C1E7-F5D0-AE91E9129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757" y="286209"/>
            <a:ext cx="9127299" cy="4862526"/>
          </a:xfrm>
        </p:spPr>
        <p:txBody>
          <a:bodyPr>
            <a:normAutofit fontScale="62500" lnSpcReduction="20000"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</a:rPr>
              <a:t>Iridium Go / Exec works in the ocean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3800" dirty="0">
              <a:solidFill>
                <a:srgbClr val="000000"/>
              </a:solidFill>
              <a:latin typeface="+mn-lt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</a:rPr>
              <a:t>Iridium Go Post Paid Plans (aka subscription)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15 min talk + text  $72/</a:t>
            </a:r>
            <a:r>
              <a:rPr lang="en-US" altLang="en-US" sz="3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endParaRPr lang="en-US" altLang="en-US" sz="3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130 min talk + text $105/</a:t>
            </a:r>
            <a:r>
              <a:rPr lang="en-US" altLang="en-US" sz="3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endParaRPr lang="en-US" altLang="en-US" sz="3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Unlimited Data &amp; text $159/</a:t>
            </a:r>
            <a:r>
              <a:rPr lang="en-US" altLang="en-US" sz="3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endParaRPr lang="en-US" altLang="en-US" sz="3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3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</a:rPr>
              <a:t>Iridium Exec (plans may have long terms)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Exec 50  50min+50MB $199/</a:t>
            </a:r>
            <a:r>
              <a:rPr lang="en-US" altLang="en-US" sz="3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endParaRPr lang="en-US" altLang="en-US" sz="3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Exec 25 25min+25MB $109/</a:t>
            </a:r>
            <a:r>
              <a:rPr lang="en-US" altLang="en-US" sz="3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endParaRPr lang="en-US" altLang="en-US" sz="3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Unlimited Data 200 min $259/</a:t>
            </a:r>
            <a:r>
              <a:rPr lang="en-US" altLang="en-US" sz="3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endParaRPr lang="en-US" altLang="en-US" sz="3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3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</a:rPr>
              <a:t>Requires SIM Card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3800" dirty="0">
              <a:solidFill>
                <a:srgbClr val="000000"/>
              </a:solidFill>
              <a:latin typeface="+mn-lt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  <a:latin typeface="+mn-lt"/>
              </a:rPr>
              <a:t>Get setup well before the race</a:t>
            </a:r>
            <a:endParaRPr lang="en-US" altLang="en-US" sz="3800" dirty="0">
              <a:solidFill>
                <a:schemeClr val="tx1"/>
              </a:solidFill>
              <a:latin typeface="+mn-lt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F022C-49EE-917B-0CDF-3948D49AEE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43285-B087-A33F-68C7-700BEAC2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94" y="1566316"/>
            <a:ext cx="4275393" cy="37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B6EF2-1C18-9467-AA3E-15974C9DA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3B0B-E0B1-BFC1-218B-B11D4C75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827" y="4109720"/>
            <a:ext cx="8534401" cy="2281600"/>
          </a:xfrm>
        </p:spPr>
        <p:txBody>
          <a:bodyPr/>
          <a:lstStyle/>
          <a:p>
            <a:r>
              <a:rPr lang="en-US" dirty="0">
                <a:latin typeface="+mn-lt"/>
              </a:rPr>
              <a:t>Iridium Phone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62FD8-7B8E-8D37-89A0-B2C5635FD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37" y="609600"/>
            <a:ext cx="9410763" cy="4697934"/>
          </a:xfrm>
        </p:spPr>
        <p:txBody>
          <a:bodyPr>
            <a:normAutofit lnSpcReduction="10000"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Need plan with Global Coverage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Regional plans won’t work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Prepaid Plans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100 minutes, 30 day term, $195, to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1200 minutes, 2 year term, $1690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Monthly Plan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15 minutes, 1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term, $72/month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130 min., 6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term, $105/month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325 min., 6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term, $139/month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Requires SIM Card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Get setup well before the race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34680-7048-ED24-372D-4D5CAB003B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28C502-C212-A488-8608-4BC0C5A1B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0" y="1212748"/>
            <a:ext cx="4273296" cy="42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8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F59E1-8D6B-D36C-975B-555AC982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28D6-16C7-1C84-6160-DBDDF051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97" y="3802183"/>
            <a:ext cx="8534401" cy="2281600"/>
          </a:xfrm>
        </p:spPr>
        <p:txBody>
          <a:bodyPr/>
          <a:lstStyle/>
          <a:p>
            <a:r>
              <a:rPr lang="en-US" dirty="0">
                <a:latin typeface="+mj-lt"/>
              </a:rPr>
              <a:t>Garmin </a:t>
            </a:r>
            <a:r>
              <a:rPr lang="en-US" dirty="0" err="1">
                <a:latin typeface="+mj-lt"/>
              </a:rPr>
              <a:t>InReach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4795B-1C11-F479-E3A0-476E9C2DD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722" y="774217"/>
            <a:ext cx="7289355" cy="3893262"/>
          </a:xfrm>
        </p:spPr>
        <p:txBody>
          <a:bodyPr>
            <a:normAutofit lnSpcReduction="10000"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All plans work in the Ocean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Plans range from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$7.99/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with $.50 per message to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$49.99/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with unlimited messages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$39.00 activation fee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No longer term commitment (aka month to month)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Good backup to Starlink</a:t>
            </a:r>
            <a:endParaRPr lang="en-US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6EE7F-08E1-5F50-3237-18A4AFE80A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434D4-87E6-B675-4ADB-843DA1AE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005" y="1043432"/>
            <a:ext cx="4007104" cy="40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5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1EE3-0D90-795A-8822-1943D587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 Cup Voice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C4BD8-B912-E5AA-325C-44CBCEF3E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have the ability to have voice comms with land</a:t>
            </a:r>
          </a:p>
          <a:p>
            <a:r>
              <a:rPr lang="en-US" dirty="0"/>
              <a:t>Got broadband? Your phone can probably use it natively!</a:t>
            </a:r>
          </a:p>
          <a:p>
            <a:r>
              <a:rPr lang="en-US" dirty="0"/>
              <a:t>Or a VOIP program and hardware</a:t>
            </a:r>
          </a:p>
          <a:p>
            <a:r>
              <a:rPr lang="en-US" dirty="0"/>
              <a:t>OR a communications app</a:t>
            </a:r>
          </a:p>
          <a:p>
            <a:endParaRPr lang="en-US" dirty="0"/>
          </a:p>
          <a:p>
            <a:r>
              <a:rPr lang="en-US" dirty="0"/>
              <a:t>You are not required by rules to have phone on all the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559CA-7102-5695-5314-6AB14534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253" y="3924066"/>
            <a:ext cx="2328029" cy="15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0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8541-795F-8660-EE72-2C768155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84935-7AFB-D3F1-D4F0-25BB8E6A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be cute. Get a PC</a:t>
            </a:r>
          </a:p>
          <a:p>
            <a:pPr lvl="1"/>
            <a:r>
              <a:rPr lang="en-US" dirty="0"/>
              <a:t>Selection</a:t>
            </a:r>
          </a:p>
          <a:p>
            <a:pPr lvl="2"/>
            <a:r>
              <a:rPr lang="en-US" dirty="0"/>
              <a:t>“Rugged” or maybe just pack a spare. Look at Student versions</a:t>
            </a:r>
          </a:p>
          <a:p>
            <a:pPr lvl="2"/>
            <a:r>
              <a:rPr lang="en-US" dirty="0"/>
              <a:t>Look for 12v power. Pick one with low power needs</a:t>
            </a:r>
          </a:p>
          <a:p>
            <a:pPr lvl="2"/>
            <a:r>
              <a:rPr lang="en-US" dirty="0"/>
              <a:t>Will it be always on?</a:t>
            </a:r>
          </a:p>
          <a:p>
            <a:pPr lvl="1"/>
            <a:r>
              <a:rPr lang="en-US" dirty="0"/>
              <a:t>Config</a:t>
            </a:r>
          </a:p>
          <a:p>
            <a:pPr lvl="2"/>
            <a:r>
              <a:rPr lang="en-US" dirty="0"/>
              <a:t>Add all needed software. See article.</a:t>
            </a:r>
          </a:p>
          <a:p>
            <a:pPr lvl="2"/>
            <a:r>
              <a:rPr lang="en-US" dirty="0"/>
              <a:t>Turn off things that waste energy</a:t>
            </a:r>
          </a:p>
          <a:p>
            <a:pPr lvl="2"/>
            <a:r>
              <a:rPr lang="en-US" dirty="0"/>
              <a:t>Turn off automatic updates</a:t>
            </a:r>
          </a:p>
        </p:txBody>
      </p:sp>
    </p:spTree>
    <p:extLst>
      <p:ext uri="{BB962C8B-B14F-4D97-AF65-F5344CB8AC3E}">
        <p14:creationId xmlns:p14="http://schemas.microsoft.com/office/powerpoint/2010/main" val="312520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6977-65A4-9198-D5AE-C2AC9962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65674-4549-915B-9C72-20ADBF30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Get weather</a:t>
            </a:r>
          </a:p>
          <a:p>
            <a:pPr lvl="1"/>
            <a:r>
              <a:rPr lang="en-US" dirty="0"/>
              <a:t>Look for danger</a:t>
            </a:r>
          </a:p>
          <a:p>
            <a:pPr lvl="1"/>
            <a:r>
              <a:rPr lang="en-US" dirty="0"/>
              <a:t>Look at trends</a:t>
            </a:r>
          </a:p>
          <a:p>
            <a:pPr lvl="2"/>
            <a:r>
              <a:rPr lang="en-US" dirty="0"/>
              <a:t>Will that Pacific High snap into place? Look for the “omega” shape</a:t>
            </a:r>
          </a:p>
          <a:p>
            <a:pPr lvl="1"/>
            <a:r>
              <a:rPr lang="en-US" dirty="0"/>
              <a:t>Re-run routing</a:t>
            </a:r>
          </a:p>
          <a:p>
            <a:pPr lvl="1"/>
            <a:r>
              <a:rPr lang="en-US" dirty="0"/>
              <a:t>How many x per day?</a:t>
            </a:r>
          </a:p>
          <a:p>
            <a:r>
              <a:rPr lang="en-US" dirty="0"/>
              <a:t>Get positions</a:t>
            </a:r>
          </a:p>
          <a:p>
            <a:pPr lvl="1"/>
            <a:r>
              <a:rPr lang="en-US" dirty="0"/>
              <a:t>Do they change your approach?</a:t>
            </a:r>
          </a:p>
          <a:p>
            <a:pPr lvl="1"/>
            <a:r>
              <a:rPr lang="en-US" dirty="0"/>
              <a:t>Who are you covering? Who are you </a:t>
            </a:r>
            <a:r>
              <a:rPr lang="en-US" dirty="0" err="1"/>
              <a:t>imitiating</a:t>
            </a:r>
            <a:r>
              <a:rPr lang="en-US" dirty="0"/>
              <a:t>?</a:t>
            </a:r>
          </a:p>
          <a:p>
            <a:r>
              <a:rPr lang="en-US" dirty="0"/>
              <a:t>Share your story</a:t>
            </a:r>
          </a:p>
          <a:p>
            <a:pPr lvl="1"/>
            <a:r>
              <a:rPr lang="en-US" dirty="0"/>
              <a:t>Post to socials</a:t>
            </a:r>
          </a:p>
          <a:p>
            <a:pPr lvl="1"/>
            <a:r>
              <a:rPr lang="en-US" dirty="0"/>
              <a:t>Pac Cup wants your updates</a:t>
            </a:r>
          </a:p>
        </p:txBody>
      </p:sp>
      <p:pic>
        <p:nvPicPr>
          <p:cNvPr id="5" name="Picture 4" descr="Star Trek: 10 Things That Make No Sense About Data">
            <a:extLst>
              <a:ext uri="{FF2B5EF4-FFF2-40B4-BE49-F238E27FC236}">
                <a16:creationId xmlns:a16="http://schemas.microsoft.com/office/drawing/2014/main" id="{E26FD575-7D98-CAE6-1B5A-6116803A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988" y="4750676"/>
            <a:ext cx="2665565" cy="14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E25E-4747-D3B8-B780-7D453734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CB71A-6EF2-3E19-A691-4C320466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here for you</a:t>
            </a:r>
          </a:p>
        </p:txBody>
      </p:sp>
    </p:spTree>
    <p:extLst>
      <p:ext uri="{BB962C8B-B14F-4D97-AF65-F5344CB8AC3E}">
        <p14:creationId xmlns:p14="http://schemas.microsoft.com/office/powerpoint/2010/main" val="238984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F74A-3A85-CB7A-2592-19C41CC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2268F-7786-00D8-1B6A-AFCA6057D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Cruising Club of America</a:t>
            </a:r>
          </a:p>
          <a:p>
            <a:pPr lvl="1"/>
            <a:r>
              <a:rPr lang="en-US" dirty="0"/>
              <a:t>Association of sailors with extensive offshore voyaging experience</a:t>
            </a:r>
          </a:p>
          <a:p>
            <a:pPr lvl="1"/>
            <a:r>
              <a:rPr lang="en-US" dirty="0"/>
              <a:t>Heavy overlap with most major offshore races</a:t>
            </a:r>
          </a:p>
          <a:p>
            <a:pPr lvl="1"/>
            <a:r>
              <a:rPr lang="en-US" dirty="0"/>
              <a:t>Support the sport with information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We co-run the Newport Bermuda race</a:t>
            </a:r>
          </a:p>
          <a:p>
            <a:r>
              <a:rPr lang="en-US" dirty="0"/>
              <a:t>Communications are changing fast, we have info to share</a:t>
            </a:r>
          </a:p>
        </p:txBody>
      </p:sp>
    </p:spTree>
    <p:extLst>
      <p:ext uri="{BB962C8B-B14F-4D97-AF65-F5344CB8AC3E}">
        <p14:creationId xmlns:p14="http://schemas.microsoft.com/office/powerpoint/2010/main" val="50976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EA05-5732-9362-A264-AEB6806D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8410-6CD5-7F76-369C-7C6F145A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/>
              <a:t>Getting data onto the boat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Installing Starlink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Installing GO!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How to meet Pac Cup Voice rule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Processing the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 Data consultation sked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Open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3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A8A2-CA1A-369C-2241-ABDDCD88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this not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9FA12-FB5B-3ADD-6FF8-E2ACD81A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0" dirty="0"/>
              <a:t> … nothing like putting on all of this gear on your boat and then having it stop working a few hundred miles out.  Worked fine at the dock”</a:t>
            </a:r>
          </a:p>
          <a:p>
            <a:pPr lvl="4" algn="r"/>
            <a:r>
              <a:rPr lang="en-US" dirty="0"/>
              <a:t>Bob Hinden</a:t>
            </a:r>
          </a:p>
        </p:txBody>
      </p:sp>
    </p:spTree>
    <p:extLst>
      <p:ext uri="{BB962C8B-B14F-4D97-AF65-F5344CB8AC3E}">
        <p14:creationId xmlns:p14="http://schemas.microsoft.com/office/powerpoint/2010/main" val="213774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48EC-4E4D-2907-5EC8-919A6F7E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0" dirty="0"/>
            </a:br>
            <a:r>
              <a:rPr lang="en-US" b="0" dirty="0"/>
              <a:t>Ways of getting data onto the </a:t>
            </a:r>
            <a:r>
              <a:rPr lang="en-US" b="0" dirty="0" err="1"/>
              <a:t>boAT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1BC1-40A3-293C-ADDA-BC9CD2B3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  a. Starlink</a:t>
            </a:r>
          </a:p>
          <a:p>
            <a:r>
              <a:rPr lang="en-US" b="0" dirty="0"/>
              <a:t>  b. Iridium GO!</a:t>
            </a:r>
          </a:p>
          <a:p>
            <a:r>
              <a:rPr lang="en-US" b="0" dirty="0"/>
              <a:t>  c. Iridium Phone</a:t>
            </a:r>
          </a:p>
          <a:p>
            <a:r>
              <a:rPr lang="en-US" b="0" dirty="0"/>
              <a:t>  d. </a:t>
            </a:r>
            <a:r>
              <a:rPr lang="en-US" b="0" dirty="0" err="1"/>
              <a:t>InReach</a:t>
            </a:r>
            <a:r>
              <a:rPr lang="en-US" b="0" dirty="0"/>
              <a:t> </a:t>
            </a:r>
          </a:p>
          <a:p>
            <a:pPr lvl="1"/>
            <a:r>
              <a:rPr lang="en-US" b="0" dirty="0"/>
              <a:t>does not provide voice but good backup to a</a:t>
            </a:r>
          </a:p>
          <a:p>
            <a:r>
              <a:rPr lang="en-US" b="0" dirty="0"/>
              <a:t>  e. Other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A5A7C-760F-FD32-2D81-7E2E2E9C6558}"/>
              </a:ext>
            </a:extLst>
          </p:cNvPr>
          <p:cNvSpPr txBox="1"/>
          <p:nvPr/>
        </p:nvSpPr>
        <p:spPr>
          <a:xfrm>
            <a:off x="9629775" y="2743200"/>
            <a:ext cx="2143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Back in the day:</a:t>
            </a:r>
            <a:b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</a:br>
            <a:b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Single Sideband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99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E4AA-2DBF-D048-0238-A8BCFCEA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Installing Starlink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3BE3-73C1-EDC6-5B1B-19A51777C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 Power</a:t>
            </a:r>
          </a:p>
          <a:p>
            <a:pPr marL="0" indent="0">
              <a:buNone/>
            </a:pPr>
            <a:r>
              <a:rPr lang="en-US" b="0" dirty="0"/>
              <a:t>	12v works, until it doesn’t USE A STEP UP converter</a:t>
            </a:r>
          </a:p>
          <a:p>
            <a:pPr marL="0" indent="0">
              <a:buNone/>
            </a:pPr>
            <a:r>
              <a:rPr lang="en-US" b="0" dirty="0"/>
              <a:t> Antenna</a:t>
            </a:r>
          </a:p>
          <a:p>
            <a:pPr marL="0" indent="0">
              <a:buNone/>
            </a:pPr>
            <a:r>
              <a:rPr lang="en-US" b="0" dirty="0"/>
              <a:t>	Mounting</a:t>
            </a:r>
          </a:p>
          <a:p>
            <a:pPr marL="0" indent="0">
              <a:buNone/>
            </a:pPr>
            <a:r>
              <a:rPr lang="en-US" b="0" dirty="0"/>
              <a:t> Connecting to data</a:t>
            </a:r>
          </a:p>
          <a:p>
            <a:pPr marL="0" indent="0">
              <a:buNone/>
            </a:pPr>
            <a:r>
              <a:rPr lang="en-US" b="0" dirty="0"/>
              <a:t>	DO NOT FORGET THE PASSWORD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4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D65F-6443-8208-9A46-48554B5F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Installing Iridium GO!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4164-06DB-E1AA-329D-B8EF2A372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Antenna</a:t>
            </a:r>
          </a:p>
          <a:p>
            <a:r>
              <a:rPr lang="en-US" dirty="0"/>
              <a:t>Power</a:t>
            </a:r>
          </a:p>
          <a:p>
            <a:pPr lvl="1"/>
            <a:r>
              <a:rPr lang="en-US" dirty="0"/>
              <a:t>Do not use a cheap-ass USB cable. Believe me.</a:t>
            </a:r>
          </a:p>
          <a:p>
            <a:r>
              <a:rPr lang="en-US" dirty="0"/>
              <a:t>Suggestion:</a:t>
            </a:r>
          </a:p>
          <a:p>
            <a:pPr lvl="1"/>
            <a:r>
              <a:rPr lang="en-US" dirty="0"/>
              <a:t>Have a dedicated tablet or phone to connect, and not in someone’s pocket</a:t>
            </a:r>
          </a:p>
        </p:txBody>
      </p:sp>
    </p:spTree>
    <p:extLst>
      <p:ext uri="{BB962C8B-B14F-4D97-AF65-F5344CB8AC3E}">
        <p14:creationId xmlns:p14="http://schemas.microsoft.com/office/powerpoint/2010/main" val="43399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19877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186" name="Google Shape;186;p24"/>
          <p:cNvSpPr txBox="1">
            <a:spLocks noGrp="1"/>
          </p:cNvSpPr>
          <p:nvPr>
            <p:ph type="ctrTitle"/>
          </p:nvPr>
        </p:nvSpPr>
        <p:spPr>
          <a:xfrm>
            <a:off x="583473" y="230157"/>
            <a:ext cx="67590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sz="5000" dirty="0"/>
              <a:t>Pick the right subscription</a:t>
            </a:r>
            <a:endParaRPr sz="5000" dirty="0">
              <a:latin typeface="+mj-lt"/>
            </a:endParaRPr>
          </a:p>
        </p:txBody>
      </p:sp>
      <p:grpSp>
        <p:nvGrpSpPr>
          <p:cNvPr id="188" name="Google Shape;188;p24"/>
          <p:cNvGrpSpPr/>
          <p:nvPr/>
        </p:nvGrpSpPr>
        <p:grpSpPr>
          <a:xfrm>
            <a:off x="9206826" y="2963333"/>
            <a:ext cx="2982001" cy="3209011"/>
            <a:chOff x="9206826" y="2963333"/>
            <a:chExt cx="2982001" cy="3209011"/>
          </a:xfrm>
        </p:grpSpPr>
        <p:cxnSp>
          <p:nvCxnSpPr>
            <p:cNvPr id="189" name="Google Shape;189;p24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24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24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24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24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4" name="Google Shape;194;p24"/>
          <p:cNvSpPr txBox="1">
            <a:spLocks noGrp="1"/>
          </p:cNvSpPr>
          <p:nvPr>
            <p:ph type="sldNum" idx="12"/>
          </p:nvPr>
        </p:nvSpPr>
        <p:spPr>
          <a:xfrm>
            <a:off x="11049900" y="6172200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1315350" y="2117375"/>
            <a:ext cx="8850900" cy="344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>
              <a:buClr>
                <a:srgbClr val="0F486F"/>
              </a:buClr>
              <a:buSzPts val="2000"/>
              <a:buFont typeface="Century Gothic"/>
              <a:buChar char="●"/>
            </a:pPr>
            <a:r>
              <a:rPr lang="en-US" sz="2400" b="1" dirty="0">
                <a:solidFill>
                  <a:srgbClr val="0F486F"/>
                </a:solidFill>
                <a:ea typeface="Century Gothic"/>
                <a:cs typeface="Arial" panose="020B0604020202020204" pitchFamily="34" charset="0"/>
                <a:sym typeface="Century Gothic"/>
              </a:rPr>
              <a:t>Satellite based systems have become common on ocean racing Sailboats</a:t>
            </a:r>
          </a:p>
          <a:p>
            <a:pPr marL="457200" lvl="0" indent="-355600">
              <a:buClr>
                <a:srgbClr val="0F486F"/>
              </a:buClr>
              <a:buSzPts val="2000"/>
              <a:buFont typeface="Century Gothic"/>
              <a:buChar char="●"/>
            </a:pPr>
            <a:r>
              <a:rPr lang="en-US" sz="2400" b="1" dirty="0">
                <a:solidFill>
                  <a:srgbClr val="0F486F"/>
                </a:solidFill>
                <a:ea typeface="Century Gothic"/>
                <a:cs typeface="Arial" panose="020B0604020202020204" pitchFamily="34" charset="0"/>
                <a:sym typeface="Century Gothic"/>
              </a:rPr>
              <a:t>Most are now Low Earth Orbit satellites (LEO)</a:t>
            </a:r>
          </a:p>
          <a:p>
            <a:pPr marL="457200" lvl="0" indent="-355600">
              <a:buClr>
                <a:srgbClr val="0F486F"/>
              </a:buClr>
              <a:buSzPts val="2000"/>
              <a:buFont typeface="Century Gothic"/>
              <a:buChar char="●"/>
            </a:pPr>
            <a:r>
              <a:rPr lang="en-US" sz="2400" b="1" dirty="0">
                <a:solidFill>
                  <a:srgbClr val="0F486F"/>
                </a:solidFill>
                <a:ea typeface="Century Gothic"/>
                <a:cs typeface="Arial" panose="020B0604020202020204" pitchFamily="34" charset="0"/>
                <a:sym typeface="Century Gothic"/>
              </a:rPr>
              <a:t>All require Subscriptions</a:t>
            </a:r>
          </a:p>
          <a:p>
            <a:pPr marL="914400" lvl="1" indent="-355600">
              <a:buClr>
                <a:srgbClr val="0F486F"/>
              </a:buClr>
              <a:buSzPts val="2000"/>
              <a:buFont typeface="Century Gothic"/>
              <a:buChar char="○"/>
            </a:pPr>
            <a:r>
              <a:rPr lang="en-US" sz="2400" b="1" dirty="0">
                <a:solidFill>
                  <a:srgbClr val="0F486F"/>
                </a:solidFill>
                <a:ea typeface="Century Gothic"/>
                <a:cs typeface="Arial" panose="020B0604020202020204" pitchFamily="34" charset="0"/>
                <a:sym typeface="Century Gothic"/>
              </a:rPr>
              <a:t>Not all subscriptions work in the middle of the Ocean</a:t>
            </a:r>
          </a:p>
          <a:p>
            <a:pPr marL="457200" lvl="0" indent="-355600">
              <a:buClr>
                <a:srgbClr val="0F486F"/>
              </a:buClr>
              <a:buSzPts val="2000"/>
              <a:buFont typeface="Century Gothic"/>
              <a:buChar char="●"/>
            </a:pPr>
            <a:r>
              <a:rPr lang="en-US" sz="2400" b="1" dirty="0">
                <a:solidFill>
                  <a:srgbClr val="0F486F"/>
                </a:solidFill>
                <a:ea typeface="Century Gothic"/>
                <a:cs typeface="Arial" panose="020B0604020202020204" pitchFamily="34" charset="0"/>
                <a:sym typeface="Century Gothic"/>
              </a:rPr>
              <a:t>Don’t find this out the hard way</a:t>
            </a:r>
          </a:p>
          <a:p>
            <a:pPr marL="457200" lvl="0" indent="-355600">
              <a:buClr>
                <a:srgbClr val="0F486F"/>
              </a:buClr>
              <a:buSzPts val="2000"/>
              <a:buFont typeface="Century Gothic"/>
              <a:buChar char="●"/>
            </a:pPr>
            <a:r>
              <a:rPr lang="en-US" sz="2400" b="1" dirty="0">
                <a:solidFill>
                  <a:srgbClr val="0F486F"/>
                </a:solidFill>
                <a:ea typeface="Century Gothic"/>
                <a:cs typeface="Arial" panose="020B0604020202020204" pitchFamily="34" charset="0"/>
                <a:sym typeface="Century Gothic"/>
              </a:rPr>
              <a:t>Globalstar does not reach Hawaii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2000"/>
              <a:buFont typeface="Century Gothic"/>
              <a:buChar char="●"/>
            </a:pPr>
            <a:endParaRPr sz="2000" dirty="0">
              <a:solidFill>
                <a:srgbClr val="0F486F"/>
              </a:solidFill>
              <a:latin typeface="+mn-lt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pic>
        <p:nvPicPr>
          <p:cNvPr id="2" name="Google Shape;210;p25" title="GlobalStar Coverage.png">
            <a:extLst>
              <a:ext uri="{FF2B5EF4-FFF2-40B4-BE49-F238E27FC236}">
                <a16:creationId xmlns:a16="http://schemas.microsoft.com/office/drawing/2014/main" id="{99ECA34B-D7A7-6A20-2B95-E56F6849535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779" y="4602487"/>
            <a:ext cx="2561965" cy="179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9D73-19DA-B1E4-BE5E-E44A33EB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03" y="194270"/>
            <a:ext cx="8534400" cy="892048"/>
          </a:xfrm>
        </p:spPr>
        <p:txBody>
          <a:bodyPr/>
          <a:lstStyle/>
          <a:p>
            <a:r>
              <a:rPr lang="en-US" dirty="0">
                <a:latin typeface="+mn-lt"/>
              </a:rPr>
              <a:t>Starlink Ocean Maritime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D5998-BC09-4349-28EA-02C4EC28D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069" y="1309674"/>
            <a:ext cx="8880411" cy="3984702"/>
          </a:xfrm>
        </p:spPr>
        <p:txBody>
          <a:bodyPr>
            <a:normAutofit fontScale="85000" lnSpcReduction="10000"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Starlink Maritime (Business): Designed for permanent, high-performance, in-motion use with coverage across all oceans and international waters.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$250/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(50GB), $650/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(500GB), $1,150/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(1TB),  2,150/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(2TB)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Starlink Roam (with Ocean Mode): Allows "Roam Unlimited" users to toggle on "Ocean Mode" ($2/GB) to enable access beyond 12 nautical miles, ideal for occasional, deep-ocean travel.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$175/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+ $2/GB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Coastal Coverage: Standard Roam plans work within 12 nautical miles of the coast and in inland waterways without needing special modes.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This will not work in the ocean</a:t>
            </a:r>
            <a:endParaRPr lang="en-US" altLang="en-U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56760-BD6E-ED04-0CF2-F25F12B0AA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+mn-lt"/>
              </a:rPr>
              <a:t>9</a:t>
            </a:fld>
            <a:endParaRPr lang="en-US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7AED5-B6EB-3DC5-F79E-41E39DA2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044" y="1929384"/>
            <a:ext cx="4688599" cy="2755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08A799-066C-4AAD-AF13-987474D65924}"/>
              </a:ext>
            </a:extLst>
          </p:cNvPr>
          <p:cNvSpPr txBox="1"/>
          <p:nvPr/>
        </p:nvSpPr>
        <p:spPr>
          <a:xfrm>
            <a:off x="675069" y="5294376"/>
            <a:ext cx="9559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Roam Unlimited with Ocean mode probably best choice for most boats in the Pac Cup</a:t>
            </a:r>
          </a:p>
          <a:p>
            <a:endParaRPr lang="en-US" sz="1800" b="1" dirty="0">
              <a:latin typeface="+mn-lt"/>
            </a:endParaRPr>
          </a:p>
          <a:p>
            <a:r>
              <a:rPr lang="en-US" sz="1800" b="1" dirty="0">
                <a:latin typeface="+mn-lt"/>
              </a:rPr>
              <a:t>Don’t wait until the day of the race to enable plan</a:t>
            </a:r>
          </a:p>
        </p:txBody>
      </p:sp>
    </p:spTree>
    <p:extLst>
      <p:ext uri="{BB962C8B-B14F-4D97-AF65-F5344CB8AC3E}">
        <p14:creationId xmlns:p14="http://schemas.microsoft.com/office/powerpoint/2010/main" val="38397950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854</Words>
  <Application>Microsoft Office PowerPoint</Application>
  <PresentationFormat>Widescreen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Cascadia Code</vt:lpstr>
      <vt:lpstr>Century Gothic</vt:lpstr>
      <vt:lpstr>Wingdings 3</vt:lpstr>
      <vt:lpstr>Slice</vt:lpstr>
      <vt:lpstr>Communications Offshore</vt:lpstr>
      <vt:lpstr>Why are we doing this?</vt:lpstr>
      <vt:lpstr>ToPICS</vt:lpstr>
      <vt:lpstr>Make this not happen</vt:lpstr>
      <vt:lpstr> Ways of getting data onto the boAT</vt:lpstr>
      <vt:lpstr>Installing Starlink</vt:lpstr>
      <vt:lpstr>Installing Iridium GO!</vt:lpstr>
      <vt:lpstr>Pick the right subscription</vt:lpstr>
      <vt:lpstr>Starlink Ocean Maritime Plans</vt:lpstr>
      <vt:lpstr>Iridium Go &amp; Exec Plans</vt:lpstr>
      <vt:lpstr>Iridium Phone Plans</vt:lpstr>
      <vt:lpstr>Garmin InReach</vt:lpstr>
      <vt:lpstr>Pac Cup Voice Rule</vt:lpstr>
      <vt:lpstr>Processing Data</vt:lpstr>
      <vt:lpstr>A Day in the life of data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moradzadeh</dc:creator>
  <cp:lastModifiedBy>michael moradzadeh</cp:lastModifiedBy>
  <cp:revision>1</cp:revision>
  <dcterms:created xsi:type="dcterms:W3CDTF">2026-05-21T00:19:35Z</dcterms:created>
  <dcterms:modified xsi:type="dcterms:W3CDTF">2026-05-21T20:44:08Z</dcterms:modified>
</cp:coreProperties>
</file>