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ov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65" name="Slide Number"/>
          <p:cNvSpPr/>
          <p:nvPr>
            <p:ph type="sldNum" sz="quarter" idx="2"/>
          </p:nvPr>
        </p:nvSpPr>
        <p:spPr>
          <a:xfrm>
            <a:off x="12194441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73" name="Body Level One…"/>
          <p:cNvSpPr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758264" indent="-313764" defTabSz="457200">
              <a:lnSpc>
                <a:spcPct val="80000"/>
              </a:lnSpc>
              <a:spcBef>
                <a:spcPts val="0"/>
              </a:spcBef>
              <a:buClrTx/>
              <a:buSzPct val="104999"/>
              <a:buFontTx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1202764" indent="-313764" defTabSz="457200">
              <a:lnSpc>
                <a:spcPct val="80000"/>
              </a:lnSpc>
              <a:spcBef>
                <a:spcPts val="0"/>
              </a:spcBef>
              <a:buClrTx/>
              <a:buSzPct val="104999"/>
              <a:buFontTx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1647264" indent="-313764" defTabSz="457200">
              <a:lnSpc>
                <a:spcPct val="80000"/>
              </a:lnSpc>
              <a:spcBef>
                <a:spcPts val="0"/>
              </a:spcBef>
              <a:buClrTx/>
              <a:buSzPct val="104999"/>
              <a:buFontTx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2091764" indent="-313764" defTabSz="457200">
              <a:lnSpc>
                <a:spcPct val="80000"/>
              </a:lnSpc>
              <a:spcBef>
                <a:spcPts val="0"/>
              </a:spcBef>
              <a:buClrTx/>
              <a:buSzPct val="104999"/>
              <a:buFontTx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Image"/>
          <p:cNvSpPr/>
          <p:nvPr>
            <p:ph type="pic" sz="half" idx="13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5" name="Title Text"/>
          <p:cNvSpPr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6" name="Body Level One…"/>
          <p:cNvSpPr/>
          <p:nvPr>
            <p:ph type="body" sz="half" idx="14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1"/>
              </a:buClr>
              <a:buSzPct val="104999"/>
              <a:buChar char="▸"/>
              <a:defRPr sz="2800"/>
            </a:pPr>
          </a:p>
        </p:txBody>
      </p:sp>
      <p:sp>
        <p:nvSpPr>
          <p:cNvPr id="17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/>
          <p:nvPr>
            <p:ph type="sldNum" sz="quarter" idx="2"/>
          </p:nvPr>
        </p:nvSpPr>
        <p:spPr>
          <a:xfrm>
            <a:off x="11957539" y="8882097"/>
            <a:ext cx="397022" cy="409449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lnSpc>
                <a:spcPct val="100000"/>
              </a:lnSpc>
              <a:defRPr sz="1800">
                <a:solidFill>
                  <a:srgbClr val="000000"/>
                </a:solidFill>
                <a:latin typeface="Biondi"/>
                <a:ea typeface="Biondi"/>
                <a:cs typeface="Biondi"/>
                <a:sym typeface="Biond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92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cap="all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buChar char="▸"/>
              <a:defRPr cap="all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buChar char="▸"/>
              <a:defRPr cap="all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buChar char="▸"/>
              <a:defRPr cap="all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buChar char="▸"/>
              <a:defRPr cap="all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backcountrymedicalguides.org" TargetMode="External"/><Relationship Id="rId3" Type="http://schemas.openxmlformats.org/officeDocument/2006/relationships/image" Target="../media/image10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readysf.com" TargetMode="Externa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ommon Medical Emergencies at Sea"/>
          <p:cNvSpPr/>
          <p:nvPr>
            <p:ph type="ctrTitle"/>
          </p:nvPr>
        </p:nvSpPr>
        <p:spPr>
          <a:xfrm>
            <a:off x="812800" y="6432550"/>
            <a:ext cx="12192000" cy="2705100"/>
          </a:xfrm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pPr/>
            <a:r>
              <a:t>Common Medical Emergencies at Sea</a:t>
            </a:r>
          </a:p>
        </p:txBody>
      </p:sp>
      <p:sp>
        <p:nvSpPr>
          <p:cNvPr id="204" name="Pacific Cup 2018"/>
          <p:cNvSpPr/>
          <p:nvPr>
            <p:ph type="subTitle" sz="quarter" idx="1"/>
          </p:nvPr>
        </p:nvSpPr>
        <p:spPr>
          <a:xfrm>
            <a:off x="812800" y="4267200"/>
            <a:ext cx="12192000" cy="1803400"/>
          </a:xfrm>
          <a:prstGeom prst="rect">
            <a:avLst/>
          </a:prstGeom>
        </p:spPr>
        <p:txBody>
          <a:bodyPr/>
          <a:lstStyle/>
          <a:p>
            <a:pPr/>
            <a:r>
              <a:t>Pacific Cup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plinting Priciples"/>
          <p:cNvSpPr/>
          <p:nvPr>
            <p:ph type="title" idx="4294967295"/>
          </p:nvPr>
        </p:nvSpPr>
        <p:spPr>
          <a:xfrm>
            <a:off x="406400" y="838200"/>
            <a:ext cx="12192000" cy="1725216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7200"/>
            </a:lvl1pPr>
          </a:lstStyle>
          <a:p>
            <a:pPr/>
            <a:r>
              <a:t>Splinting Principles</a:t>
            </a:r>
          </a:p>
        </p:txBody>
      </p:sp>
      <p:sp>
        <p:nvSpPr>
          <p:cNvPr id="236" name="1. MANUALLY STABILIZATION OF INJURY…"/>
          <p:cNvSpPr/>
          <p:nvPr>
            <p:ph type="body" idx="4294967295"/>
          </p:nvPr>
        </p:nvSpPr>
        <p:spPr>
          <a:xfrm>
            <a:off x="406400" y="2260600"/>
            <a:ext cx="12192000" cy="6108700"/>
          </a:xfrm>
          <a:prstGeom prst="rect">
            <a:avLst/>
          </a:prstGeom>
        </p:spPr>
        <p:txBody>
          <a:bodyPr/>
          <a:lstStyle/>
          <a:p>
            <a:pPr marL="0" indent="0" defTabSz="193394">
              <a:spcBef>
                <a:spcPts val="0"/>
              </a:spcBef>
              <a:buClr>
                <a:srgbClr val="39A3D5"/>
              </a:buClr>
              <a:buSzTx/>
              <a:buNone/>
              <a:defRPr b="1"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1.	MANUALLY STABILIZATION OF INJURY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2.	ASSESS DISTAL Circulation, Sensory, Motor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3.	</a:t>
            </a:r>
            <a:r>
              <a:rPr i="1"/>
              <a:t>INJURY TO BONES-</a:t>
            </a:r>
            <a:r>
              <a:t> STABILIZE PAST JOINTS PROXIMAL AND DISTAL TO THE SITE OF INJURY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4.	</a:t>
            </a:r>
            <a:r>
              <a:rPr i="1"/>
              <a:t>INJURY TO JOINT-</a:t>
            </a:r>
            <a:r>
              <a:t> STABILIZE BONES PROXIMAL AND DISTAL TO AFFECTED JOINT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5.	</a:t>
            </a:r>
            <a:r>
              <a:rPr b="1"/>
              <a:t>PAD WELL,</a:t>
            </a:r>
            <a:r>
              <a:t> FILL VOIDS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6.	USE RIGID OR SEMI-RIGID BACKBONE FOR SPLINT, DEPENDING ON MATERIALS AVAILABLE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7.	WRAP SPLINT, TAKING CARE OVER SITE OF INJURY AND TO ALLOW NEUROVASCULAR CHECKS</a:t>
            </a:r>
          </a:p>
          <a:p>
            <a:pPr marL="67688" indent="-67688" defTabSz="19339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63500" algn="l"/>
              </a:tabLst>
              <a:defRPr sz="2632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8.	REASSESSMENT OF DISTAL Circulation, Sensory, Motor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ractures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Fractures</a:t>
            </a:r>
          </a:p>
        </p:txBody>
      </p:sp>
      <p:sp>
        <p:nvSpPr>
          <p:cNvPr id="239" name="OPEN FRACTURES…"/>
          <p:cNvSpPr/>
          <p:nvPr>
            <p:ph type="body" sz="half" idx="4294967295"/>
          </p:nvPr>
        </p:nvSpPr>
        <p:spPr>
          <a:xfrm>
            <a:off x="622299" y="2654300"/>
            <a:ext cx="7663541" cy="6108700"/>
          </a:xfrm>
          <a:prstGeom prst="rect">
            <a:avLst/>
          </a:prstGeom>
        </p:spPr>
        <p:txBody>
          <a:bodyPr/>
          <a:lstStyle/>
          <a:p>
            <a:pPr marL="0" indent="0" defTabSz="219454">
              <a:spcBef>
                <a:spcPts val="0"/>
              </a:spcBef>
              <a:buClr>
                <a:srgbClr val="39A3D5"/>
              </a:buClr>
              <a:buSzTx/>
              <a:buNone/>
              <a:defRPr b="1"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OPEN FRACTURES</a:t>
            </a:r>
          </a:p>
          <a:p>
            <a:pPr marL="0" indent="0" defTabSz="219454">
              <a:spcBef>
                <a:spcPts val="0"/>
              </a:spcBef>
              <a:buClr>
                <a:srgbClr val="39A3D5"/>
              </a:buClr>
              <a:buSzTx/>
              <a:buNone/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19454" indent="-219454" defTabSz="21945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101600" algn="l"/>
                <a:tab pos="215900" algn="l"/>
              </a:tabLst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ALL OPEN FRACTURES: CLEANSE BONE ENDS WITH STERILE WATER, TAKING CARE TO RINSE</a:t>
            </a:r>
            <a:r>
              <a:rPr b="1"/>
              <a:t>. </a:t>
            </a:r>
            <a:r>
              <a:rPr b="1" i="1"/>
              <a:t>DO NOT</a:t>
            </a:r>
            <a:r>
              <a:rPr i="1"/>
              <a:t> FORCEFULLY IRRIGATE</a:t>
            </a:r>
            <a:r>
              <a:t>. REMOVE LARGE DEBRIS FROM WOUNDS.</a:t>
            </a:r>
          </a:p>
          <a:p>
            <a:pPr marL="0" indent="0" defTabSz="219454">
              <a:spcBef>
                <a:spcPts val="0"/>
              </a:spcBef>
              <a:buClr>
                <a:srgbClr val="39A3D5"/>
              </a:buClr>
              <a:buSzTx/>
              <a:buNone/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19454" indent="-219454" defTabSz="21945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101600" algn="l"/>
                <a:tab pos="215900" algn="l"/>
              </a:tabLst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COVER WITH STERILE DRESSING AND SPLINT IN PLACE </a:t>
            </a:r>
            <a:r>
              <a:rPr b="1"/>
              <a:t>IF </a:t>
            </a:r>
            <a:r>
              <a:t>CSM’S ARE INTACT DISTALLY AND DEFINITIVE CARE IS LESS THAN 6 HOURS AWAY.</a:t>
            </a:r>
          </a:p>
          <a:p>
            <a:pPr marL="0" indent="0" defTabSz="219454">
              <a:spcBef>
                <a:spcPts val="0"/>
              </a:spcBef>
              <a:buClr>
                <a:srgbClr val="39A3D5"/>
              </a:buClr>
              <a:buSzTx/>
              <a:buNone/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19454" indent="-219454" defTabSz="219454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101600" algn="l"/>
                <a:tab pos="215900" algn="l"/>
              </a:tabLst>
              <a:defRPr sz="2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PULL GENTLE, IN-LINE TRACTION IF CSM’S ARE COMPROMISED </a:t>
            </a:r>
            <a:r>
              <a:rPr b="1"/>
              <a:t>OR </a:t>
            </a:r>
            <a:r>
              <a:t>UNABLE TO STABILIZE OTHERWISE </a:t>
            </a:r>
            <a:r>
              <a:rPr b="1"/>
              <a:t>OR </a:t>
            </a:r>
            <a:r>
              <a:t>EVACUATION WILL BE PROLONGED (GREATER THAN 6 HOURS)</a:t>
            </a:r>
          </a:p>
        </p:txBody>
      </p:sp>
      <p:pic>
        <p:nvPicPr>
          <p:cNvPr id="24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1856" y="3901395"/>
            <a:ext cx="4797037" cy="3614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un16_04 copy.jpeg" descr="un16_04 copy.jpeg"/>
          <p:cNvPicPr>
            <a:picLocks noChangeAspect="1"/>
          </p:cNvPicPr>
          <p:nvPr/>
        </p:nvPicPr>
        <p:blipFill>
          <a:blip r:embed="rId2">
            <a:extLst/>
          </a:blip>
          <a:srcRect l="40727" t="0" r="0" b="0"/>
          <a:stretch>
            <a:fillRect/>
          </a:stretch>
        </p:blipFill>
        <p:spPr>
          <a:xfrm>
            <a:off x="342899" y="-1282701"/>
            <a:ext cx="5520268" cy="975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un16_04 copy.jpeg" descr="un16_04 copy.jpeg"/>
          <p:cNvPicPr>
            <a:picLocks noChangeAspect="1"/>
          </p:cNvPicPr>
          <p:nvPr/>
        </p:nvPicPr>
        <p:blipFill>
          <a:blip r:embed="rId2">
            <a:extLst/>
          </a:blip>
          <a:srcRect l="99320" t="0" r="0" b="0"/>
          <a:stretch>
            <a:fillRect/>
          </a:stretch>
        </p:blipFill>
        <p:spPr>
          <a:xfrm>
            <a:off x="5527079" y="-2"/>
            <a:ext cx="7477721" cy="975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16_03 copy.jpeg" descr="16_03 copy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9094" y="4692968"/>
            <a:ext cx="7374044" cy="553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un16_14 copy.jpeg" descr="un16_14 cop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2666" y="-235182"/>
            <a:ext cx="7406900" cy="5535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PLINTING PRACTICE…"/>
          <p:cNvSpPr/>
          <p:nvPr>
            <p:ph type="title"/>
          </p:nvPr>
        </p:nvSpPr>
        <p:spPr>
          <a:xfrm>
            <a:off x="622300" y="2832100"/>
            <a:ext cx="12192000" cy="4521200"/>
          </a:xfrm>
          <a:prstGeom prst="rect">
            <a:avLst/>
          </a:prstGeom>
        </p:spPr>
        <p:txBody>
          <a:bodyPr/>
          <a:lstStyle>
            <a:lvl1pPr algn="ctr" defTabSz="382766">
              <a:defRPr sz="11088"/>
            </a:lvl1pPr>
          </a:lstStyle>
          <a:p>
            <a:pPr/>
            <a:r>
              <a:t>SPLINTING demonstration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Hypothermia"/>
          <p:cNvSpPr/>
          <p:nvPr>
            <p:ph type="title"/>
          </p:nvPr>
        </p:nvSpPr>
        <p:spPr>
          <a:xfrm>
            <a:off x="406400" y="1714500"/>
            <a:ext cx="12192000" cy="4521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Hypothermia</a:t>
            </a:r>
          </a:p>
        </p:txBody>
      </p:sp>
      <p:pic>
        <p:nvPicPr>
          <p:cNvPr id="25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1123" t="20973" r="0" b="0"/>
          <a:stretch>
            <a:fillRect/>
          </a:stretch>
        </p:blipFill>
        <p:spPr>
          <a:xfrm>
            <a:off x="3114476" y="4388443"/>
            <a:ext cx="6775836" cy="437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Mild to Moderate Hypothermia"/>
          <p:cNvSpPr/>
          <p:nvPr>
            <p:ph type="title" idx="4294967295"/>
          </p:nvPr>
        </p:nvSpPr>
        <p:spPr>
          <a:xfrm>
            <a:off x="3251199" y="433493"/>
            <a:ext cx="910336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lnSpc>
                <a:spcPct val="100000"/>
              </a:lnSpc>
              <a:spcBef>
                <a:spcPts val="0"/>
              </a:spcBef>
              <a:defRPr sz="5600"/>
            </a:lvl1pPr>
          </a:lstStyle>
          <a:p>
            <a:pPr/>
            <a:r>
              <a:t>Mild to Moderate Hypothermia</a:t>
            </a:r>
          </a:p>
        </p:txBody>
      </p:sp>
      <p:sp>
        <p:nvSpPr>
          <p:cNvPr id="253" name="SIGNS AND SYMPTOMS…"/>
          <p:cNvSpPr/>
          <p:nvPr>
            <p:ph type="body" sz="half" idx="4294967295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0" indent="0" defTabSz="1300480">
              <a:lnSpc>
                <a:spcPct val="8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SIGNS AND SYMPTOMS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ClrTx/>
              <a:buSzPct val="100000"/>
              <a:buFontTx/>
              <a:buChar char="•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Shivering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ClrTx/>
              <a:buSzPct val="100000"/>
              <a:buFontTx/>
              <a:buChar char="•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The “umbles”</a:t>
            </a:r>
          </a:p>
          <a:p>
            <a:pPr marL="487680" indent="-487680" defTabSz="1300480">
              <a:lnSpc>
                <a:spcPct val="8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(fumbles, mumbles, grumbles, stumbles)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ClrTx/>
              <a:buSzPct val="100000"/>
              <a:buFontTx/>
              <a:buChar char="•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Worsening “umbles”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ClrTx/>
              <a:buSzPct val="100000"/>
              <a:buFontTx/>
              <a:buChar char="•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Uncontrolled or violent shivering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ClrTx/>
              <a:buSzPct val="100000"/>
              <a:buFontTx/>
              <a:buChar char="•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Confusion, poor judgment</a:t>
            </a:r>
          </a:p>
        </p:txBody>
      </p:sp>
      <p:sp>
        <p:nvSpPr>
          <p:cNvPr id="254" name="TREATMENT…"/>
          <p:cNvSpPr/>
          <p:nvPr/>
        </p:nvSpPr>
        <p:spPr>
          <a:xfrm>
            <a:off x="6610773" y="2275839"/>
            <a:ext cx="5743788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1300480">
              <a:lnSpc>
                <a:spcPct val="80000"/>
              </a:lnSpc>
              <a:spcBef>
                <a:spcPts val="800"/>
              </a:spcBef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TREATMENT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SzPct val="100000"/>
              <a:buChar char="•"/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Remove wet clothes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SzPct val="100000"/>
              <a:buChar char="•"/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Prevent heat loss 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SzPct val="100000"/>
              <a:buChar char="•"/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Warm fluids, nourishment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SzPct val="100000"/>
              <a:buChar char="•"/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Exercise for patients able to safely participate </a:t>
            </a:r>
          </a:p>
          <a:p>
            <a:pPr marL="485775" indent="-485775" defTabSz="1300480">
              <a:lnSpc>
                <a:spcPct val="80000"/>
              </a:lnSpc>
              <a:spcBef>
                <a:spcPts val="800"/>
              </a:spcBef>
              <a:buSzPct val="100000"/>
              <a:buChar char="•"/>
              <a:defRPr sz="3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Insulate, Bundle, Snuggle, Warm water bottles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evere Hypothermia"/>
          <p:cNvSpPr/>
          <p:nvPr>
            <p:ph type="title" idx="4294967295"/>
          </p:nvPr>
        </p:nvSpPr>
        <p:spPr>
          <a:xfrm>
            <a:off x="3251199" y="433493"/>
            <a:ext cx="910336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lnSpc>
                <a:spcPct val="100000"/>
              </a:lnSpc>
              <a:spcBef>
                <a:spcPts val="0"/>
              </a:spcBef>
              <a:defRPr sz="5600"/>
            </a:lvl1pPr>
          </a:lstStyle>
          <a:p>
            <a:pPr/>
            <a:r>
              <a:t>Severe Hypothermia</a:t>
            </a:r>
          </a:p>
        </p:txBody>
      </p:sp>
      <p:sp>
        <p:nvSpPr>
          <p:cNvPr id="257" name="SIGNS AND SYMPTOMS…"/>
          <p:cNvSpPr/>
          <p:nvPr>
            <p:ph type="body" sz="half" idx="4294967295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0" indent="0" defTabSz="1274470">
              <a:spcBef>
                <a:spcPts val="900"/>
              </a:spcBef>
              <a:buClrTx/>
              <a:buSzTx/>
              <a:buFontTx/>
              <a:buNone/>
              <a:defRPr sz="3724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SIGNS AND SYMPTOMS</a:t>
            </a:r>
          </a:p>
          <a:p>
            <a:pPr marL="456056" indent="-456056" defTabSz="1274470">
              <a:spcBef>
                <a:spcPts val="900"/>
              </a:spcBef>
              <a:buClrTx/>
              <a:buSzPct val="100000"/>
              <a:buFontTx/>
              <a:buChar char="•"/>
              <a:defRPr sz="3724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Altered Level of Consciousness</a:t>
            </a:r>
          </a:p>
          <a:p>
            <a:pPr marL="456056" indent="-456056" defTabSz="1274470">
              <a:spcBef>
                <a:spcPts val="900"/>
              </a:spcBef>
              <a:buClrTx/>
              <a:buSzPct val="100000"/>
              <a:buFontTx/>
              <a:buChar char="•"/>
              <a:defRPr sz="3724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Coma, Profound confusion</a:t>
            </a:r>
          </a:p>
          <a:p>
            <a:pPr marL="456056" indent="-456056" defTabSz="1274470">
              <a:spcBef>
                <a:spcPts val="900"/>
              </a:spcBef>
              <a:buClrTx/>
              <a:buSzPct val="100000"/>
              <a:buFontTx/>
              <a:buChar char="•"/>
              <a:defRPr sz="3724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Shivering may stop</a:t>
            </a:r>
          </a:p>
          <a:p>
            <a:pPr marL="456056" indent="-456056" defTabSz="1274470">
              <a:spcBef>
                <a:spcPts val="900"/>
              </a:spcBef>
              <a:buClrTx/>
              <a:buSzPct val="100000"/>
              <a:buFontTx/>
              <a:buChar char="•"/>
              <a:defRPr sz="3724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Paradoxical Undressing, Warm Feeling</a:t>
            </a:r>
          </a:p>
        </p:txBody>
      </p:sp>
      <p:sp>
        <p:nvSpPr>
          <p:cNvPr id="258" name="TREATMENT…"/>
          <p:cNvSpPr/>
          <p:nvPr/>
        </p:nvSpPr>
        <p:spPr>
          <a:xfrm>
            <a:off x="6521873" y="2275839"/>
            <a:ext cx="5743788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marL="487680" indent="-487680" algn="ctr" defTabSz="1300480">
              <a:lnSpc>
                <a:spcPct val="90000"/>
              </a:lnSpc>
              <a:spcBef>
                <a:spcPts val="600"/>
              </a:spcBef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TREATMENT</a:t>
            </a:r>
            <a:endParaRPr u="sng"/>
          </a:p>
          <a:p>
            <a:pPr marL="480059" indent="-480059" defTabSz="130048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u="sng"/>
          </a:p>
          <a:p>
            <a:pPr marL="480059" indent="-480059" defTabSz="130048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Handle with extreme care</a:t>
            </a:r>
          </a:p>
          <a:p>
            <a:pPr marL="480059" indent="-480059" defTabSz="130048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Maintain body temperature</a:t>
            </a:r>
          </a:p>
          <a:p>
            <a:pPr marL="480059" indent="-480059" defTabSz="130048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Hypothermia wrap, Insulate</a:t>
            </a:r>
          </a:p>
          <a:p>
            <a:pPr marL="480059" indent="-480059" defTabSz="130048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3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CPR/ Rescue Breathing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kin Breakdow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Skin Breakdown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Boat Butt/ STAPH INFECTION/ MRSA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Boat Butt/ STAPH INFECTION/ MRSA</a:t>
            </a:r>
          </a:p>
        </p:txBody>
      </p:sp>
      <p:sp>
        <p:nvSpPr>
          <p:cNvPr id="263" name="PREVENTION STRATEGIES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PREVENTION STRATEGIES</a:t>
            </a:r>
          </a:p>
          <a:p>
            <a:pPr lvl="1"/>
            <a:r>
              <a:t>Clean common areas</a:t>
            </a:r>
          </a:p>
          <a:p>
            <a:pPr lvl="1"/>
            <a:r>
              <a:t>Don’t share towels, clothing, cushions</a:t>
            </a:r>
          </a:p>
          <a:p>
            <a:pPr lvl="1"/>
            <a:r>
              <a:t>Cover wounds, use antibiotic ointment</a:t>
            </a:r>
          </a:p>
          <a:p>
            <a:pPr lvl="1"/>
            <a:r>
              <a:t>Shower at least ever 2 days with antibacterial soap or (at a minimum) wipe with antibacterial towels</a:t>
            </a:r>
          </a:p>
        </p:txBody>
      </p:sp>
      <p:pic>
        <p:nvPicPr>
          <p:cNvPr id="26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5700" y="628650"/>
            <a:ext cx="4064000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REATMENT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0" indent="228600">
              <a:buClrTx/>
              <a:buSzTx/>
              <a:buFontTx/>
              <a:buNone/>
            </a:pPr>
            <a:r>
              <a:t>TREATMENT</a:t>
            </a:r>
          </a:p>
          <a:p>
            <a:pPr lvl="1"/>
            <a:r>
              <a:t>Keep area clean and dry</a:t>
            </a:r>
          </a:p>
          <a:p>
            <a:pPr lvl="1"/>
            <a:r>
              <a:t>Cover with gauze and antibiotic ointment</a:t>
            </a:r>
          </a:p>
          <a:p>
            <a:pPr lvl="1"/>
            <a:r>
              <a:t>Oral Antibiotics</a:t>
            </a:r>
          </a:p>
          <a:p>
            <a:pPr lvl="1"/>
            <a:r>
              <a:t>Cleaning with antibacterial soaps</a:t>
            </a:r>
          </a:p>
        </p:txBody>
      </p:sp>
      <p:sp>
        <p:nvSpPr>
          <p:cNvPr id="267" name="Boat Butt/ STAPH INFECTION/ MRSA"/>
          <p:cNvSpPr/>
          <p:nvPr/>
        </p:nvSpPr>
        <p:spPr>
          <a:xfrm>
            <a:off x="406400" y="146685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cap="all"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Boat Butt/ STAPH INFECTION/ MRSA</a:t>
            </a:r>
          </a:p>
        </p:txBody>
      </p:sp>
      <p:pic>
        <p:nvPicPr>
          <p:cNvPr id="26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3553" y="1380653"/>
            <a:ext cx="3165948" cy="3165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7276" y="5969000"/>
            <a:ext cx="2857501" cy="285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John Taussig, FP-C"/>
          <p:cNvSpPr/>
          <p:nvPr>
            <p:ph type="body" idx="13"/>
          </p:nvPr>
        </p:nvSpPr>
        <p:spPr>
          <a:xfrm>
            <a:off x="812800" y="444500"/>
            <a:ext cx="11176000" cy="457200"/>
          </a:xfrm>
          <a:prstGeom prst="rect">
            <a:avLst/>
          </a:prstGeom>
        </p:spPr>
        <p:txBody>
          <a:bodyPr/>
          <a:lstStyle/>
          <a:p>
            <a:pPr/>
            <a:r>
              <a:t>John Taussig, FP-C </a:t>
            </a:r>
          </a:p>
        </p:txBody>
      </p:sp>
      <p:pic>
        <p:nvPicPr>
          <p:cNvPr id="207" name="john taussig, sayward, bc-1.jpg" descr="john taussig, sayward, bc-1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757788" y="1470672"/>
            <a:ext cx="5966033" cy="3977355"/>
          </a:xfrm>
          <a:prstGeom prst="rect">
            <a:avLst/>
          </a:prstGeom>
        </p:spPr>
      </p:pic>
      <p:sp>
        <p:nvSpPr>
          <p:cNvPr id="208" name="Flight Paramedic…"/>
          <p:cNvSpPr/>
          <p:nvPr>
            <p:ph type="body" sz="half" idx="1"/>
          </p:nvPr>
        </p:nvSpPr>
        <p:spPr>
          <a:xfrm>
            <a:off x="546100" y="1277143"/>
            <a:ext cx="6299200" cy="7485857"/>
          </a:xfrm>
          <a:prstGeom prst="rect">
            <a:avLst/>
          </a:prstGeom>
        </p:spPr>
        <p:txBody>
          <a:bodyPr/>
          <a:lstStyle/>
          <a:p>
            <a:pPr/>
            <a:r>
              <a:t>Flight Paramedic</a:t>
            </a:r>
          </a:p>
          <a:p>
            <a:pPr/>
            <a:r>
              <a:t>Executive Director-Backcountry Medical Guides</a:t>
            </a:r>
          </a:p>
          <a:p>
            <a:pPr/>
            <a:r>
              <a:t>50 Ton USCG Captain</a:t>
            </a:r>
          </a:p>
          <a:p>
            <a:pPr/>
            <a:r>
              <a:t>10,000 Miles by Kayak and Sailboat in 2017</a:t>
            </a:r>
          </a:p>
        </p:txBody>
      </p:sp>
      <p:pic>
        <p:nvPicPr>
          <p:cNvPr id="209" name="DSC01945.jpg" descr="DSC019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7903" y="5552863"/>
            <a:ext cx="5965994" cy="397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DSC00121.jpg" descr="DSC001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2703" y="5552863"/>
            <a:ext cx="5965994" cy="3977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astrointestinal Emergenci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600"/>
            </a:lvl1pPr>
          </a:lstStyle>
          <a:p>
            <a:pPr/>
            <a:r>
              <a:t>Gastrointestinal Emergencies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Diagnosing Abdominal Pain Can Be Very Challenging In the Field"/>
          <p:cNvSpPr/>
          <p:nvPr>
            <p:ph type="body" idx="1"/>
          </p:nvPr>
        </p:nvSpPr>
        <p:spPr>
          <a:xfrm>
            <a:off x="920776" y="1157228"/>
            <a:ext cx="12192001" cy="6108701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tabLst>
                <a:tab pos="12700" algn="l"/>
                <a:tab pos="12700" algn="l"/>
              </a:tabLst>
              <a:defRPr cap="none"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	Diagnosing Abdominal Pain Can Be Very Challenging In the Field</a:t>
            </a:r>
          </a:p>
        </p:txBody>
      </p:sp>
      <p:pic>
        <p:nvPicPr>
          <p:cNvPr id="27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4749" y="1998392"/>
            <a:ext cx="9496655" cy="7331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Table"/>
          <p:cNvGraphicFramePr/>
          <p:nvPr/>
        </p:nvGraphicFramePr>
        <p:xfrm>
          <a:off x="1416704" y="1701390"/>
          <a:ext cx="11139578" cy="692232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454812"/>
                <a:gridCol w="2930633"/>
                <a:gridCol w="4741431"/>
              </a:tblGrid>
              <a:tr h="2061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9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SIGNS AND SYMPTOMS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TREATMENT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</a:tr>
              <a:tr h="725008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GASTROENTERISTIS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Stomach ‘flu’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Viral types may have accompanied upper respiratory infection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Cramping Upper/Lower
Loose BM
Nausea/Vomiting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Fluids
Anti emetics for excessive wrenching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</a:tr>
              <a:tr h="83174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KIDNEY STONES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spcBef>
                          <a:spcPts val="4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Sudden Onset Pain related to location  7 days to 3 weeks to resolve Agitated despite motionlessness hematuria Urge to urinate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Pain medication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</a:tr>
              <a:tr h="83884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PANCREATITIS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Secretes enzymes that digest food</a:t>
                      </a:r>
                      <a:br/>
                      <a:r>
                        <a:t>Secrets Insulin</a:t>
                      </a:r>
                      <a:br/>
                      <a:r>
                        <a:t>Inflammation/viral infection/blockage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Severe epi-gastric pain  Treatment  POC sitting/leaning forward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Clear liquids and antacids ONLY Eliminate Oral Intake (Hospital)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</a:tr>
              <a:tr h="722917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BOWEL  OBSTRUCTION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spcBef>
                          <a:spcPts val="200"/>
                        </a:spcBef>
                        <a:tabLst>
                          <a:tab pos="12700" algn="l"/>
                          <a:tab pos="3556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Nausea/vomiting Vomit has bile or feces Distention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Stool Softeners, maintain hydration Evacuate to definitive medical care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</a:tr>
              <a:tr h="77216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HERNIA</a:t>
                      </a:r>
                    </a:p>
                    <a:p>
                      <a:pPr marL="342900" indent="-342900" algn="l" defTabSz="914400">
                        <a:spcBef>
                          <a:spcPts val="200"/>
                        </a:spcBef>
                        <a:tabLst>
                          <a:tab pos="12700" algn="l"/>
                          <a:tab pos="355600" algn="l"/>
                        </a:tabLst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Intestine slips through lining of abdominal wall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spcBef>
                          <a:spcPts val="200"/>
                        </a:spcBef>
                        <a:tabLst>
                          <a:tab pos="12700" algn="l"/>
                          <a:tab pos="3556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 Signs and Symptoms Visible bulge next to pain (Abdomen/inguinal) Abdominal Pain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spcBef>
                          <a:spcPts val="200"/>
                        </a:spcBef>
                        <a:tabLst>
                          <a:tab pos="12700" algn="l"/>
                          <a:tab pos="355600" algn="l"/>
                        </a:tabLst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Treatment</a:t>
                      </a:r>
                    </a:p>
                    <a:p>
                      <a:pPr marL="342900" indent="-342900" algn="ctr" defTabSz="914400">
                        <a:tabLst>
                          <a:tab pos="12700" algn="l"/>
                          <a:tab pos="355600" algn="l"/>
                        </a:tabLst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	Lie on back, legs to chest, cold pack over bulge</a:t>
                      </a:r>
                      <a:br/>
                      <a:r>
                        <a:t>Avoid straining especially when holding breath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</a:tr>
              <a:tr h="861657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APPENDICITIS</a:t>
                      </a:r>
                    </a:p>
                    <a:p>
                      <a:pPr marL="342900" indent="-342900" algn="l" defTabSz="914400"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Vestigial Organ</a:t>
                      </a:r>
                      <a:br/>
                      <a:r>
                        <a:t>9 cm</a:t>
                      </a:r>
                    </a:p>
                    <a:p>
                      <a:pPr marL="342900" indent="-342900" algn="l" defTabSz="914400"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Obstructed/infected or inflamed</a:t>
                      </a:r>
                    </a:p>
                    <a:p>
                      <a:pPr marL="342900" indent="-342900" algn="l" defTabSz="914400"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Ruptured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Pain starts central and radiates to RLQ Loss of Appetite Constipation Nausea/vomiting/diarrhea Urinary problems Resist movement of body/legs Rebound tenderness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Liquid Diet
Antibiotics
Surgery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</a:tr>
              <a:tr h="116238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1" sz="900">
                          <a:solidFill>
                            <a:srgbClr val="FFFFFF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ULCERS</a:t>
                      </a:r>
                    </a:p>
                    <a:p>
                      <a:pPr marL="342900" indent="-342900" algn="l" defTabSz="914400">
                        <a:spcBef>
                          <a:spcPts val="300"/>
                        </a:spcBef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Gastric (Stomach)</a:t>
                      </a:r>
                      <a:br/>
                      <a:r>
                        <a:t>Peptic (Duodenum)</a:t>
                      </a:r>
                      <a:endParaRPr b="1"/>
                    </a:p>
                    <a:p>
                      <a:pPr marL="342900" indent="-342900" algn="l" defTabSz="914400">
                        <a:spcBef>
                          <a:spcPts val="300"/>
                        </a:spcBef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Erosion of lining</a:t>
                      </a:r>
                    </a:p>
                    <a:p>
                      <a:pPr marL="342900" indent="-342900" algn="l" defTabSz="914400">
                        <a:spcBef>
                          <a:spcPts val="300"/>
                        </a:spcBef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Stomach is empty</a:t>
                      </a:r>
                    </a:p>
                    <a:p>
                      <a:pPr marL="342900" indent="-342900" algn="l" defTabSz="914400">
                        <a:spcBef>
                          <a:spcPts val="300"/>
                        </a:spcBef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During times of emotional stress</a:t>
                      </a:r>
                    </a:p>
                    <a:p>
                      <a:pPr marL="342900" indent="-342900" algn="l" defTabSz="914400">
                        <a:spcBef>
                          <a:spcPts val="300"/>
                        </a:spcBef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Greatest acid secreted after meals and between 0000 and 0300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spcBef>
                          <a:spcPts val="3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Burning pain
Worsening by pressing on it
Nausea/vomiting
Associated bleeding
Infection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Ingestion of foods or antacids
Drugs
Avoidance 
**No baking soda!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EE7D0"/>
                    </a:solidFill>
                  </a:tcPr>
                </a:tc>
              </a:tr>
              <a:tr h="788792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5000"/>
                        </a:lnSpc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Gall Stones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457200">
                        <a:lnSpc>
                          <a:spcPct val="115000"/>
                        </a:lnSpc>
                        <a:defRPr sz="9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Stores bile</a:t>
                      </a:r>
                      <a:br/>
                      <a:r>
                        <a:t>Released into duodenum to aid with digestion</a:t>
                      </a:r>
                      <a:br/>
                      <a:r>
                        <a:t>Blockage of ducts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lnSpc>
                          <a:spcPct val="90000"/>
                        </a:lnSpc>
                        <a:spcBef>
                          <a:spcPts val="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Sudden onset following meal URQ Nausea/vomiting/fever Palpable swollen mass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Pain meds
Surgery
avoid fatty foods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FF3E9"/>
                    </a:solidFill>
                  </a:tcPr>
                </a:tc>
              </a:tr>
            </a:tbl>
          </a:graphicData>
        </a:graphic>
      </p:graphicFrame>
      <p:sp>
        <p:nvSpPr>
          <p:cNvPr id="277" name="Text"/>
          <p:cNvSpPr/>
          <p:nvPr/>
        </p:nvSpPr>
        <p:spPr>
          <a:xfrm>
            <a:off x="3194704" y="-226993"/>
            <a:ext cx="1270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8" name="Diagnosing Abdominal Pain Can Be Very Challenging In the Field"/>
          <p:cNvSpPr/>
          <p:nvPr>
            <p:ph type="body" sz="quarter" idx="4294967295"/>
          </p:nvPr>
        </p:nvSpPr>
        <p:spPr>
          <a:xfrm>
            <a:off x="1123976" y="509528"/>
            <a:ext cx="12192001" cy="804593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tabLst>
                <a:tab pos="12700" algn="l"/>
                <a:tab pos="12700" algn="l"/>
              </a:tabLst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	Diagnosing Abdominal Pain Can Be Very Challenging In the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EVACUATION CRITERIA FOR ABDOMINAL PAIN…"/>
          <p:cNvSpPr/>
          <p:nvPr>
            <p:ph type="title"/>
          </p:nvPr>
        </p:nvSpPr>
        <p:spPr>
          <a:xfrm>
            <a:off x="901700" y="3532293"/>
            <a:ext cx="12192000" cy="4521201"/>
          </a:xfrm>
          <a:prstGeom prst="rect">
            <a:avLst/>
          </a:prstGeom>
        </p:spPr>
        <p:txBody>
          <a:bodyPr/>
          <a:lstStyle/>
          <a:p>
            <a:pPr defTabSz="260604">
              <a:lnSpc>
                <a:spcPct val="100000"/>
              </a:lnSpc>
              <a:defRPr b="1"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EVACUATION CRITERIA FOR ABDOMINAL PAIN</a:t>
            </a:r>
          </a:p>
          <a:p>
            <a:pPr defTabSz="260604">
              <a:lnSpc>
                <a:spcPct val="100000"/>
              </a:lnSpc>
              <a:defRPr b="1"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defTabSz="260604">
              <a:lnSpc>
                <a:spcPct val="100000"/>
              </a:lnSpc>
              <a:defRPr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-WORSENING OR SEVERE PAIN after 24-48 hours</a:t>
            </a:r>
          </a:p>
          <a:p>
            <a:pPr defTabSz="260604">
              <a:lnSpc>
                <a:spcPct val="100000"/>
              </a:lnSpc>
              <a:defRPr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-BLOOD IN STOOL, VOMIT, OR URINE</a:t>
            </a:r>
          </a:p>
          <a:p>
            <a:pPr defTabSz="260604">
              <a:lnSpc>
                <a:spcPct val="100000"/>
              </a:lnSpc>
              <a:defRPr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-FEVER WITH ABDOMINAL PAIN</a:t>
            </a:r>
          </a:p>
          <a:p>
            <a:pPr defTabSz="260604">
              <a:lnSpc>
                <a:spcPct val="100000"/>
              </a:lnSpc>
              <a:defRPr cap="none" sz="3648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-UNABLE TO MAINTAIN HYDRATION/ NOURISHMENT</a:t>
            </a:r>
          </a:p>
        </p:txBody>
      </p:sp>
      <p:sp>
        <p:nvSpPr>
          <p:cNvPr id="281" name="Diagnosing Abdominal Pain Can Be Very Challenging In the Field…"/>
          <p:cNvSpPr/>
          <p:nvPr>
            <p:ph type="body" sz="half" idx="4294967295"/>
          </p:nvPr>
        </p:nvSpPr>
        <p:spPr>
          <a:xfrm>
            <a:off x="552476" y="1258828"/>
            <a:ext cx="12192001" cy="242416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tabLst>
                <a:tab pos="12700" algn="l"/>
                <a:tab pos="12700" algn="l"/>
              </a:tabLst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Diagnosing Abdominal Pain Can Be Very Challenging In the Field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tabLst>
                <a:tab pos="12700" algn="l"/>
                <a:tab pos="12700" algn="l"/>
              </a:tabLst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tabLst>
                <a:tab pos="12700" algn="l"/>
                <a:tab pos="12700" algn="l"/>
              </a:tabLst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BUT REMEMBER: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Additional Training Opportunities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Additional Training Opportunities</a:t>
            </a:r>
          </a:p>
        </p:txBody>
      </p:sp>
      <p:sp>
        <p:nvSpPr>
          <p:cNvPr id="284" name="Wilderness and Maritime Medicine"/>
          <p:cNvSpPr/>
          <p:nvPr>
            <p:ph type="title"/>
          </p:nvPr>
        </p:nvSpPr>
        <p:spPr>
          <a:xfrm>
            <a:off x="406400" y="12192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Wilderness and Maritime Medicine</a:t>
            </a:r>
          </a:p>
        </p:txBody>
      </p:sp>
      <p:sp>
        <p:nvSpPr>
          <p:cNvPr id="285" name="BACKCOUNTRY MEDICAL GUIDES:…"/>
          <p:cNvSpPr/>
          <p:nvPr>
            <p:ph type="body" idx="1"/>
          </p:nvPr>
        </p:nvSpPr>
        <p:spPr>
          <a:xfrm>
            <a:off x="419100" y="1949449"/>
            <a:ext cx="11945144" cy="6108701"/>
          </a:xfrm>
          <a:prstGeom prst="rect">
            <a:avLst/>
          </a:prstGeom>
        </p:spPr>
        <p:txBody>
          <a:bodyPr/>
          <a:lstStyle/>
          <a:p>
            <a:pPr/>
            <a:r>
              <a:t>BACKCOUNTRY MEDICAL GUIDES: </a:t>
            </a:r>
          </a:p>
          <a:p>
            <a:pPr marL="0" indent="0">
              <a:buClrTx/>
              <a:buSzTx/>
              <a:buFontTx/>
              <a:buNone/>
            </a:pPr>
            <a:r>
              <a:t>Custom Maritime Medical courses, Wilderness First Aid, Wilderness First Responder</a:t>
            </a:r>
          </a:p>
          <a:p>
            <a:pPr lvl="1"/>
            <a:r>
              <a:rPr u="sng">
                <a:solidFill>
                  <a:schemeClr val="accent1"/>
                </a:solidFill>
                <a:hlinkClick r:id="rId2" invalidUrl="" action="" tgtFrame="" tooltip="" history="1" highlightClick="0" endSnd="0"/>
              </a:rPr>
              <a:t>backcountrymedicalguides.org</a:t>
            </a:r>
          </a:p>
          <a:p>
            <a:pPr lvl="1">
              <a:defRPr>
                <a:solidFill>
                  <a:schemeClr val="accent1"/>
                </a:solidFill>
              </a:defRPr>
            </a:pPr>
            <a:r>
              <a:t>831-295-8336</a:t>
            </a:r>
          </a:p>
        </p:txBody>
      </p:sp>
      <p:pic>
        <p:nvPicPr>
          <p:cNvPr id="286" name="156469_313051668773433_1986466264_n.jpg" descr="156469_313051668773433_1986466264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2883" y="5286463"/>
            <a:ext cx="6341292" cy="4207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Additional training opportunities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Additional training opportunities</a:t>
            </a:r>
          </a:p>
        </p:txBody>
      </p:sp>
      <p:sp>
        <p:nvSpPr>
          <p:cNvPr id="289" name="Wilderness medicin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Wilderness medicine</a:t>
            </a:r>
          </a:p>
        </p:txBody>
      </p:sp>
      <p:sp>
        <p:nvSpPr>
          <p:cNvPr id="290" name="National Outdoor Leadership School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National Outdoor Leadership School</a:t>
            </a:r>
          </a:p>
          <a:p>
            <a:pPr lvl="1"/>
            <a:r>
              <a:t>nods.edu</a:t>
            </a:r>
          </a:p>
          <a:p>
            <a:pPr/>
            <a:r>
              <a:t>FosterCalm</a:t>
            </a:r>
          </a:p>
          <a:p>
            <a:pPr lvl="1"/>
            <a:r>
              <a:t>fostercalm.com</a:t>
            </a:r>
          </a:p>
          <a:p>
            <a:pPr/>
            <a:r>
              <a:t>Ready SF</a:t>
            </a:r>
          </a:p>
          <a:p>
            <a:pPr lvl="1"/>
            <a:r>
              <a:rPr u="sng">
                <a:solidFill>
                  <a:schemeClr val="accent1"/>
                </a:solidFill>
                <a:hlinkClick r:id="rId2" invalidUrl="" action="" tgtFrame="" tooltip="" history="1" highlightClick="0" endSnd="0"/>
              </a:rPr>
              <a:t>readysf.com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QUESTIONS, COMMENTS, CONCERNS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7941">
              <a:defRPr sz="4896"/>
            </a:pPr>
            <a:r>
              <a:t>QUESTIONS, COMMENTS, CONCERNS</a:t>
            </a:r>
          </a:p>
          <a:p>
            <a:pPr algn="ctr" defTabSz="297941">
              <a:defRPr sz="4896"/>
            </a:pPr>
          </a:p>
          <a:p>
            <a:pPr algn="ctr" defTabSz="297941">
              <a:defRPr sz="4896"/>
            </a:pPr>
          </a:p>
          <a:p>
            <a:pPr algn="ctr" defTabSz="297941">
              <a:defRPr sz="4896"/>
            </a:pPr>
          </a:p>
          <a:p>
            <a:pPr algn="ctr" defTabSz="297941">
              <a:defRPr sz="4896"/>
            </a:pPr>
          </a:p>
          <a:p>
            <a:pPr algn="ctr" defTabSz="297941">
              <a:defRPr sz="4896"/>
            </a:pPr>
          </a:p>
          <a:p>
            <a:pPr algn="ctr" defTabSz="297941">
              <a:defRPr sz="4896"/>
            </a:pPr>
            <a:r>
              <a:t>JOHN TAUSSIG- 206-412-1613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NJURIES on Board 1 YEAR AT SEA (2017)"/>
          <p:cNvSpPr/>
          <p:nvPr>
            <p:ph type="title"/>
          </p:nvPr>
        </p:nvSpPr>
        <p:spPr>
          <a:xfrm>
            <a:off x="177800" y="508000"/>
            <a:ext cx="12192000" cy="4521200"/>
          </a:xfrm>
          <a:prstGeom prst="rect">
            <a:avLst/>
          </a:prstGeom>
        </p:spPr>
        <p:txBody>
          <a:bodyPr/>
          <a:lstStyle>
            <a:lvl1pPr algn="ctr">
              <a:defRPr sz="6400"/>
            </a:lvl1pPr>
          </a:lstStyle>
          <a:p>
            <a:pPr/>
            <a:r>
              <a:t>INJURIES on Board 1 YEAR AT SEA (2017)</a:t>
            </a:r>
          </a:p>
        </p:txBody>
      </p:sp>
      <p:pic>
        <p:nvPicPr>
          <p:cNvPr id="213" name="DSC01325.jpg" descr="DSC01325.jpg"/>
          <p:cNvPicPr>
            <a:picLocks noChangeAspect="1"/>
          </p:cNvPicPr>
          <p:nvPr/>
        </p:nvPicPr>
        <p:blipFill>
          <a:blip r:embed="rId2">
            <a:extLst/>
          </a:blip>
          <a:srcRect l="33443" t="0" r="28542" b="0"/>
          <a:stretch>
            <a:fillRect/>
          </a:stretch>
        </p:blipFill>
        <p:spPr>
          <a:xfrm>
            <a:off x="9096308" y="1956428"/>
            <a:ext cx="3594862" cy="6304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SC01315.jpg" descr="DSC01315.jpg"/>
          <p:cNvPicPr>
            <a:picLocks noChangeAspect="1"/>
          </p:cNvPicPr>
          <p:nvPr/>
        </p:nvPicPr>
        <p:blipFill>
          <a:blip r:embed="rId3">
            <a:extLst/>
          </a:blip>
          <a:srcRect l="33995" t="16958" r="33995" b="7848"/>
          <a:stretch>
            <a:fillRect/>
          </a:stretch>
        </p:blipFill>
        <p:spPr>
          <a:xfrm>
            <a:off x="4718843" y="1937377"/>
            <a:ext cx="4049763" cy="6342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0617.MOV" descr="IMG_0617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65150" y="1956427"/>
            <a:ext cx="3546203" cy="6304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8333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ADDITIONAL AILMENTS from crew"/>
          <p:cNvSpPr/>
          <p:nvPr>
            <p:ph type="title"/>
          </p:nvPr>
        </p:nvSpPr>
        <p:spPr>
          <a:xfrm>
            <a:off x="406400" y="685800"/>
            <a:ext cx="12192001" cy="2363193"/>
          </a:xfrm>
          <a:prstGeom prst="rect">
            <a:avLst/>
          </a:prstGeom>
        </p:spPr>
        <p:txBody>
          <a:bodyPr/>
          <a:lstStyle>
            <a:lvl1pPr algn="ctr" defTabSz="297941">
              <a:defRPr sz="8670"/>
            </a:lvl1pPr>
          </a:lstStyle>
          <a:p>
            <a:pPr/>
            <a:r>
              <a:t>ADDITIONAL AILMENTS from crew </a:t>
            </a:r>
          </a:p>
        </p:txBody>
      </p:sp>
      <p:sp>
        <p:nvSpPr>
          <p:cNvPr id="218" name="m.p.l tear, UTI, cold sore, nora virus, epididimitis, hemorrhoid, back spasm, back rash, stomach virus,…"/>
          <p:cNvSpPr/>
          <p:nvPr/>
        </p:nvSpPr>
        <p:spPr>
          <a:xfrm>
            <a:off x="1800912" y="2896870"/>
            <a:ext cx="9927843" cy="5433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900"/>
              </a:spcBef>
              <a:defRPr sz="3600" u="sng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m.p.l tear, UTI, cold sore, nora virus, epididimitis, hemorrhoid, back spasm, back rash, stomach virus, </a:t>
            </a:r>
          </a:p>
          <a:p>
            <a:pPr algn="ctr" defTabSz="457200">
              <a:lnSpc>
                <a:spcPct val="120000"/>
              </a:lnSpc>
              <a:spcBef>
                <a:spcPts val="900"/>
              </a:spcBef>
              <a:defRPr sz="3600" u="sng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shoulder pain, ear infection, sunburn, elbow pain, jaw pain, skin rash , possible dislocated shoulder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revention is the Key…"/>
          <p:cNvSpPr/>
          <p:nvPr>
            <p:ph type="title"/>
          </p:nvPr>
        </p:nvSpPr>
        <p:spPr>
          <a:xfrm>
            <a:off x="698500" y="2159000"/>
            <a:ext cx="12192000" cy="6237635"/>
          </a:xfrm>
          <a:prstGeom prst="rect">
            <a:avLst/>
          </a:prstGeom>
        </p:spPr>
        <p:txBody>
          <a:bodyPr/>
          <a:lstStyle/>
          <a:p>
            <a:pPr algn="ctr" defTabSz="297941">
              <a:defRPr sz="8670"/>
            </a:pPr>
            <a:r>
              <a:t>Prevention is the Key</a:t>
            </a:r>
          </a:p>
          <a:p>
            <a:pPr algn="ctr" defTabSz="297941">
              <a:defRPr sz="3264"/>
            </a:pPr>
            <a:r>
              <a:t>clothing</a:t>
            </a:r>
          </a:p>
          <a:p>
            <a:pPr algn="ctr" defTabSz="297941">
              <a:defRPr sz="3264"/>
            </a:pPr>
            <a:r>
              <a:t>shoes</a:t>
            </a:r>
          </a:p>
          <a:p>
            <a:pPr algn="ctr" defTabSz="297941">
              <a:defRPr sz="3264"/>
            </a:pPr>
            <a:r>
              <a:t>nutrition</a:t>
            </a:r>
          </a:p>
          <a:p>
            <a:pPr algn="ctr" defTabSz="297941">
              <a:defRPr sz="3264"/>
            </a:pPr>
            <a:r>
              <a:t>Sleep</a:t>
            </a:r>
          </a:p>
          <a:p>
            <a:pPr algn="ctr" defTabSz="297941">
              <a:defRPr sz="3264"/>
            </a:pPr>
            <a:r>
              <a:t>Diet</a:t>
            </a:r>
          </a:p>
          <a:p>
            <a:pPr algn="ctr" defTabSz="297941">
              <a:defRPr sz="3264"/>
            </a:pPr>
            <a:r>
              <a:t>Health</a:t>
            </a:r>
          </a:p>
          <a:p>
            <a:pPr algn="ctr" defTabSz="297941">
              <a:defRPr sz="3264"/>
            </a:pPr>
            <a:r>
              <a:t>equipment</a:t>
            </a:r>
          </a:p>
          <a:p>
            <a:pPr algn="ctr" defTabSz="297941">
              <a:defRPr sz="3264"/>
            </a:pPr>
            <a:r>
              <a:t>planning</a:t>
            </a:r>
          </a:p>
          <a:p>
            <a:pPr algn="ctr" defTabSz="297941">
              <a:defRPr sz="3264"/>
            </a:pPr>
            <a:r>
              <a:t>Preparation</a:t>
            </a:r>
          </a:p>
          <a:p>
            <a:pPr algn="ctr" defTabSz="297941">
              <a:defRPr sz="3264"/>
            </a:pPr>
            <a:r>
              <a:t>Checklists</a:t>
            </a:r>
          </a:p>
          <a:p>
            <a:pPr algn="ctr" defTabSz="297941">
              <a:defRPr sz="3264"/>
            </a:pPr>
            <a:r>
              <a:t>Training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ommon Medical Emergencies at Sea"/>
          <p:cNvSpPr/>
          <p:nvPr>
            <p:ph type="title"/>
          </p:nvPr>
        </p:nvSpPr>
        <p:spPr>
          <a:xfrm>
            <a:off x="584200" y="1473200"/>
            <a:ext cx="12192000" cy="4521200"/>
          </a:xfrm>
          <a:prstGeom prst="rect">
            <a:avLst/>
          </a:prstGeom>
        </p:spPr>
        <p:txBody>
          <a:bodyPr/>
          <a:lstStyle/>
          <a:p>
            <a:pPr algn="ctr" defTabSz="461518">
              <a:defRPr sz="7584"/>
            </a:pPr>
            <a:r>
              <a:t>Common Medical Emergencies at Sea</a:t>
            </a: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  <a:p>
            <a:pPr algn="ctr" defTabSz="461518">
              <a:defRPr sz="2844"/>
            </a:pPr>
          </a:p>
        </p:txBody>
      </p:sp>
      <p:sp>
        <p:nvSpPr>
          <p:cNvPr id="223" name="Musculoskeletal Emergencies…"/>
          <p:cNvSpPr/>
          <p:nvPr/>
        </p:nvSpPr>
        <p:spPr>
          <a:xfrm>
            <a:off x="1504817" y="4898898"/>
            <a:ext cx="10350766" cy="419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720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Musculoskeletal Emergencies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cap="all" sz="720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Hypothermia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cap="all" sz="720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Skin Breakdown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cap="all" sz="720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Gastrointestinal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musculoskeletal injuri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14400"/>
            </a:lvl1pPr>
          </a:lstStyle>
          <a:p>
            <a:pPr/>
            <a:r>
              <a:t>musculoskeletal injuries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Musculoskeletal Injuries"/>
          <p:cNvSpPr/>
          <p:nvPr>
            <p:ph type="title" idx="4294967295"/>
          </p:nvPr>
        </p:nvSpPr>
        <p:spPr>
          <a:xfrm>
            <a:off x="406400" y="596900"/>
            <a:ext cx="12192000" cy="1148507"/>
          </a:xfrm>
          <a:prstGeom prst="rect">
            <a:avLst/>
          </a:prstGeom>
        </p:spPr>
        <p:txBody>
          <a:bodyPr/>
          <a:lstStyle>
            <a:lvl1pPr defTabSz="397255">
              <a:spcBef>
                <a:spcPts val="1800"/>
              </a:spcBef>
              <a:defRPr sz="8160"/>
            </a:lvl1pPr>
          </a:lstStyle>
          <a:p>
            <a:pPr/>
            <a:r>
              <a:t>Musculoskeletal Injuries</a:t>
            </a:r>
          </a:p>
        </p:txBody>
      </p:sp>
      <p:sp>
        <p:nvSpPr>
          <p:cNvPr id="228" name="STRAINS- MUSCLE/ TENDON OVERUSE…"/>
          <p:cNvSpPr/>
          <p:nvPr>
            <p:ph type="body" idx="4294967295"/>
          </p:nvPr>
        </p:nvSpPr>
        <p:spPr>
          <a:xfrm>
            <a:off x="406399" y="2560141"/>
            <a:ext cx="7505974" cy="6868902"/>
          </a:xfrm>
          <a:prstGeom prst="rect">
            <a:avLst/>
          </a:prstGeom>
        </p:spPr>
        <p:txBody>
          <a:bodyPr/>
          <a:lstStyle/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/>
              <a:t>STRAINS</a:t>
            </a:r>
            <a:r>
              <a:t>-</a:t>
            </a: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FFFFFF"/>
                </a:solidFill>
              </a:rPr>
              <a:t>MUSCLE/ TENDON OVERUSE</a:t>
            </a:r>
            <a:endParaRPr>
              <a:solidFill>
                <a:srgbClr val="FFFFFF"/>
              </a:solidFill>
            </a:endParaR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sz="35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b="1"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SPRAINS</a:t>
            </a:r>
            <a:r>
              <a:rPr b="0"/>
              <a:t>- </a:t>
            </a:r>
            <a:endParaRPr b="0"/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b="1"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0">
                <a:solidFill>
                  <a:srgbClr val="FFFFFF"/>
                </a:solidFill>
              </a:rPr>
              <a:t>LIGAMENTS </a:t>
            </a:r>
            <a:endParaRPr>
              <a:solidFill>
                <a:srgbClr val="FFFFFF"/>
              </a:solidFill>
            </a:endParaR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sz="35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b="1"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FRACTURES</a:t>
            </a:r>
            <a:r>
              <a:rPr b="0"/>
              <a:t>-</a:t>
            </a:r>
            <a:r>
              <a:rPr b="0">
                <a:solidFill>
                  <a:srgbClr val="FFFFFF"/>
                </a:solidFill>
              </a:rPr>
              <a:t> </a:t>
            </a:r>
            <a:endParaRPr b="0">
              <a:solidFill>
                <a:srgbClr val="FFFFFF"/>
              </a:solidFill>
            </a:endParaR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b="1" sz="352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0">
                <a:solidFill>
                  <a:srgbClr val="FFFFFF"/>
                </a:solidFill>
              </a:rPr>
              <a:t>BONE MATRIX</a:t>
            </a:r>
            <a:endParaRPr>
              <a:solidFill>
                <a:srgbClr val="FFFFFF"/>
              </a:solidFill>
            </a:endParaR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sz="35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341985">
              <a:spcBef>
                <a:spcPts val="0"/>
              </a:spcBef>
              <a:buClr>
                <a:srgbClr val="39A3D5"/>
              </a:buClr>
              <a:buSzTx/>
              <a:buNone/>
              <a:defRPr b="1" sz="35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341985" indent="-341985" defTabSz="341985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165100" algn="l"/>
                <a:tab pos="330200" algn="l"/>
              </a:tabLst>
              <a:defRPr sz="35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</a:t>
            </a:r>
          </a:p>
        </p:txBody>
      </p:sp>
      <p:pic>
        <p:nvPicPr>
          <p:cNvPr id="229" name="ligaments.png" descr="ligamen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8978" y="2027316"/>
            <a:ext cx="7333330" cy="6685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rains, Sprains, AND SIMPLE FRACTURES"/>
          <p:cNvSpPr/>
          <p:nvPr>
            <p:ph type="title" idx="4294967295"/>
          </p:nvPr>
        </p:nvSpPr>
        <p:spPr>
          <a:xfrm>
            <a:off x="406400" y="558800"/>
            <a:ext cx="12192000" cy="1257797"/>
          </a:xfrm>
          <a:prstGeom prst="rect">
            <a:avLst/>
          </a:prstGeom>
        </p:spPr>
        <p:txBody>
          <a:bodyPr/>
          <a:lstStyle>
            <a:lvl1pPr defTabSz="487339">
              <a:spcBef>
                <a:spcPts val="2300"/>
              </a:spcBef>
              <a:defRPr sz="6984"/>
            </a:lvl1pPr>
          </a:lstStyle>
          <a:p>
            <a:pPr/>
            <a:r>
              <a:t>Strains, Sprains, AND SIMPLE FRACTURES</a:t>
            </a:r>
          </a:p>
        </p:txBody>
      </p:sp>
      <p:sp>
        <p:nvSpPr>
          <p:cNvPr id="232" name="SIGNS AND SYMPTOMS:…"/>
          <p:cNvSpPr/>
          <p:nvPr>
            <p:ph type="body" idx="4294967295"/>
          </p:nvPr>
        </p:nvSpPr>
        <p:spPr>
          <a:xfrm>
            <a:off x="590525" y="1879855"/>
            <a:ext cx="12382550" cy="7065013"/>
          </a:xfrm>
          <a:prstGeom prst="rect">
            <a:avLst/>
          </a:prstGeom>
        </p:spPr>
        <p:txBody>
          <a:bodyPr/>
          <a:lstStyle/>
          <a:p>
            <a:pPr marL="0" indent="0" defTabSz="192023">
              <a:spcBef>
                <a:spcPts val="0"/>
              </a:spcBef>
              <a:buClr>
                <a:srgbClr val="39A3D5"/>
              </a:buClr>
              <a:buSzTx/>
              <a:buNone/>
              <a:defRPr b="1"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SIGNS AND SYMPTOMS: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PAIN, DEFORMITY, SWELLING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DECREASED RANGE OF MOTION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SOUNDS (CRUNCH, CRACK, POP) ASSOCIATED WITH INJURY</a:t>
            </a:r>
          </a:p>
          <a:p>
            <a:pPr marL="0" indent="0" defTabSz="192023">
              <a:spcBef>
                <a:spcPts val="0"/>
              </a:spcBef>
              <a:buClr>
                <a:srgbClr val="39A3D5"/>
              </a:buClr>
              <a:buSz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192023">
              <a:spcBef>
                <a:spcPts val="0"/>
              </a:spcBef>
              <a:buClr>
                <a:srgbClr val="39A3D5"/>
              </a:buClr>
              <a:buSz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0" indent="0" defTabSz="192023">
              <a:spcBef>
                <a:spcPts val="0"/>
              </a:spcBef>
              <a:buClr>
                <a:srgbClr val="39A3D5"/>
              </a:buClr>
              <a:buSzTx/>
              <a:buNone/>
              <a:defRPr b="1"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TREATMENT </a:t>
            </a:r>
            <a:r>
              <a:rPr b="0"/>
              <a:t>FOR SPRAINS, STRAINS AND SIMPLE FRACTURE: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</a:t>
            </a:r>
            <a:r>
              <a:rPr b="1"/>
              <a:t>R</a:t>
            </a:r>
            <a:r>
              <a:t>EST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</a:t>
            </a:r>
            <a:r>
              <a:rPr b="1"/>
              <a:t>I</a:t>
            </a:r>
            <a:r>
              <a:t>CE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    - </a:t>
            </a:r>
            <a:r>
              <a:rPr b="1"/>
              <a:t>C</a:t>
            </a:r>
            <a:r>
              <a:t>OMPRESSION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</a:t>
            </a:r>
            <a:r>
              <a:rPr b="1"/>
              <a:t>E</a:t>
            </a:r>
            <a:r>
              <a:t>LEVATION	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PAIN MEDICATION</a:t>
            </a:r>
          </a:p>
          <a:p>
            <a:pPr marL="192023" indent="-192023" defTabSz="192023">
              <a:spcBef>
                <a:spcPts val="0"/>
              </a:spcBef>
              <a:buClr>
                <a:srgbClr val="39A3D5"/>
              </a:buClr>
              <a:buSzTx/>
              <a:buNone/>
              <a:tabLst>
                <a:tab pos="88900" algn="l"/>
                <a:tab pos="190500" algn="l"/>
              </a:tabLst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	-	Splinting and TAPING strategies</a:t>
            </a:r>
          </a:p>
        </p:txBody>
      </p:sp>
      <p:pic>
        <p:nvPicPr>
          <p:cNvPr id="233" name="DSC02862.jpeg" descr="DSC028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4548" y="2383863"/>
            <a:ext cx="4687854" cy="649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