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7" r:id="rId1"/>
    <p:sldMasterId id="2147483660" r:id="rId2"/>
    <p:sldMasterId id="2147483682" r:id="rId3"/>
  </p:sldMasterIdLst>
  <p:notesMasterIdLst>
    <p:notesMasterId r:id="rId40"/>
  </p:notesMasterIdLst>
  <p:handoutMasterIdLst>
    <p:handoutMasterId r:id="rId41"/>
  </p:handoutMasterIdLst>
  <p:sldIdLst>
    <p:sldId id="265" r:id="rId4"/>
    <p:sldId id="307" r:id="rId5"/>
    <p:sldId id="301" r:id="rId6"/>
    <p:sldId id="258" r:id="rId7"/>
    <p:sldId id="306" r:id="rId8"/>
    <p:sldId id="308" r:id="rId9"/>
    <p:sldId id="310" r:id="rId10"/>
    <p:sldId id="311" r:id="rId11"/>
    <p:sldId id="312" r:id="rId12"/>
    <p:sldId id="313" r:id="rId13"/>
    <p:sldId id="314" r:id="rId14"/>
    <p:sldId id="330" r:id="rId15"/>
    <p:sldId id="315" r:id="rId16"/>
    <p:sldId id="316" r:id="rId17"/>
    <p:sldId id="317" r:id="rId18"/>
    <p:sldId id="319" r:id="rId19"/>
    <p:sldId id="331" r:id="rId20"/>
    <p:sldId id="333" r:id="rId21"/>
    <p:sldId id="332" r:id="rId22"/>
    <p:sldId id="320" r:id="rId23"/>
    <p:sldId id="318" r:id="rId24"/>
    <p:sldId id="321" r:id="rId25"/>
    <p:sldId id="322" r:id="rId26"/>
    <p:sldId id="323" r:id="rId27"/>
    <p:sldId id="324" r:id="rId28"/>
    <p:sldId id="260" r:id="rId29"/>
    <p:sldId id="300" r:id="rId30"/>
    <p:sldId id="259" r:id="rId31"/>
    <p:sldId id="327" r:id="rId32"/>
    <p:sldId id="325" r:id="rId33"/>
    <p:sldId id="329" r:id="rId34"/>
    <p:sldId id="299" r:id="rId35"/>
    <p:sldId id="303" r:id="rId36"/>
    <p:sldId id="281" r:id="rId37"/>
    <p:sldId id="328" r:id="rId38"/>
    <p:sldId id="305" r:id="rId39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i Neander" initials="KN" lastIdx="36" clrIdx="0">
    <p:extLst/>
  </p:cmAuthor>
  <p:cmAuthor id="2" name="James Betz" initials="JB" lastIdx="30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9E4E"/>
    <a:srgbClr val="0076BD"/>
    <a:srgbClr val="898B8E"/>
    <a:srgbClr val="699BC5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6" d="100"/>
          <a:sy n="86" d="100"/>
        </p:scale>
        <p:origin x="869" y="6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47" Type="http://schemas.microsoft.com/office/2016/11/relationships/changesInfo" Target="changesInfos/changesInfo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i Neander" userId="10033FFF877A9F03@LIVE.COM" providerId="AD" clId="Web-{EF06542D-6D8B-49A3-9EB6-2AB647A8632E}"/>
    <pc:docChg chg="modSld">
      <pc:chgData name="Kai Neander" userId="10033FFF877A9F03@LIVE.COM" providerId="AD" clId="Web-{EF06542D-6D8B-49A3-9EB6-2AB647A8632E}" dt="2018-02-15T19:32:08.840" v="20"/>
      <pc:docMkLst>
        <pc:docMk/>
      </pc:docMkLst>
      <pc:sldChg chg="delSp modSp">
        <pc:chgData name="Kai Neander" userId="10033FFF877A9F03@LIVE.COM" providerId="AD" clId="Web-{EF06542D-6D8B-49A3-9EB6-2AB647A8632E}" dt="2018-02-15T19:32:08.840" v="20"/>
        <pc:sldMkLst>
          <pc:docMk/>
          <pc:sldMk cId="1381732787" sldId="281"/>
        </pc:sldMkLst>
        <pc:spChg chg="mod">
          <ac:chgData name="Kai Neander" userId="10033FFF877A9F03@LIVE.COM" providerId="AD" clId="Web-{EF06542D-6D8B-49A3-9EB6-2AB647A8632E}" dt="2018-02-15T19:32:08.840" v="20"/>
          <ac:spMkLst>
            <pc:docMk/>
            <pc:sldMk cId="1381732787" sldId="281"/>
            <ac:spMk id="13" creationId="{00000000-0000-0000-0000-000000000000}"/>
          </ac:spMkLst>
        </pc:spChg>
        <pc:picChg chg="del">
          <ac:chgData name="Kai Neander" userId="10033FFF877A9F03@LIVE.COM" providerId="AD" clId="Web-{EF06542D-6D8B-49A3-9EB6-2AB647A8632E}" dt="2018-02-15T19:31:32.339" v="0"/>
          <ac:picMkLst>
            <pc:docMk/>
            <pc:sldMk cId="1381732787" sldId="281"/>
            <ac:picMk id="7" creationId="{00000000-0000-0000-0000-00000000000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9ADD1DD5-7FC0-A543-8441-EA0D2EE6343C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DC5F7EC-635B-C14F-B5A6-A3328BBEE6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33134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B3CAF785-41C4-DE4F-AAD1-2C61D7B7E607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63DCCF-A383-0942-A1C0-C805A33B7D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76554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97591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Course and Training also guide </a:t>
            </a:r>
            <a:r>
              <a:rPr lang="en-US" dirty="0" err="1" smtClean="0"/>
              <a:t>Equipement</a:t>
            </a:r>
            <a:r>
              <a:rPr lang="en-US" baseline="0" dirty="0" smtClean="0"/>
              <a:t> and supplies – you only carry what you are trained to use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9666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42364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Can be expensive</a:t>
            </a:r>
            <a:r>
              <a:rPr lang="en-US" baseline="0" dirty="0" smtClean="0"/>
              <a:t> and make sure align with your training.  Fishing tackle box is a good way to organize supplies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73190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20417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05393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6935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8899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IF you have known asthmatics</a:t>
            </a:r>
            <a:r>
              <a:rPr lang="en-US" baseline="0" dirty="0" smtClean="0"/>
              <a:t> – carry 1 week of steroids (prednisone) and Inhalers /Extra ones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44391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22363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3390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408536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Comms</a:t>
            </a:r>
            <a:r>
              <a:rPr lang="en-US" dirty="0" smtClean="0"/>
              <a:t> manual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0815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General Call/Case</a:t>
            </a:r>
            <a:r>
              <a:rPr lang="en-US" baseline="0"/>
              <a:t> Flow</a:t>
            </a:r>
          </a:p>
          <a:p>
            <a:r>
              <a:rPr lang="en-US" baseline="0"/>
              <a:t>	Intake</a:t>
            </a:r>
          </a:p>
          <a:p>
            <a:r>
              <a:rPr lang="en-US" baseline="0"/>
              <a:t>	Vessel Operational File</a:t>
            </a:r>
          </a:p>
          <a:p>
            <a:r>
              <a:rPr lang="en-US" baseline="0"/>
              <a:t>	MD Briefing</a:t>
            </a:r>
          </a:p>
          <a:p>
            <a:r>
              <a:rPr lang="en-US" baseline="0"/>
              <a:t>	Conference</a:t>
            </a:r>
          </a:p>
          <a:p>
            <a:r>
              <a:rPr lang="en-US" baseline="0"/>
              <a:t>	Scribing</a:t>
            </a:r>
          </a:p>
          <a:p>
            <a:r>
              <a:rPr lang="en-US" baseline="0"/>
              <a:t>	Follow Up Request</a:t>
            </a:r>
          </a:p>
          <a:p>
            <a:r>
              <a:rPr lang="en-US" baseline="0"/>
              <a:t>	PA-C Review</a:t>
            </a:r>
          </a:p>
          <a:p>
            <a:r>
              <a:rPr lang="en-US" baseline="0"/>
              <a:t>	Case Follow Up</a:t>
            </a:r>
          </a:p>
          <a:p>
            <a:r>
              <a:rPr lang="en-US" baseline="0"/>
              <a:t>	Case Closure</a:t>
            </a:r>
          </a:p>
          <a:p>
            <a:endParaRPr lang="en-US"/>
          </a:p>
          <a:p>
            <a:r>
              <a:rPr lang="en-US"/>
              <a:t>Evacuation Procedures</a:t>
            </a:r>
          </a:p>
          <a:p>
            <a:r>
              <a:rPr lang="en-US"/>
              <a:t>	Dual MD Consultation</a:t>
            </a:r>
          </a:p>
          <a:p>
            <a:r>
              <a:rPr lang="en-US"/>
              <a:t>	Coast</a:t>
            </a:r>
            <a:r>
              <a:rPr lang="en-US" baseline="0"/>
              <a:t> Guard Coordination </a:t>
            </a:r>
          </a:p>
          <a:p>
            <a:r>
              <a:rPr lang="en-US" baseline="0"/>
              <a:t>	Hospital Briefing </a:t>
            </a:r>
          </a:p>
          <a:p>
            <a:endParaRPr lang="en-US" baseline="0"/>
          </a:p>
          <a:p>
            <a:endParaRPr lang="en-US" baseline="0"/>
          </a:p>
          <a:p>
            <a:endParaRPr lang="en-US" baseline="0"/>
          </a:p>
          <a:p>
            <a:r>
              <a:rPr lang="en-US" baseline="0"/>
              <a:t>	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17936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Infrastructure:</a:t>
            </a:r>
          </a:p>
          <a:p>
            <a:r>
              <a:rPr lang="en-US"/>
              <a:t>	Centralized Medical</a:t>
            </a:r>
            <a:r>
              <a:rPr lang="en-US" baseline="0"/>
              <a:t> &amp; Operational Hub (WECC) supporting small team of EMED Physicians in telemedicine</a:t>
            </a:r>
          </a:p>
          <a:p>
            <a:endParaRPr lang="en-US" baseline="0"/>
          </a:p>
          <a:p>
            <a:r>
              <a:rPr lang="en-US" baseline="0"/>
              <a:t>Differentials of GWMMA &amp; other programs</a:t>
            </a:r>
          </a:p>
          <a:p>
            <a:r>
              <a:rPr lang="en-US" baseline="0"/>
              <a:t>	Direct to MD Consultations</a:t>
            </a:r>
          </a:p>
          <a:p>
            <a:r>
              <a:rPr lang="en-US" baseline="0"/>
              <a:t>	Comprehensive services from vessel—hospital—home</a:t>
            </a:r>
          </a:p>
          <a:p>
            <a:r>
              <a:rPr lang="en-US" baseline="0"/>
              <a:t>	In-depth physician, PA-C, WECC &amp; Administrative Involvement</a:t>
            </a:r>
          </a:p>
          <a:p>
            <a:r>
              <a:rPr lang="en-US" baseline="0"/>
              <a:t>	1 POC for all medical needs</a:t>
            </a:r>
          </a:p>
          <a:p>
            <a:endParaRPr lang="en-US"/>
          </a:p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92593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99186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7136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5809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7879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40691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Nature – the environmental, </a:t>
            </a:r>
            <a:r>
              <a:rPr lang="en-US" dirty="0" err="1" smtClean="0"/>
              <a:t>physicial</a:t>
            </a:r>
            <a:r>
              <a:rPr lang="en-US" dirty="0" smtClean="0"/>
              <a:t> exertion, limited access to care aspects</a:t>
            </a:r>
          </a:p>
          <a:p>
            <a:r>
              <a:rPr lang="en-US" dirty="0" smtClean="0"/>
              <a:t>High Risk – If you have </a:t>
            </a:r>
            <a:r>
              <a:rPr lang="en-US" dirty="0" err="1" smtClean="0"/>
              <a:t>htn</a:t>
            </a:r>
            <a:r>
              <a:rPr lang="en-US" dirty="0" smtClean="0"/>
              <a:t>, </a:t>
            </a:r>
            <a:r>
              <a:rPr lang="en-US" dirty="0" err="1" smtClean="0"/>
              <a:t>dm</a:t>
            </a:r>
            <a:r>
              <a:rPr lang="en-US" dirty="0" smtClean="0"/>
              <a:t>, high </a:t>
            </a:r>
            <a:r>
              <a:rPr lang="en-US" dirty="0" err="1" smtClean="0"/>
              <a:t>chol</a:t>
            </a:r>
            <a:r>
              <a:rPr lang="en-US" dirty="0" smtClean="0"/>
              <a:t>.  You have increased risk for CAD.  It may be appropriate to have a stress test.</a:t>
            </a:r>
          </a:p>
          <a:p>
            <a:r>
              <a:rPr lang="en-US" dirty="0" smtClean="0"/>
              <a:t>Vaccines – FLU, Tetanus, if</a:t>
            </a:r>
            <a:r>
              <a:rPr lang="en-US" baseline="0" dirty="0" smtClean="0"/>
              <a:t> not checked before – Titers for MMR, Varicella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630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Check</a:t>
            </a:r>
            <a:r>
              <a:rPr lang="en-US" baseline="0" dirty="0" smtClean="0"/>
              <a:t> to make sure the data is saved to the phone and available offline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32962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563DCCF-A383-0942-A1C0-C805A33B7D6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0679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728490" y="5307799"/>
            <a:ext cx="7958310" cy="459473"/>
          </a:xfrm>
        </p:spPr>
        <p:txBody>
          <a:bodyPr/>
          <a:lstStyle/>
          <a:p>
            <a:pPr lvl="0"/>
            <a:r>
              <a:rPr lang="en-US"/>
              <a:t>Subhead</a:t>
            </a:r>
          </a:p>
        </p:txBody>
      </p:sp>
    </p:spTree>
    <p:extLst>
      <p:ext uri="{BB962C8B-B14F-4D97-AF65-F5344CB8AC3E}">
        <p14:creationId xmlns:p14="http://schemas.microsoft.com/office/powerpoint/2010/main" val="3751106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05AF-6887-974D-B7F6-F865884E96F5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D618-5C5B-594E-970B-8F33271D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903195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05AF-6887-974D-B7F6-F865884E96F5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D618-5C5B-594E-970B-8F33271D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3825144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05AF-6887-974D-B7F6-F865884E96F5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D618-5C5B-594E-970B-8F33271D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230777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05AF-6887-974D-B7F6-F865884E96F5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D618-5C5B-594E-970B-8F33271D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7806182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05AF-6887-974D-B7F6-F865884E96F5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D618-5C5B-594E-970B-8F33271D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120607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05AF-6887-974D-B7F6-F865884E96F5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D618-5C5B-594E-970B-8F33271D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108198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05AF-6887-974D-B7F6-F865884E96F5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D618-5C5B-594E-970B-8F33271D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5877882"/>
      </p:ext>
    </p:extLst>
  </p:cSld>
  <p:clrMapOvr>
    <a:masterClrMapping/>
  </p:clrMapOvr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05AF-6887-974D-B7F6-F865884E96F5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D618-5C5B-594E-970B-8F33271D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592347"/>
      </p:ext>
    </p:extLst>
  </p:cSld>
  <p:clrMapOvr>
    <a:masterClrMapping/>
  </p:clrMapOvr>
  <p:hf hd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err="1"/>
              <a:t>gwdocs.com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75487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/>
          <p:cNvSpPr>
            <a:spLocks noGrp="1"/>
          </p:cNvSpPr>
          <p:nvPr>
            <p:ph type="body" sz="quarter" idx="11" hasCustomPrompt="1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r>
              <a:rPr lang="en-US" err="1"/>
              <a:t>gwdocs.com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430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8380" y="533400"/>
            <a:ext cx="7607241" cy="884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1"/>
            <a:ext cx="3592310" cy="4387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4746381" y="1682751"/>
            <a:ext cx="3629239" cy="4387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177990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Column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768379" y="1682751"/>
            <a:ext cx="7607241" cy="4387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</p:spTree>
    <p:extLst>
      <p:ext uri="{BB962C8B-B14F-4D97-AF65-F5344CB8AC3E}">
        <p14:creationId xmlns:p14="http://schemas.microsoft.com/office/powerpoint/2010/main" val="28885414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and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76401"/>
            <a:ext cx="3632200" cy="42037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743421" y="1676402"/>
            <a:ext cx="3632200" cy="420369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4629150" y="5975350"/>
            <a:ext cx="3695700" cy="234950"/>
          </a:xfrm>
        </p:spPr>
        <p:txBody>
          <a:bodyPr>
            <a:noAutofit/>
          </a:bodyPr>
          <a:lstStyle>
            <a:lvl3pPr marL="0">
              <a:spcBef>
                <a:spcPts val="0"/>
              </a:spcBef>
              <a:defRPr sz="1000" baseline="0"/>
            </a:lvl3pPr>
            <a:lvl5pPr marL="1828800" indent="0">
              <a:buNone/>
              <a:defRPr/>
            </a:lvl5pPr>
          </a:lstStyle>
          <a:p>
            <a:pPr lvl="2"/>
            <a:r>
              <a:rPr lang="en-US"/>
              <a:t>Image caption/credit here</a:t>
            </a:r>
          </a:p>
        </p:txBody>
      </p:sp>
    </p:spTree>
    <p:extLst>
      <p:ext uri="{BB962C8B-B14F-4D97-AF65-F5344CB8AC3E}">
        <p14:creationId xmlns:p14="http://schemas.microsoft.com/office/powerpoint/2010/main" val="14748853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820" y="533400"/>
            <a:ext cx="7596360" cy="8842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773820" y="1682751"/>
            <a:ext cx="7596360" cy="4222749"/>
          </a:xfrm>
        </p:spPr>
        <p:txBody>
          <a:bodyPr/>
          <a:lstStyle/>
          <a:p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693030" y="5975350"/>
            <a:ext cx="7677150" cy="234950"/>
          </a:xfrm>
        </p:spPr>
        <p:txBody>
          <a:bodyPr>
            <a:noAutofit/>
          </a:bodyPr>
          <a:lstStyle>
            <a:lvl3pPr marL="0">
              <a:spcBef>
                <a:spcPts val="0"/>
              </a:spcBef>
              <a:defRPr sz="1000" baseline="0"/>
            </a:lvl3pPr>
            <a:lvl5pPr marL="1828800" indent="0">
              <a:buNone/>
              <a:defRPr/>
            </a:lvl5pPr>
          </a:lstStyle>
          <a:p>
            <a:pPr lvl="2"/>
            <a:r>
              <a:rPr lang="en-US"/>
              <a:t>Image caption/credit here</a:t>
            </a:r>
          </a:p>
        </p:txBody>
      </p:sp>
    </p:spTree>
    <p:extLst>
      <p:ext uri="{BB962C8B-B14F-4D97-AF65-F5344CB8AC3E}">
        <p14:creationId xmlns:p14="http://schemas.microsoft.com/office/powerpoint/2010/main" val="37759813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05AF-6887-974D-B7F6-F865884E96F5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D618-5C5B-594E-970B-8F33271D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36127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05AF-6887-974D-B7F6-F865884E96F5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D618-5C5B-594E-970B-8F33271D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758162"/>
      </p:ext>
    </p:extLst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7F05AF-6887-974D-B7F6-F865884E96F5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94D618-5C5B-594E-970B-8F33271D376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50009"/>
      </p:ext>
    </p:extLst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rgbClr val="0076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92845" y="4267485"/>
            <a:ext cx="7958310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92845" y="5307800"/>
            <a:ext cx="7958310" cy="4594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Subhead</a:t>
            </a:r>
          </a:p>
        </p:txBody>
      </p:sp>
      <p:pic>
        <p:nvPicPr>
          <p:cNvPr id="4" name="Picture 3" descr="GWMFA-logo-rgb-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99" y="1200696"/>
            <a:ext cx="3041603" cy="304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104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0" r:id="rId1"/>
    <p:sldLayoutId id="2147483681" r:id="rId2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3500" kern="1200">
          <a:solidFill>
            <a:schemeClr val="bg1"/>
          </a:solidFill>
          <a:latin typeface="Caecilia Bold"/>
          <a:ea typeface="+mj-ea"/>
          <a:cs typeface="Caecilia Bold"/>
        </a:defRPr>
      </a:lvl1pPr>
    </p:titleStyle>
    <p:bodyStyle>
      <a:lvl1pPr marL="0" indent="0" algn="ctr" defTabSz="457200" rtl="0" eaLnBrk="1" latinLnBrk="0" hangingPunct="1">
        <a:spcBef>
          <a:spcPct val="20000"/>
        </a:spcBef>
        <a:buFontTx/>
        <a:buNone/>
        <a:defRPr sz="1600" kern="1200">
          <a:solidFill>
            <a:srgbClr val="F99E4E"/>
          </a:solidFill>
          <a:latin typeface="Caecilia Bold"/>
          <a:ea typeface="+mn-ea"/>
          <a:cs typeface="Caecilia Bold"/>
        </a:defRPr>
      </a:lvl1pPr>
      <a:lvl2pPr marL="0" indent="-182880" algn="l" defTabSz="457200" rtl="0" eaLnBrk="1" latinLnBrk="0" hangingPunct="1">
        <a:spcBef>
          <a:spcPts val="984"/>
        </a:spcBef>
        <a:buFont typeface="Arial"/>
        <a:buChar char="•"/>
        <a:defRPr sz="1600" kern="1200" baseline="0">
          <a:solidFill>
            <a:schemeClr val="tx1"/>
          </a:solidFill>
          <a:latin typeface="Museo Sans 300"/>
          <a:ea typeface="+mn-ea"/>
          <a:cs typeface="+mn-cs"/>
        </a:defRPr>
      </a:lvl2pPr>
      <a:lvl3pPr marL="457200" indent="0" algn="l" defTabSz="457200" rtl="0" eaLnBrk="1" latinLnBrk="0" hangingPunct="1">
        <a:spcBef>
          <a:spcPct val="20000"/>
        </a:spcBef>
        <a:buFontTx/>
        <a:buNone/>
        <a:defRPr sz="1600" b="0" i="0" kern="1200">
          <a:solidFill>
            <a:schemeClr val="tx1">
              <a:lumMod val="50000"/>
              <a:lumOff val="50000"/>
            </a:schemeClr>
          </a:solidFill>
          <a:latin typeface="Caecilia LT Std Italic"/>
          <a:ea typeface="+mn-ea"/>
          <a:cs typeface="Caecilia LT Std Italic"/>
        </a:defRPr>
      </a:lvl3pPr>
      <a:lvl4pPr marL="0" indent="0" algn="l" defTabSz="457200" rtl="0" eaLnBrk="1" latinLnBrk="0" hangingPunct="1">
        <a:spcBef>
          <a:spcPct val="20000"/>
        </a:spcBef>
        <a:buFontTx/>
        <a:buNone/>
        <a:defRPr sz="1600" kern="1200" baseline="0">
          <a:solidFill>
            <a:schemeClr val="tx1"/>
          </a:solidFill>
          <a:latin typeface="Museo Sans 30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6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99735" y="0"/>
            <a:ext cx="9243735" cy="6915351"/>
          </a:xfrm>
          <a:prstGeom prst="rect">
            <a:avLst/>
          </a:prstGeom>
          <a:solidFill>
            <a:srgbClr val="F2F2F2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492125" y="533400"/>
            <a:ext cx="8159750" cy="577685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68380" y="533400"/>
            <a:ext cx="7607241" cy="88423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8380" y="1682750"/>
            <a:ext cx="7607241" cy="44434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level: body copy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99179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rgbClr val="0076BD"/>
                </a:solidFill>
                <a:latin typeface="Museo Sans 300"/>
                <a:cs typeface="Museo Sans 300"/>
              </a:defRPr>
            </a:lvl1pPr>
          </a:lstStyle>
          <a:p>
            <a:r>
              <a:rPr lang="en-US"/>
              <a:t>The GW Medical Faculty Associates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1221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rgbClr val="0076BD"/>
                </a:solidFill>
              </a:defRPr>
            </a:lvl1pPr>
          </a:lstStyle>
          <a:p>
            <a:fld id="{35540AD0-D53D-C94A-BAD3-DDFBDC6B57C8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 userDrawn="1"/>
        </p:nvCxnSpPr>
        <p:spPr>
          <a:xfrm>
            <a:off x="768380" y="1412876"/>
            <a:ext cx="7607241" cy="0"/>
          </a:xfrm>
          <a:prstGeom prst="line">
            <a:avLst/>
          </a:prstGeom>
          <a:ln w="12700" cap="flat" cmpd="sng">
            <a:solidFill>
              <a:srgbClr val="F99E4E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69801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79" r:id="rId2"/>
    <p:sldLayoutId id="2147483663" r:id="rId3"/>
    <p:sldLayoutId id="2147483664" r:id="rId4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500" kern="1200">
          <a:solidFill>
            <a:srgbClr val="0076BD"/>
          </a:solidFill>
          <a:latin typeface="Caecilia Bold"/>
          <a:ea typeface="+mj-ea"/>
          <a:cs typeface="Caecilia Bold"/>
        </a:defRPr>
      </a:lvl1pPr>
    </p:titleStyle>
    <p:bodyStyle>
      <a:lvl1pPr marL="0" indent="0" algn="l" defTabSz="457200" rtl="0" eaLnBrk="1" latinLnBrk="0" hangingPunct="1">
        <a:spcBef>
          <a:spcPct val="20000"/>
        </a:spcBef>
        <a:buFontTx/>
        <a:buNone/>
        <a:defRPr sz="1600" kern="1200">
          <a:solidFill>
            <a:srgbClr val="699BC5"/>
          </a:solidFill>
          <a:latin typeface="Caecilia Bold"/>
          <a:ea typeface="+mn-ea"/>
          <a:cs typeface="Caecilia Bold"/>
        </a:defRPr>
      </a:lvl1pPr>
      <a:lvl2pPr marL="0" indent="-182880" algn="l" defTabSz="457200" rtl="0" eaLnBrk="1" latinLnBrk="0" hangingPunct="1">
        <a:spcBef>
          <a:spcPts val="984"/>
        </a:spcBef>
        <a:buFont typeface="Arial"/>
        <a:buChar char="•"/>
        <a:defRPr sz="1600" kern="1200" baseline="0">
          <a:solidFill>
            <a:schemeClr val="tx1"/>
          </a:solidFill>
          <a:latin typeface="Museo Sans 300"/>
          <a:ea typeface="+mn-ea"/>
          <a:cs typeface="+mn-cs"/>
        </a:defRPr>
      </a:lvl2pPr>
      <a:lvl3pPr marL="457200" indent="0" algn="l" defTabSz="457200" rtl="0" eaLnBrk="1" latinLnBrk="0" hangingPunct="1">
        <a:spcBef>
          <a:spcPct val="20000"/>
        </a:spcBef>
        <a:buFontTx/>
        <a:buNone/>
        <a:defRPr sz="1600" b="0" i="0" kern="1200">
          <a:solidFill>
            <a:schemeClr val="tx1">
              <a:lumMod val="50000"/>
              <a:lumOff val="50000"/>
            </a:schemeClr>
          </a:solidFill>
          <a:latin typeface="Caecilia LT Std Italic"/>
          <a:ea typeface="+mn-ea"/>
          <a:cs typeface="Caecilia LT Std Italic"/>
        </a:defRPr>
      </a:lvl3pPr>
      <a:lvl4pPr marL="0" indent="0" algn="l" defTabSz="457200" rtl="0" eaLnBrk="1" latinLnBrk="0" hangingPunct="1">
        <a:spcBef>
          <a:spcPct val="20000"/>
        </a:spcBef>
        <a:buFontTx/>
        <a:buNone/>
        <a:defRPr sz="1600" kern="1200" baseline="0">
          <a:solidFill>
            <a:schemeClr val="tx1"/>
          </a:solidFill>
          <a:latin typeface="Museo Sans 300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7F05AF-6887-974D-B7F6-F865884E96F5}" type="datetimeFigureOut">
              <a:rPr lang="en-US" smtClean="0"/>
              <a:t>2/20/2018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94D618-5C5B-594E-970B-8F33271D376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9144000" cy="6857999"/>
          </a:xfrm>
          <a:prstGeom prst="rect">
            <a:avLst/>
          </a:prstGeom>
          <a:solidFill>
            <a:srgbClr val="0076B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pic>
        <p:nvPicPr>
          <p:cNvPr id="8" name="Picture 7" descr="GWMFA-logo-rgb-white.png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199" y="1200696"/>
            <a:ext cx="3041603" cy="30455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81918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  <p:sldLayoutId id="2147483688" r:id="rId6"/>
    <p:sldLayoutId id="2147483689" r:id="rId7"/>
    <p:sldLayoutId id="2147483690" r:id="rId8"/>
    <p:sldLayoutId id="2147483691" r:id="rId9"/>
    <p:sldLayoutId id="2147483692" r:id="rId10"/>
    <p:sldLayoutId id="2147483693" r:id="rId11"/>
    <p:sldLayoutId id="2147483694" r:id="rId12"/>
  </p:sldLayoutIdLst>
  <p:hf hd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tif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tif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tif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6.tiff"/><Relationship Id="rId4" Type="http://schemas.openxmlformats.org/officeDocument/2006/relationships/image" Target="../media/image5.tif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tif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1.jpe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7.jpg"/><Relationship Id="rId4" Type="http://schemas.openxmlformats.org/officeDocument/2006/relationships/image" Target="../media/image36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tiff"/><Relationship Id="rId4" Type="http://schemas.openxmlformats.org/officeDocument/2006/relationships/image" Target="../media/image10.tif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tiff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92845" y="4164153"/>
            <a:ext cx="7958310" cy="2780345"/>
          </a:xfrm>
        </p:spPr>
        <p:txBody>
          <a:bodyPr>
            <a:normAutofit fontScale="90000"/>
          </a:bodyPr>
          <a:lstStyle/>
          <a:p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r>
              <a:rPr lang="en-US" sz="4000"/>
              <a:t>Pacific Offshore Academy 2018</a:t>
            </a:r>
            <a:r>
              <a:rPr lang="en-US" sz="2400"/>
              <a:t/>
            </a:r>
            <a:br>
              <a:rPr lang="en-US" sz="2400"/>
            </a:br>
            <a:r>
              <a:rPr lang="en-US" sz="3100"/>
              <a:t>Medical</a:t>
            </a:r>
            <a:br>
              <a:rPr lang="en-US" sz="3100"/>
            </a:br>
            <a:r>
              <a:rPr lang="en-US" sz="2400"/>
              <a:t/>
            </a:r>
            <a:br>
              <a:rPr lang="en-US" sz="2400"/>
            </a:br>
            <a:r>
              <a:rPr lang="en-US" sz="2400"/>
              <a:t>Richmond Yacht Club</a:t>
            </a:r>
            <a:br>
              <a:rPr lang="en-US" sz="2400"/>
            </a:br>
            <a:r>
              <a:rPr lang="en-US" sz="2400"/>
              <a:t>February 24, 2018</a:t>
            </a:r>
            <a:br>
              <a:rPr lang="en-US" sz="2400"/>
            </a:br>
            <a:r>
              <a:rPr lang="en-US"/>
              <a:t/>
            </a:r>
            <a:br>
              <a:rPr lang="en-US"/>
            </a:br>
            <a:r>
              <a:rPr lang="en-US" sz="2000"/>
              <a:t>Neal Sikka, MD</a:t>
            </a:r>
            <a:br>
              <a:rPr lang="en-US" sz="2000"/>
            </a:br>
            <a:r>
              <a:rPr lang="en-US" sz="2000"/>
              <a:t>Director, Maritime Medical Access</a:t>
            </a:r>
            <a:r>
              <a:rPr lang="en-US"/>
              <a:t/>
            </a:r>
            <a:br>
              <a:rPr lang="en-US"/>
            </a:br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70765" y="864974"/>
            <a:ext cx="5402470" cy="1433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996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preparation for your voyage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1"/>
            <a:ext cx="4780165" cy="4343218"/>
          </a:xfrm>
        </p:spPr>
        <p:txBody>
          <a:bodyPr>
            <a:normAutofit lnSpcReduction="10000"/>
          </a:bodyPr>
          <a:lstStyle/>
          <a:p>
            <a:pPr lvl="0"/>
            <a:r>
              <a:rPr lang="en-US" dirty="0" smtClean="0">
                <a:latin typeface="Museo Sans 300" panose="02000000000000000000" pitchFamily="50" charset="0"/>
              </a:rPr>
              <a:t>Gather a Medical </a:t>
            </a:r>
            <a:r>
              <a:rPr lang="en-US" dirty="0">
                <a:latin typeface="Museo Sans 300" panose="02000000000000000000" pitchFamily="50" charset="0"/>
              </a:rPr>
              <a:t>Summary for Each of the Crew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Confidential 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Laminated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Single sheet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Sealed Envelopes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Includes the following:</a:t>
            </a:r>
          </a:p>
          <a:p>
            <a:pPr marL="742950" lvl="2" indent="-285750">
              <a:buClr>
                <a:srgbClr val="F99E4E"/>
              </a:buClr>
              <a:buFont typeface="Arial" charset="0"/>
              <a:buChar char="•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Name</a:t>
            </a:r>
          </a:p>
          <a:p>
            <a:pPr marL="742950" lvl="2" indent="-285750">
              <a:buClr>
                <a:srgbClr val="F99E4E"/>
              </a:buClr>
              <a:buFont typeface="Arial" charset="0"/>
              <a:buChar char="•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Date of birth</a:t>
            </a:r>
          </a:p>
          <a:p>
            <a:pPr marL="742950" lvl="2" indent="-285750">
              <a:buClr>
                <a:srgbClr val="F99E4E"/>
              </a:buClr>
              <a:buFont typeface="Arial" charset="0"/>
              <a:buChar char="•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Medical problems</a:t>
            </a:r>
          </a:p>
          <a:p>
            <a:pPr marL="742950" lvl="2" indent="-285750">
              <a:buClr>
                <a:srgbClr val="F99E4E"/>
              </a:buClr>
              <a:buFont typeface="Arial" charset="0"/>
              <a:buChar char="•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Prior surgeries or procedures</a:t>
            </a:r>
          </a:p>
          <a:p>
            <a:pPr marL="742950" lvl="2" indent="-285750">
              <a:buClr>
                <a:srgbClr val="F99E4E"/>
              </a:buClr>
              <a:buFont typeface="Arial" charset="0"/>
              <a:buChar char="•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Medication List</a:t>
            </a:r>
          </a:p>
          <a:p>
            <a:pPr marL="742950" lvl="2" indent="-285750">
              <a:buClr>
                <a:srgbClr val="F99E4E"/>
              </a:buClr>
              <a:buFont typeface="Arial" charset="0"/>
              <a:buChar char="•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Allergies</a:t>
            </a:r>
          </a:p>
          <a:p>
            <a:pPr marL="742950" lvl="2" indent="-285750">
              <a:buClr>
                <a:srgbClr val="F99E4E"/>
              </a:buClr>
              <a:buFont typeface="Arial" charset="0"/>
              <a:buChar char="•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Copy of </a:t>
            </a: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EKG</a:t>
            </a:r>
          </a:p>
          <a:p>
            <a:pPr marL="742950" lvl="2" indent="-285750">
              <a:buClr>
                <a:srgbClr val="F99E4E"/>
              </a:buClr>
              <a:buFont typeface="Arial" charset="0"/>
              <a:buChar char="•"/>
            </a:pP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Doctors Contact info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742950" lvl="2" indent="-285750">
              <a:buClr>
                <a:srgbClr val="F99E4E"/>
              </a:buClr>
              <a:buFont typeface="Arial" charset="0"/>
              <a:buChar char="•"/>
            </a:pP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0"/>
            <a:endParaRPr lang="en-US" dirty="0">
              <a:latin typeface="Museo Sans 300" panose="02000000000000000000" pitchFamily="50" charset="0"/>
            </a:endParaRPr>
          </a:p>
          <a:p>
            <a:pPr lvl="1" indent="0">
              <a:buClr>
                <a:srgbClr val="F99E4E"/>
              </a:buClr>
              <a:buNone/>
            </a:pP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2"/>
            <a:endParaRPr lang="en-US" dirty="0"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10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r="14923"/>
          <a:stretch/>
        </p:blipFill>
        <p:spPr>
          <a:xfrm>
            <a:off x="3918123" y="2016902"/>
            <a:ext cx="2214926" cy="2936578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820811" y="4753353"/>
            <a:ext cx="1069524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dreamstime.com</a:t>
            </a:r>
          </a:p>
        </p:txBody>
      </p:sp>
      <p:pic>
        <p:nvPicPr>
          <p:cNvPr id="1026" name="Picture 2" descr="https://lh3.googleusercontent.com/RxSB_UkzCLC_GgRKrgFNNSLg-4kyroWxtXsrvUM_q3vFFtFhLGDkZ3qbP6CCreX-tg=h31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0523" y="2195689"/>
            <a:ext cx="1552575" cy="2952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6276326" y="5211852"/>
            <a:ext cx="205930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https://gameapks.com/followmyhealth-2-11-apk-game-medical/</a:t>
            </a:r>
          </a:p>
        </p:txBody>
      </p:sp>
    </p:spTree>
    <p:extLst>
      <p:ext uri="{BB962C8B-B14F-4D97-AF65-F5344CB8AC3E}">
        <p14:creationId xmlns:p14="http://schemas.microsoft.com/office/powerpoint/2010/main" val="1146965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preparation for your voyage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1"/>
            <a:ext cx="4780165" cy="3929773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latin typeface="Museo Sans 300" panose="02000000000000000000" pitchFamily="50" charset="0"/>
              </a:rPr>
              <a:t>For medications </a:t>
            </a:r>
            <a:r>
              <a:rPr lang="en-US" dirty="0">
                <a:latin typeface="Museo Sans 300" panose="02000000000000000000" pitchFamily="50" charset="0"/>
              </a:rPr>
              <a:t>or medical </a:t>
            </a:r>
            <a:r>
              <a:rPr lang="en-US" dirty="0" smtClean="0">
                <a:latin typeface="Museo Sans 300" panose="02000000000000000000" pitchFamily="50" charset="0"/>
              </a:rPr>
              <a:t>equipment:</a:t>
            </a:r>
            <a:endParaRPr lang="en-US" dirty="0"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Expiration dates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Waterproof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Quantity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Recent inspection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Batteries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 indent="0">
              <a:buClr>
                <a:srgbClr val="F99E4E"/>
              </a:buClr>
              <a:buNone/>
            </a:pP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2"/>
            <a:endParaRPr lang="en-US" dirty="0"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11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92609" y="2161464"/>
            <a:ext cx="4711872" cy="313553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33427" y="5193153"/>
            <a:ext cx="203023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s</a:t>
            </a:r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afemedicinedisposal.org</a:t>
            </a:r>
          </a:p>
          <a:p>
            <a:endParaRPr 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558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preparation for your voyage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0"/>
            <a:ext cx="4938737" cy="4673599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Museo Sans 300" panose="02000000000000000000" pitchFamily="50" charset="0"/>
              </a:rPr>
              <a:t>Do you have a satellite phone?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Do you know how to use it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Subscription up to date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Back-up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Connection to medical kit?</a:t>
            </a:r>
          </a:p>
          <a:p>
            <a:pPr lvl="1" indent="0">
              <a:buClr>
                <a:srgbClr val="F99E4E"/>
              </a:buClr>
              <a:buNone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Museo Sans 300" panose="02000000000000000000" pitchFamily="50" charset="0"/>
              </a:rPr>
              <a:t>Course – Consider It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Safety, Survival, Firefighting, First </a:t>
            </a: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Aid (AHA)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How many people beside yourself took a course</a:t>
            </a:r>
          </a:p>
          <a:p>
            <a:pPr lvl="1" indent="0">
              <a:buClr>
                <a:srgbClr val="F99E4E"/>
              </a:buClr>
              <a:buNone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Museo Sans 300" panose="02000000000000000000" pitchFamily="50" charset="0"/>
              </a:rPr>
              <a:t>AED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Controversial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12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2428" y="2015278"/>
            <a:ext cx="3232715" cy="2152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6952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preparation for your voyage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0"/>
            <a:ext cx="5232925" cy="4673599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latin typeface="Museo Sans 300" panose="02000000000000000000" pitchFamily="50" charset="0"/>
              </a:rPr>
              <a:t>Equipment Recommendations:</a:t>
            </a:r>
            <a:endParaRPr lang="en-US" dirty="0"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Blood Pressure - Automatic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Thermometer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LED Bright Light/Flashlight or Penlight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Pulse Oximeter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13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2050" name="Picture 2" descr="Omron Deluxe Blood Pressure Monitor 1 e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6235" y="1417638"/>
            <a:ext cx="2489971" cy="2489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5905446" y="3567532"/>
            <a:ext cx="167608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https://www.priceline.com.au/omron-deluxe-blood-pressure-monitor-1-ea</a:t>
            </a:r>
          </a:p>
        </p:txBody>
      </p:sp>
      <p:pic>
        <p:nvPicPr>
          <p:cNvPr id="2052" name="Picture 4" descr="Ear Thermome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412" y="4248197"/>
            <a:ext cx="1905000" cy="190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7256675" y="5554239"/>
            <a:ext cx="119906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https://www.vivehealth.com/products/ear-thermometer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0953" y="3668709"/>
            <a:ext cx="2839386" cy="188553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890226" y="5573854"/>
            <a:ext cx="202482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800" dirty="0"/>
              <a:t>https://www.aliexpress.com/item/OLED-Digital-HR-Pulse-Blood-Oxygen-Sensor-SPO2-Finger-Oxi-Meter-Kid-Adult-Device/32513682716.html</a:t>
            </a:r>
          </a:p>
        </p:txBody>
      </p:sp>
    </p:spTree>
    <p:extLst>
      <p:ext uri="{BB962C8B-B14F-4D97-AF65-F5344CB8AC3E}">
        <p14:creationId xmlns:p14="http://schemas.microsoft.com/office/powerpoint/2010/main" val="16609930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Medical Tidbits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1"/>
            <a:ext cx="4938737" cy="2153526"/>
          </a:xfrm>
        </p:spPr>
        <p:txBody>
          <a:bodyPr>
            <a:normAutofit/>
          </a:bodyPr>
          <a:lstStyle/>
          <a:p>
            <a:pPr lvl="0"/>
            <a:r>
              <a:rPr lang="en-US">
                <a:latin typeface="Museo Sans 300" panose="02000000000000000000" pitchFamily="50" charset="0"/>
              </a:rPr>
              <a:t>Consider purchasing a medical kit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Marine specific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Up to date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One stop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14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4211" y="2014082"/>
            <a:ext cx="4591410" cy="3223880"/>
          </a:xfrm>
          <a:prstGeom prst="rect">
            <a:avLst/>
          </a:prstGeom>
        </p:spPr>
      </p:pic>
      <p:pic>
        <p:nvPicPr>
          <p:cNvPr id="3074" name="Picture 2" descr="https://images-na.ssl-images-amazon.com/images/I/61dLW%2BIWjFL._SL1181_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380" y="3036267"/>
            <a:ext cx="2905672" cy="30584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1571722" y="5956240"/>
            <a:ext cx="220898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000" dirty="0"/>
              <a:t>https://www.amazon.com/Plano-Two-Tier-Tackle-Box/dp/B00469DZB2</a:t>
            </a:r>
          </a:p>
        </p:txBody>
      </p:sp>
    </p:spTree>
    <p:extLst>
      <p:ext uri="{BB962C8B-B14F-4D97-AF65-F5344CB8AC3E}">
        <p14:creationId xmlns:p14="http://schemas.microsoft.com/office/powerpoint/2010/main" val="1864509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Medical Tidbits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0"/>
            <a:ext cx="4938737" cy="4673599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latin typeface="Museo Sans 300" panose="02000000000000000000" pitchFamily="50" charset="0"/>
              </a:rPr>
              <a:t>Antibiotics, Pain Management and GI</a:t>
            </a:r>
          </a:p>
          <a:p>
            <a:pPr lvl="0"/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For all Meds: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Side effects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Allergy profile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Interactions with other medications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How many?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How often?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15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2082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lang="en-US" dirty="0">
                <a:latin typeface="Museo Sans 300" panose="02000000000000000000" pitchFamily="50" charset="0"/>
              </a:rPr>
              <a:t>Analgesics – Ibuprofen? Advil? Motrin?</a:t>
            </a:r>
            <a:endParaRPr lang="en-US" dirty="0">
              <a:latin typeface="Museo Sans 300" panose="02000000000000000000" pitchFamily="50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0"/>
            <a:ext cx="4938737" cy="4673599"/>
          </a:xfrm>
        </p:spPr>
        <p:txBody>
          <a:bodyPr>
            <a:normAutofit/>
          </a:bodyPr>
          <a:lstStyle/>
          <a:p>
            <a:pPr lvl="0"/>
            <a:r>
              <a:rPr lang="en-US" dirty="0" smtClean="0">
                <a:latin typeface="Museo Sans 300" panose="02000000000000000000" pitchFamily="50" charset="0"/>
              </a:rPr>
              <a:t>What </a:t>
            </a:r>
            <a:r>
              <a:rPr lang="en-US" dirty="0">
                <a:latin typeface="Museo Sans 300" panose="02000000000000000000" pitchFamily="50" charset="0"/>
              </a:rPr>
              <a:t>they’re the same thing?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Not all analgesics are created equal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b="1" dirty="0">
                <a:solidFill>
                  <a:srgbClr val="898B8E"/>
                </a:solidFill>
                <a:latin typeface="Museo Sans 300" panose="02000000000000000000" pitchFamily="50" charset="0"/>
              </a:rPr>
              <a:t>Tylenol v. Ibuprofen v. Aspirin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Side effects – but they’re over-the-counter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Allergy profile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How many?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How often?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Can I take Motrin with Tylenol?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Which one is best to take</a:t>
            </a: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?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b="1" u="sng" dirty="0">
                <a:solidFill>
                  <a:srgbClr val="898B8E"/>
                </a:solidFill>
                <a:latin typeface="Museo Sans 300" panose="02000000000000000000" pitchFamily="50" charset="0"/>
              </a:rPr>
              <a:t>Medication cocktails - AVOID</a:t>
            </a:r>
          </a:p>
          <a:p>
            <a:pPr lvl="1" indent="0">
              <a:buClr>
                <a:srgbClr val="F99E4E"/>
              </a:buClr>
              <a:buNone/>
            </a:pP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16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0606" y="3705316"/>
            <a:ext cx="3822700" cy="2120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29289" y="5954766"/>
            <a:ext cx="122533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amazon.com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/>
          <a:srcRect t="18087" b="17355"/>
          <a:stretch/>
        </p:blipFill>
        <p:spPr>
          <a:xfrm>
            <a:off x="5099947" y="1463386"/>
            <a:ext cx="2909351" cy="1878227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886584" y="3323399"/>
            <a:ext cx="11478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walmart.com</a:t>
            </a:r>
          </a:p>
        </p:txBody>
      </p:sp>
    </p:spTree>
    <p:extLst>
      <p:ext uri="{BB962C8B-B14F-4D97-AF65-F5344CB8AC3E}">
        <p14:creationId xmlns:p14="http://schemas.microsoft.com/office/powerpoint/2010/main" val="252080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 the Counter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GW Medical Faculty Associates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pPr/>
              <a:t>17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7293448"/>
              </p:ext>
            </p:extLst>
          </p:nvPr>
        </p:nvGraphicFramePr>
        <p:xfrm>
          <a:off x="768380" y="1466617"/>
          <a:ext cx="7607436" cy="5019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859"/>
                <a:gridCol w="1901859"/>
                <a:gridCol w="1901859"/>
                <a:gridCol w="1901859"/>
              </a:tblGrid>
              <a:tr h="360273">
                <a:tc>
                  <a:txBody>
                    <a:bodyPr/>
                    <a:lstStyle/>
                    <a:p>
                      <a:r>
                        <a:rPr lang="en-US" dirty="0" smtClean="0"/>
                        <a:t>Pain/Fever</a:t>
                      </a:r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Allergy/Other</a:t>
                      </a:r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GI</a:t>
                      </a:r>
                      <a:r>
                        <a:rPr lang="en-US" baseline="0" dirty="0" smtClean="0"/>
                        <a:t> Tract</a:t>
                      </a:r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Motion</a:t>
                      </a:r>
                      <a:endParaRPr lang="en-US" dirty="0"/>
                    </a:p>
                  </a:txBody>
                  <a:tcPr marL="91383" marR="91383"/>
                </a:tc>
              </a:tr>
              <a:tr h="1421353">
                <a:tc>
                  <a:txBody>
                    <a:bodyPr/>
                    <a:lstStyle/>
                    <a:p>
                      <a:r>
                        <a:rPr lang="en-US" dirty="0" smtClean="0"/>
                        <a:t>Acetaminophen</a:t>
                      </a:r>
                      <a:r>
                        <a:rPr lang="en-US" baseline="0" dirty="0" smtClean="0"/>
                        <a:t> 325mg or 500mg</a:t>
                      </a:r>
                    </a:p>
                    <a:p>
                      <a:r>
                        <a:rPr lang="en-US" baseline="0" dirty="0" smtClean="0"/>
                        <a:t>1000mg every 6 hours</a:t>
                      </a:r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Benadryl 25mg</a:t>
                      </a:r>
                    </a:p>
                    <a:p>
                      <a:r>
                        <a:rPr lang="en-US" dirty="0" smtClean="0"/>
                        <a:t>25-50mg</a:t>
                      </a:r>
                      <a:r>
                        <a:rPr lang="en-US" baseline="0" dirty="0" smtClean="0"/>
                        <a:t> every 6 hours</a:t>
                      </a:r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Pepto</a:t>
                      </a:r>
                      <a:r>
                        <a:rPr lang="en-US" dirty="0" smtClean="0"/>
                        <a:t> </a:t>
                      </a:r>
                      <a:r>
                        <a:rPr lang="en-US" dirty="0" err="1" smtClean="0"/>
                        <a:t>Bismal</a:t>
                      </a:r>
                      <a:r>
                        <a:rPr lang="en-US" dirty="0" smtClean="0"/>
                        <a:t> tabs or liquid</a:t>
                      </a:r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Dramamine or </a:t>
                      </a:r>
                      <a:r>
                        <a:rPr lang="en-US" dirty="0" err="1" smtClean="0"/>
                        <a:t>Bonine</a:t>
                      </a:r>
                      <a:r>
                        <a:rPr lang="en-US" baseline="0" dirty="0" smtClean="0"/>
                        <a:t> (meclizine)</a:t>
                      </a:r>
                      <a:endParaRPr lang="en-US" dirty="0"/>
                    </a:p>
                  </a:txBody>
                  <a:tcPr marL="91383" marR="91383"/>
                </a:tc>
              </a:tr>
              <a:tr h="1154849">
                <a:tc>
                  <a:txBody>
                    <a:bodyPr/>
                    <a:lstStyle/>
                    <a:p>
                      <a:r>
                        <a:rPr lang="en-US" dirty="0" smtClean="0"/>
                        <a:t>Ibuprofen 200mg</a:t>
                      </a:r>
                    </a:p>
                    <a:p>
                      <a:r>
                        <a:rPr lang="en-US" dirty="0" smtClean="0"/>
                        <a:t>400-800mg every 8 hours</a:t>
                      </a:r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Claritin/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dirty="0" smtClean="0"/>
                        <a:t>Allegra / Zyrtec</a:t>
                      </a:r>
                    </a:p>
                    <a:p>
                      <a:r>
                        <a:rPr lang="en-US" dirty="0" smtClean="0"/>
                        <a:t>1 tab daily</a:t>
                      </a:r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Pepcid or Zantac</a:t>
                      </a:r>
                    </a:p>
                    <a:p>
                      <a:r>
                        <a:rPr lang="en-US" dirty="0" smtClean="0"/>
                        <a:t>1 x or 2x daily</a:t>
                      </a:r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383" marR="91383"/>
                </a:tc>
              </a:tr>
              <a:tr h="888345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Aspirin 325</a:t>
                      </a:r>
                      <a:r>
                        <a:rPr lang="en-US" baseline="0" dirty="0" smtClean="0"/>
                        <a:t> mg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Mylanta, Maalox or </a:t>
                      </a:r>
                      <a:r>
                        <a:rPr lang="en-US" dirty="0" err="1" smtClean="0"/>
                        <a:t>Gaviscon</a:t>
                      </a:r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383" marR="91383"/>
                </a:tc>
              </a:tr>
              <a:tr h="1154849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Afrin Nasal Spray</a:t>
                      </a:r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dirty="0" smtClean="0"/>
                        <a:t>Tucks pads, </a:t>
                      </a:r>
                      <a:r>
                        <a:rPr lang="en-US" dirty="0" err="1" smtClean="0"/>
                        <a:t>Anusol</a:t>
                      </a:r>
                      <a:r>
                        <a:rPr lang="en-US" dirty="0" smtClean="0"/>
                        <a:t> HC, or Preparation</a:t>
                      </a:r>
                      <a:r>
                        <a:rPr lang="en-US" baseline="0" dirty="0" smtClean="0"/>
                        <a:t> H</a:t>
                      </a:r>
                      <a:endParaRPr lang="en-US" dirty="0" smtClean="0"/>
                    </a:p>
                    <a:p>
                      <a:endParaRPr lang="en-US" dirty="0"/>
                    </a:p>
                  </a:txBody>
                  <a:tcPr marL="91383" marR="91383"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 marL="91383" marR="91383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4997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Other Over the Counters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GW Medical Faculty Associates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pPr/>
              <a:t>18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43070088"/>
              </p:ext>
            </p:extLst>
          </p:nvPr>
        </p:nvGraphicFramePr>
        <p:xfrm>
          <a:off x="768350" y="1682750"/>
          <a:ext cx="7607300" cy="1854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803650"/>
                <a:gridCol w="3803650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Skin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Miscellaneous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Topical Antibiotics Ointment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Sterile Eye Wash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Sunscreen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Alcohol Wipes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Aloe/Burn</a:t>
                      </a:r>
                      <a:r>
                        <a:rPr lang="en-US" baseline="0" dirty="0" smtClean="0"/>
                        <a:t> Relief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Topical Antifungal 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2374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Prescriptions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The GW Medical Faculty Associates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pPr/>
              <a:t>19</a:t>
            </a:fld>
            <a:endParaRPr lang="en-US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4704990"/>
              </p:ext>
            </p:extLst>
          </p:nvPr>
        </p:nvGraphicFramePr>
        <p:xfrm>
          <a:off x="768350" y="1682750"/>
          <a:ext cx="7607300" cy="3388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1825"/>
                <a:gridCol w="1901825"/>
                <a:gridCol w="1901825"/>
                <a:gridCol w="1901825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Antibiotics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Nausea/Motion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Hx</a:t>
                      </a:r>
                      <a:r>
                        <a:rPr lang="en-US" dirty="0" smtClean="0"/>
                        <a:t> of</a:t>
                      </a:r>
                      <a:r>
                        <a:rPr lang="en-US" baseline="0" dirty="0" smtClean="0"/>
                        <a:t> Anaphylaxis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Eye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Cephalexin 500mg</a:t>
                      </a:r>
                    </a:p>
                    <a:p>
                      <a:r>
                        <a:rPr lang="en-US" dirty="0" smtClean="0"/>
                        <a:t>1 tablet 4 x daily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Zofran ODT 4mg</a:t>
                      </a:r>
                    </a:p>
                    <a:p>
                      <a:r>
                        <a:rPr lang="en-US" dirty="0" smtClean="0"/>
                        <a:t>1 tab on tongue every 2 hours as needed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Epi-Pen</a:t>
                      </a:r>
                      <a:r>
                        <a:rPr lang="en-US" baseline="0" dirty="0" smtClean="0"/>
                        <a:t> Auto Injector (2 pack)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Tetracaine</a:t>
                      </a:r>
                      <a:r>
                        <a:rPr lang="en-US" dirty="0" smtClean="0"/>
                        <a:t> 0.5% Ophthalmic</a:t>
                      </a:r>
                      <a:r>
                        <a:rPr lang="en-US" baseline="0" dirty="0" smtClean="0"/>
                        <a:t> Drops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Doxycycline</a:t>
                      </a:r>
                      <a:r>
                        <a:rPr lang="en-US" baseline="0" dirty="0" smtClean="0"/>
                        <a:t> 100mg (sunscreen)</a:t>
                      </a:r>
                    </a:p>
                    <a:p>
                      <a:r>
                        <a:rPr lang="en-US" baseline="0" dirty="0" smtClean="0"/>
                        <a:t>1 tablet 2 x daily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Scopolamine Patches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Albuterol MDI Inhaler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Cipro</a:t>
                      </a:r>
                      <a:r>
                        <a:rPr lang="en-US" baseline="0" dirty="0" smtClean="0"/>
                        <a:t>floxacin HCL 0.3% ophthalmic solution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Levaquin 500mg</a:t>
                      </a:r>
                    </a:p>
                    <a:p>
                      <a:r>
                        <a:rPr lang="en-US" dirty="0" smtClean="0"/>
                        <a:t>1</a:t>
                      </a:r>
                      <a:r>
                        <a:rPr lang="en-US" baseline="0" dirty="0" smtClean="0"/>
                        <a:t> tablet daily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22571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Am I?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68380" y="1682752"/>
            <a:ext cx="7506763" cy="2160199"/>
          </a:xfrm>
        </p:spPr>
        <p:txBody>
          <a:bodyPr>
            <a:normAutofit/>
          </a:bodyPr>
          <a:lstStyle/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Board Certified Emergency Physician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George Washington University Hospital and the VA Medical Center, Washington, DC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Telemedicine - maritime and remote medicine for over 14 years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Medical Director, Maritime Medical Access</a:t>
            </a:r>
          </a:p>
          <a:p>
            <a:pPr lvl="1" indent="0">
              <a:buNone/>
            </a:pPr>
            <a:endParaRPr lang="en-US"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2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380" y="3931037"/>
            <a:ext cx="4226011" cy="11738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7824" y="5296791"/>
            <a:ext cx="2152465" cy="86098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93588" y="3931037"/>
            <a:ext cx="2753315" cy="18355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222883" y="5904133"/>
            <a:ext cx="79575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uscg.mil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0205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get meds?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0"/>
            <a:ext cx="7336933" cy="4673599"/>
          </a:xfrm>
        </p:spPr>
        <p:txBody>
          <a:bodyPr>
            <a:normAutofit/>
          </a:bodyPr>
          <a:lstStyle/>
          <a:p>
            <a:pPr lvl="0"/>
            <a:r>
              <a:rPr lang="en-US" sz="1800" b="1" dirty="0" smtClean="0">
                <a:latin typeface="Museo Sans 300" panose="02000000000000000000" pitchFamily="50" charset="0"/>
              </a:rPr>
              <a:t>Local Pharmacy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300" panose="02000000000000000000" pitchFamily="50" charset="0"/>
              </a:rPr>
              <a:t>Generics are OK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300" panose="02000000000000000000" pitchFamily="50" charset="0"/>
              </a:rPr>
              <a:t>You don’t need mass quantities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300" panose="02000000000000000000" pitchFamily="50" charset="0"/>
              </a:rPr>
              <a:t>If you remove from larger bottles make sure labeled well</a:t>
            </a:r>
          </a:p>
          <a:p>
            <a:pPr lvl="1" indent="0">
              <a:buNone/>
            </a:pPr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Museo Sans 300" panose="02000000000000000000" pitchFamily="50" charset="0"/>
              </a:rPr>
              <a:t> </a:t>
            </a: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300" panose="02000000000000000000" pitchFamily="50" charset="0"/>
              </a:rPr>
              <a:t>         Name and strength/dose, expiration date</a:t>
            </a:r>
            <a:endParaRPr 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Museo Sans 300" panose="02000000000000000000" pitchFamily="50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300" panose="02000000000000000000" pitchFamily="50" charset="0"/>
              </a:rPr>
              <a:t>Blister packs are preferred if available</a:t>
            </a:r>
          </a:p>
          <a:p>
            <a:pPr lvl="0"/>
            <a:endParaRPr lang="en-US" dirty="0">
              <a:latin typeface="Museo Sans 300" panose="02000000000000000000" pitchFamily="50" charset="0"/>
            </a:endParaRPr>
          </a:p>
          <a:p>
            <a:pPr lvl="0"/>
            <a:r>
              <a:rPr lang="en-US" sz="1800" b="1" dirty="0" smtClean="0">
                <a:latin typeface="Museo Sans 300" panose="02000000000000000000" pitchFamily="50" charset="0"/>
              </a:rPr>
              <a:t>Talk to you doctor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300" panose="02000000000000000000" pitchFamily="50" charset="0"/>
              </a:rPr>
              <a:t>Get a 1 month supply of all home medications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300" panose="02000000000000000000" pitchFamily="50" charset="0"/>
              </a:rPr>
              <a:t>Get a personal script for a week or 10 day supply for emergency medications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300" panose="02000000000000000000" pitchFamily="50" charset="0"/>
              </a:rPr>
              <a:t>Explain the nature of the trip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300" panose="02000000000000000000" pitchFamily="50" charset="0"/>
              </a:rPr>
              <a:t>Explain that the RX are for Emergencies and will only be used under the direction of GWU docs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en-US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Museo Sans 300" panose="02000000000000000000" pitchFamily="50" charset="0"/>
              </a:rPr>
              <a:t>There are no narcotics or controlled substances</a:t>
            </a:r>
          </a:p>
          <a:p>
            <a:pPr marL="285750" lvl="0" indent="-285750">
              <a:buFont typeface="Arial" panose="020B0604020202020204" pitchFamily="34" charset="0"/>
              <a:buChar char="•"/>
            </a:pPr>
            <a:endParaRPr lang="en-US" dirty="0"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20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3418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Medical Tidbits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0"/>
            <a:ext cx="4938737" cy="4673599"/>
          </a:xfrm>
        </p:spPr>
        <p:txBody>
          <a:bodyPr>
            <a:normAutofit/>
          </a:bodyPr>
          <a:lstStyle/>
          <a:p>
            <a:pPr lvl="0"/>
            <a:r>
              <a:rPr lang="en-US" dirty="0">
                <a:latin typeface="Museo Sans 300" panose="02000000000000000000" pitchFamily="50" charset="0"/>
              </a:rPr>
              <a:t>First Aid Must Haves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 err="1">
                <a:solidFill>
                  <a:srgbClr val="898B8E"/>
                </a:solidFill>
                <a:latin typeface="Museo Sans 300" panose="02000000000000000000" pitchFamily="50" charset="0"/>
              </a:rPr>
              <a:t>Band-aids</a:t>
            </a: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 + antibiotic ointment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Gauze </a:t>
            </a: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bandages (</a:t>
            </a:r>
            <a:r>
              <a:rPr lang="en-US" dirty="0" err="1" smtClean="0">
                <a:solidFill>
                  <a:srgbClr val="898B8E"/>
                </a:solidFill>
                <a:latin typeface="Museo Sans 300" panose="02000000000000000000" pitchFamily="50" charset="0"/>
              </a:rPr>
              <a:t>kerlex</a:t>
            </a: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)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Splints (Sam Splints)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Ace </a:t>
            </a: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bandages (2 sizes)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Iodine solution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Shears - Trauma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Tweezers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Tourniquet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Clean cravats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21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4098" name="Picture 2" descr="Sam Splint Application On Broken Ar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003436"/>
            <a:ext cx="3197919" cy="2394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4798564" y="4338938"/>
            <a:ext cx="255550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00" dirty="0"/>
              <a:t>http://www.topsurvivalpreps.com/sam-splint</a:t>
            </a:r>
          </a:p>
        </p:txBody>
      </p:sp>
    </p:spTree>
    <p:extLst>
      <p:ext uri="{BB962C8B-B14F-4D97-AF65-F5344CB8AC3E}">
        <p14:creationId xmlns:p14="http://schemas.microsoft.com/office/powerpoint/2010/main" val="38906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Medical Tidbits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0"/>
            <a:ext cx="4938737" cy="4673599"/>
          </a:xfrm>
        </p:spPr>
        <p:txBody>
          <a:bodyPr>
            <a:normAutofit/>
          </a:bodyPr>
          <a:lstStyle/>
          <a:p>
            <a:pPr lvl="0"/>
            <a:r>
              <a:rPr lang="en-US">
                <a:latin typeface="Museo Sans 300" panose="02000000000000000000" pitchFamily="50" charset="0"/>
              </a:rPr>
              <a:t>Allergic Reactions and Asthma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Crew allergies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err="1">
                <a:solidFill>
                  <a:srgbClr val="898B8E"/>
                </a:solidFill>
                <a:latin typeface="Museo Sans 300" panose="02000000000000000000" pitchFamily="50" charset="0"/>
              </a:rPr>
              <a:t>EpiPen</a:t>
            </a: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 – med kit and personal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Benadryl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Steroids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Albuterol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0617" y="3067844"/>
            <a:ext cx="4953000" cy="1638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917990" y="4575189"/>
            <a:ext cx="1817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wholefamilyonline.org</a:t>
            </a:r>
          </a:p>
        </p:txBody>
      </p:sp>
    </p:spTree>
    <p:extLst>
      <p:ext uri="{BB962C8B-B14F-4D97-AF65-F5344CB8AC3E}">
        <p14:creationId xmlns:p14="http://schemas.microsoft.com/office/powerpoint/2010/main" val="160004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Medical Tidbits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0"/>
            <a:ext cx="4938737" cy="4673599"/>
          </a:xfrm>
        </p:spPr>
        <p:txBody>
          <a:bodyPr>
            <a:normAutofit/>
          </a:bodyPr>
          <a:lstStyle/>
          <a:p>
            <a:pPr lvl="0"/>
            <a:r>
              <a:rPr lang="en-US">
                <a:latin typeface="Museo Sans 300" panose="02000000000000000000" pitchFamily="50" charset="0"/>
              </a:rPr>
              <a:t>Eyes – you only have two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Eye protection</a:t>
            </a:r>
          </a:p>
          <a:p>
            <a:pPr marL="628650" lvl="2" indent="-171450">
              <a:buClr>
                <a:srgbClr val="F99E4E"/>
              </a:buClr>
              <a:buFont typeface="Arial" charset="0"/>
              <a:buChar char="•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UVA/UVB</a:t>
            </a:r>
          </a:p>
          <a:p>
            <a:pPr marL="628650" lvl="2" indent="-171450">
              <a:buClr>
                <a:srgbClr val="F99E4E"/>
              </a:buClr>
              <a:buFont typeface="Arial" charset="0"/>
              <a:buChar char="•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Shatter-proof (polycarbonate)</a:t>
            </a:r>
          </a:p>
          <a:p>
            <a:pPr marL="628650" lvl="2" indent="-171450">
              <a:buClr>
                <a:srgbClr val="F99E4E"/>
              </a:buClr>
              <a:buFont typeface="Arial" charset="0"/>
              <a:buChar char="•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Back-up pairs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Extra pair of prescription lenses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Save the contact lenses for shore side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23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9640" y="1682749"/>
            <a:ext cx="2941766" cy="35139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771435" y="5196729"/>
            <a:ext cx="170601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mammaalcubo.org</a:t>
            </a:r>
          </a:p>
        </p:txBody>
      </p:sp>
    </p:spTree>
    <p:extLst>
      <p:ext uri="{BB962C8B-B14F-4D97-AF65-F5344CB8AC3E}">
        <p14:creationId xmlns:p14="http://schemas.microsoft.com/office/powerpoint/2010/main" val="19413013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Telemedicine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1"/>
            <a:ext cx="4938737" cy="2864536"/>
          </a:xfrm>
        </p:spPr>
        <p:txBody>
          <a:bodyPr>
            <a:normAutofit lnSpcReduction="10000"/>
          </a:bodyPr>
          <a:lstStyle/>
          <a:p>
            <a:pPr lvl="0"/>
            <a:r>
              <a:rPr lang="en-US">
                <a:latin typeface="Museo Sans 300" panose="02000000000000000000" pitchFamily="50" charset="0"/>
              </a:rPr>
              <a:t>What’s that?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Remote medical consultation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Phone or face-to-face video</a:t>
            </a:r>
          </a:p>
          <a:p>
            <a:pPr lvl="1" indent="0">
              <a:buClr>
                <a:srgbClr val="F99E4E"/>
              </a:buClr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Museo Sans 300" panose="02000000000000000000" pitchFamily="50" charset="0"/>
              </a:rPr>
              <a:t>Why?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Ever been on an airplane</a:t>
            </a:r>
          </a:p>
          <a:p>
            <a:pPr lvl="1" indent="0">
              <a:buClr>
                <a:srgbClr val="F99E4E"/>
              </a:buClr>
              <a:buNone/>
            </a:pPr>
            <a:r>
              <a:rPr lang="en-US">
                <a:solidFill>
                  <a:schemeClr val="tx2">
                    <a:lumMod val="60000"/>
                    <a:lumOff val="40000"/>
                  </a:schemeClr>
                </a:solidFill>
                <a:latin typeface="Museo Sans 300" panose="02000000000000000000" pitchFamily="50" charset="0"/>
              </a:rPr>
              <a:t>Where?</a:t>
            </a: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lvl="1" indent="-285750">
              <a:buClr>
                <a:srgbClr val="F99E4E"/>
              </a:buClr>
              <a:buFont typeface="Courier New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Wherever you are</a:t>
            </a:r>
          </a:p>
          <a:p>
            <a:pPr marL="285750" lvl="1" indent="-285750">
              <a:buClr>
                <a:srgbClr val="F99E4E"/>
              </a:buClr>
              <a:buFont typeface="Courier New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Licensing limitations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24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7411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Telemedicine Case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0"/>
            <a:ext cx="7506763" cy="4673599"/>
          </a:xfrm>
        </p:spPr>
        <p:txBody>
          <a:bodyPr>
            <a:noAutofit/>
          </a:bodyPr>
          <a:lstStyle/>
          <a:p>
            <a:pPr lvl="0"/>
            <a:r>
              <a:rPr lang="en-US" sz="3600" dirty="0" smtClean="0">
                <a:latin typeface="Museo Sans 300" panose="02000000000000000000" pitchFamily="50" charset="0"/>
              </a:rPr>
              <a:t>Take your time</a:t>
            </a:r>
          </a:p>
          <a:p>
            <a:pPr lvl="0"/>
            <a:r>
              <a:rPr lang="en-US" sz="3600" dirty="0">
                <a:latin typeface="Museo Sans 300" panose="02000000000000000000" pitchFamily="50" charset="0"/>
              </a:rPr>
              <a:t>	</a:t>
            </a:r>
            <a:r>
              <a:rPr lang="en-US" sz="3600" dirty="0" smtClean="0">
                <a:latin typeface="Museo Sans 300" panose="02000000000000000000" pitchFamily="50" charset="0"/>
              </a:rPr>
              <a:t>Who?  Name, Age, Past </a:t>
            </a:r>
            <a:r>
              <a:rPr lang="en-US" sz="3600" dirty="0" err="1" smtClean="0">
                <a:latin typeface="Museo Sans 300" panose="02000000000000000000" pitchFamily="50" charset="0"/>
              </a:rPr>
              <a:t>Hx</a:t>
            </a:r>
            <a:endParaRPr lang="en-US" sz="3600" dirty="0" smtClean="0">
              <a:latin typeface="Museo Sans 300" panose="02000000000000000000" pitchFamily="50" charset="0"/>
            </a:endParaRPr>
          </a:p>
          <a:p>
            <a:pPr lvl="0"/>
            <a:r>
              <a:rPr lang="en-US" sz="3600" dirty="0">
                <a:latin typeface="Museo Sans 300" panose="02000000000000000000" pitchFamily="50" charset="0"/>
              </a:rPr>
              <a:t>	</a:t>
            </a:r>
            <a:r>
              <a:rPr lang="en-US" sz="3600" dirty="0" smtClean="0">
                <a:latin typeface="Museo Sans 300" panose="02000000000000000000" pitchFamily="50" charset="0"/>
              </a:rPr>
              <a:t>What happened and How?</a:t>
            </a:r>
          </a:p>
          <a:p>
            <a:pPr lvl="0"/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Museo Sans 300" panose="02000000000000000000" pitchFamily="50" charset="0"/>
              </a:rPr>
              <a:t>	</a:t>
            </a: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useo Sans 300" panose="02000000000000000000" pitchFamily="50" charset="0"/>
              </a:rPr>
              <a:t>When?</a:t>
            </a:r>
          </a:p>
          <a:p>
            <a:pPr lvl="0"/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useo Sans 300" panose="02000000000000000000" pitchFamily="50" charset="0"/>
              </a:rPr>
              <a:t>	Condition and Vital Signs</a:t>
            </a:r>
          </a:p>
          <a:p>
            <a:pPr lvl="0"/>
            <a:r>
              <a:rPr lang="en-US" sz="3600" dirty="0">
                <a:solidFill>
                  <a:schemeClr val="tx2">
                    <a:lumMod val="60000"/>
                    <a:lumOff val="40000"/>
                  </a:schemeClr>
                </a:solidFill>
                <a:latin typeface="Museo Sans 300" panose="02000000000000000000" pitchFamily="50" charset="0"/>
              </a:rPr>
              <a:t>	</a:t>
            </a:r>
            <a:r>
              <a:rPr lang="en-US" sz="36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Museo Sans 300" panose="02000000000000000000" pitchFamily="50" charset="0"/>
              </a:rPr>
              <a:t>Where are you?</a:t>
            </a:r>
            <a:endParaRPr lang="en-US" sz="3600" dirty="0">
              <a:solidFill>
                <a:schemeClr val="tx2">
                  <a:lumMod val="60000"/>
                  <a:lumOff val="40000"/>
                </a:schemeClr>
              </a:solidFill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25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54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672860" y="1293962"/>
            <a:ext cx="7763774" cy="2587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rotWithShape="0">
              <a:srgbClr val="000000">
                <a:alpha val="35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3820" y="533400"/>
            <a:ext cx="7596360" cy="621222"/>
          </a:xfrm>
        </p:spPr>
        <p:txBody>
          <a:bodyPr>
            <a:normAutofit/>
          </a:bodyPr>
          <a:lstStyle/>
          <a:p>
            <a:r>
              <a:rPr lang="en-US" sz="3000"/>
              <a:t>How does it work?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26</a:t>
            </a:fld>
            <a:endParaRPr lang="en-US"/>
          </a:p>
        </p:txBody>
      </p:sp>
      <p:sp>
        <p:nvSpPr>
          <p:cNvPr id="8" name="Rounded Rectangle 7"/>
          <p:cNvSpPr/>
          <p:nvPr/>
        </p:nvSpPr>
        <p:spPr>
          <a:xfrm>
            <a:off x="888010" y="1178052"/>
            <a:ext cx="2049131" cy="1440613"/>
          </a:xfrm>
          <a:prstGeom prst="roundRect">
            <a:avLst/>
          </a:prstGeom>
          <a:ln w="3175">
            <a:solidFill>
              <a:srgbClr val="0076B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898B8E"/>
                </a:solidFill>
              </a:rPr>
              <a:t>Consultation Initiated with Communication Center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3417541" y="1178052"/>
            <a:ext cx="2049131" cy="1440613"/>
          </a:xfrm>
          <a:prstGeom prst="roundRect">
            <a:avLst/>
          </a:prstGeom>
          <a:ln w="3175">
            <a:solidFill>
              <a:srgbClr val="0076B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898B8E"/>
                </a:solidFill>
              </a:rPr>
              <a:t>Physician Joins (&lt; 2 minutes later) and consults with client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6005822" y="2201907"/>
            <a:ext cx="2049131" cy="1440613"/>
          </a:xfrm>
          <a:prstGeom prst="roundRect">
            <a:avLst/>
          </a:prstGeom>
          <a:ln w="3175">
            <a:solidFill>
              <a:srgbClr val="0076B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898B8E"/>
                </a:solidFill>
              </a:rPr>
              <a:t>Treatment Plan is Made &amp; Reviewed with Client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3383451" y="2997353"/>
            <a:ext cx="2049131" cy="1440613"/>
          </a:xfrm>
          <a:prstGeom prst="roundRect">
            <a:avLst/>
          </a:prstGeom>
          <a:ln w="3175">
            <a:solidFill>
              <a:srgbClr val="0076B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898B8E"/>
                </a:solidFill>
              </a:rPr>
              <a:t>Physicians follow-up with client as needed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805464" y="2957486"/>
            <a:ext cx="2049131" cy="1440613"/>
          </a:xfrm>
          <a:prstGeom prst="roundRect">
            <a:avLst/>
          </a:prstGeom>
          <a:ln w="3175">
            <a:solidFill>
              <a:srgbClr val="0076BD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>
                <a:solidFill>
                  <a:srgbClr val="898B8E"/>
                </a:solidFill>
              </a:rPr>
              <a:t>Upon Resolution, Coordinator Closes Case &amp; Generates Summary</a:t>
            </a:r>
          </a:p>
        </p:txBody>
      </p:sp>
      <p:sp>
        <p:nvSpPr>
          <p:cNvPr id="19" name="Down Arrow 18"/>
          <p:cNvSpPr/>
          <p:nvPr/>
        </p:nvSpPr>
        <p:spPr>
          <a:xfrm rot="16200000">
            <a:off x="3071600" y="1792361"/>
            <a:ext cx="211482" cy="297630"/>
          </a:xfrm>
          <a:prstGeom prst="downArrow">
            <a:avLst/>
          </a:prstGeom>
          <a:solidFill>
            <a:srgbClr val="699BC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/>
          <p:cNvGrpSpPr/>
          <p:nvPr/>
        </p:nvGrpSpPr>
        <p:grpSpPr>
          <a:xfrm>
            <a:off x="3210867" y="4652752"/>
            <a:ext cx="5440448" cy="1505269"/>
            <a:chOff x="3177341" y="4766135"/>
            <a:chExt cx="5440448" cy="1505269"/>
          </a:xfrm>
        </p:grpSpPr>
        <p:sp>
          <p:nvSpPr>
            <p:cNvPr id="24" name="Rectangle 23"/>
            <p:cNvSpPr/>
            <p:nvPr/>
          </p:nvSpPr>
          <p:spPr>
            <a:xfrm>
              <a:off x="3177341" y="4766135"/>
              <a:ext cx="5440448" cy="1505269"/>
            </a:xfrm>
            <a:prstGeom prst="rect">
              <a:avLst/>
            </a:prstGeom>
            <a:solidFill>
              <a:srgbClr val="0076BD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7315200" y="4980438"/>
              <a:ext cx="1216324" cy="1069675"/>
            </a:xfrm>
            <a:prstGeom prst="roundRect">
              <a:avLst/>
            </a:prstGeom>
            <a:ln w="3175">
              <a:solidFill>
                <a:srgbClr val="0076B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>
                  <a:solidFill>
                    <a:srgbClr val="898B8E"/>
                  </a:solidFill>
                </a:rPr>
                <a:t>52 Medical Specialties Available for Consultation 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5240950" y="4908513"/>
              <a:ext cx="1896885" cy="1191764"/>
            </a:xfrm>
            <a:prstGeom prst="roundRect">
              <a:avLst/>
            </a:prstGeom>
            <a:ln w="3175">
              <a:solidFill>
                <a:srgbClr val="0076B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>
                  <a:solidFill>
                    <a:srgbClr val="898B8E"/>
                  </a:solidFill>
                </a:rPr>
                <a:t>Evacuation/Diversion Decisions Made by two MMA Physicians 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3294779" y="5156341"/>
              <a:ext cx="1506178" cy="865834"/>
            </a:xfrm>
            <a:prstGeom prst="roundRect">
              <a:avLst/>
            </a:prstGeom>
            <a:ln w="3175">
              <a:solidFill>
                <a:srgbClr val="0076BD"/>
              </a:solidFill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1300">
                  <a:solidFill>
                    <a:srgbClr val="898B8E"/>
                  </a:solidFill>
                </a:rPr>
                <a:t>Integrated Case Management</a:t>
              </a:r>
            </a:p>
          </p:txBody>
        </p:sp>
        <p:sp>
          <p:nvSpPr>
            <p:cNvPr id="27" name="Down Arrow 26"/>
            <p:cNvSpPr/>
            <p:nvPr/>
          </p:nvSpPr>
          <p:spPr>
            <a:xfrm rot="5400000">
              <a:off x="4891953" y="5371558"/>
              <a:ext cx="199475" cy="325987"/>
            </a:xfrm>
            <a:prstGeom prst="downArrow">
              <a:avLst/>
            </a:prstGeom>
            <a:solidFill>
              <a:srgbClr val="F99E4E"/>
            </a:solidFill>
            <a:ln>
              <a:solidFill>
                <a:srgbClr val="F99E4E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F99E4E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>
            <a:xfrm>
              <a:off x="3349925" y="4908513"/>
              <a:ext cx="1804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>
                  <a:solidFill>
                    <a:srgbClr val="F99E4E"/>
                  </a:solidFill>
                </a:rPr>
                <a:t>Pending Diversion </a:t>
              </a:r>
            </a:p>
          </p:txBody>
        </p:sp>
      </p:grpSp>
      <p:sp>
        <p:nvSpPr>
          <p:cNvPr id="29" name="Down Arrow 28"/>
          <p:cNvSpPr/>
          <p:nvPr/>
        </p:nvSpPr>
        <p:spPr>
          <a:xfrm rot="3735631">
            <a:off x="5590413" y="3389446"/>
            <a:ext cx="211482" cy="315512"/>
          </a:xfrm>
          <a:prstGeom prst="downArrow">
            <a:avLst/>
          </a:prstGeom>
          <a:solidFill>
            <a:srgbClr val="699BC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rot="5400000">
            <a:off x="2970177" y="3539414"/>
            <a:ext cx="211482" cy="297630"/>
          </a:xfrm>
          <a:prstGeom prst="downArrow">
            <a:avLst/>
          </a:prstGeom>
          <a:solidFill>
            <a:srgbClr val="699BC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Left-Up Arrow 5"/>
          <p:cNvSpPr/>
          <p:nvPr/>
        </p:nvSpPr>
        <p:spPr>
          <a:xfrm rot="13090349">
            <a:off x="6378078" y="3864662"/>
            <a:ext cx="1393292" cy="1115602"/>
          </a:xfrm>
          <a:prstGeom prst="leftUpArrow">
            <a:avLst>
              <a:gd name="adj1" fmla="val 7068"/>
              <a:gd name="adj2" fmla="val 14244"/>
              <a:gd name="adj3" fmla="val 18278"/>
            </a:avLst>
          </a:prstGeom>
          <a:solidFill>
            <a:srgbClr val="F99E4E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/>
          <p:cNvSpPr/>
          <p:nvPr/>
        </p:nvSpPr>
        <p:spPr>
          <a:xfrm rot="17608888">
            <a:off x="5656081" y="1888840"/>
            <a:ext cx="211482" cy="297630"/>
          </a:xfrm>
          <a:prstGeom prst="downArrow">
            <a:avLst/>
          </a:prstGeom>
          <a:solidFill>
            <a:srgbClr val="699BC5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2690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2800"/>
              <a:t>Worldwide Emergency Communication Center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597602"/>
            <a:ext cx="4510986" cy="401351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Communication &amp; Operations hub for all MMA services </a:t>
            </a:r>
          </a:p>
          <a:p>
            <a:pPr>
              <a:spcBef>
                <a:spcPts val="0"/>
              </a:spcBef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Staffed by EMTs &amp; Paramedics</a:t>
            </a:r>
          </a:p>
          <a:p>
            <a:pPr>
              <a:spcBef>
                <a:spcPts val="0"/>
              </a:spcBef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Instant access to client information, medical records, &amp; medical kit contents</a:t>
            </a:r>
          </a:p>
          <a:p>
            <a:pPr>
              <a:spcBef>
                <a:spcPts val="0"/>
              </a:spcBef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Custom-built database of global medical facilities &amp; capabilities</a:t>
            </a:r>
          </a:p>
          <a:p>
            <a:pPr>
              <a:spcBef>
                <a:spcPts val="0"/>
              </a:spcBef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Secure storage &amp; management of medical &amp; operational records</a:t>
            </a: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>
              <a:latin typeface="Museo Sans 300" panose="020000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27</a:t>
            </a:fld>
            <a:endParaRPr lang="en-US"/>
          </a:p>
        </p:txBody>
      </p:sp>
      <p:pic>
        <p:nvPicPr>
          <p:cNvPr id="8" name="Picture 2" descr="http://mfa.razuna.com/assets/4117/34281CFCE83B4143BAE46B11BADD66D5/img/80957E3184094D3BA8A3328829F37868/thumb_80957E3184094D3BA8A3328829F37868.jpg?A685474DA5BCBCA15F1EFB1693072FBA&amp;9F55A81E-D724-4FAA-A7A6BA36AF72EF87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70" r="17584"/>
          <a:stretch/>
        </p:blipFill>
        <p:spPr bwMode="auto">
          <a:xfrm>
            <a:off x="5813576" y="2596242"/>
            <a:ext cx="2562045" cy="2543175"/>
          </a:xfrm>
          <a:prstGeom prst="rect">
            <a:avLst/>
          </a:prstGeom>
          <a:noFill/>
          <a:effectLst>
            <a:outerShdw blurRad="57150" dist="508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2315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/>
              <a:t>Communications and Technology</a:t>
            </a:r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28</a:t>
            </a:fld>
            <a:endParaRPr lang="en-US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768380" y="1740605"/>
            <a:ext cx="5233332" cy="42037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indent="0">
              <a:buClr>
                <a:srgbClr val="F99E4E"/>
              </a:buClr>
              <a:buNone/>
            </a:pPr>
            <a:r>
              <a:rPr lang="en-US">
                <a:solidFill>
                  <a:srgbClr val="0076BD"/>
                </a:solidFill>
                <a:latin typeface="Museo Sans 300" panose="02000000000000000000" pitchFamily="50" charset="0"/>
              </a:rPr>
              <a:t>Communications</a:t>
            </a:r>
          </a:p>
          <a:p>
            <a:pPr marL="742950" lvl="2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Phone, e-mail, fax</a:t>
            </a:r>
          </a:p>
          <a:p>
            <a:pPr marL="742950" lvl="2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Secure telemedicine systems</a:t>
            </a:r>
          </a:p>
          <a:p>
            <a:pPr marL="742950" lvl="2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Secure video conferencing</a:t>
            </a:r>
          </a:p>
          <a:p>
            <a:pPr lvl="1" indent="0">
              <a:buClr>
                <a:srgbClr val="F99E4E"/>
              </a:buClr>
              <a:buNone/>
            </a:pPr>
            <a:r>
              <a:rPr lang="en-US">
                <a:solidFill>
                  <a:srgbClr val="0076BD"/>
                </a:solidFill>
                <a:latin typeface="Museo Sans 300" panose="02000000000000000000" pitchFamily="50" charset="0"/>
              </a:rPr>
              <a:t>Comprehensive Operational System</a:t>
            </a:r>
          </a:p>
          <a:p>
            <a:pPr marL="742950" lvl="2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Custom-built operational database system</a:t>
            </a:r>
          </a:p>
          <a:p>
            <a:pPr lvl="1" indent="0">
              <a:buClr>
                <a:srgbClr val="F99E4E"/>
              </a:buClr>
              <a:buNone/>
            </a:pPr>
            <a:r>
              <a:rPr lang="en-US" err="1">
                <a:solidFill>
                  <a:srgbClr val="0076BD"/>
                </a:solidFill>
                <a:latin typeface="Museo Sans 300" panose="02000000000000000000" pitchFamily="50" charset="0"/>
              </a:rPr>
              <a:t>Telemedical</a:t>
            </a:r>
            <a:r>
              <a:rPr lang="en-US">
                <a:solidFill>
                  <a:srgbClr val="0076BD"/>
                </a:solidFill>
                <a:latin typeface="Museo Sans 300" panose="02000000000000000000" pitchFamily="50" charset="0"/>
              </a:rPr>
              <a:t> Systems Compatibility</a:t>
            </a:r>
          </a:p>
          <a:p>
            <a:pPr marL="742950" lvl="2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System-agnostic Communication Center</a:t>
            </a:r>
          </a:p>
          <a:p>
            <a:pPr marL="742950" lvl="2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DigiGone &amp; Tempus i2i</a:t>
            </a:r>
            <a:endParaRPr lang="en-US">
              <a:latin typeface="Museo Sans 300" panose="02000000000000000000" pitchFamily="50" charset="0"/>
            </a:endParaRPr>
          </a:p>
          <a:p>
            <a:pPr marL="742950" lvl="2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Capable of interfacing with whatever technology you are using</a:t>
            </a:r>
          </a:p>
        </p:txBody>
      </p:sp>
      <p:pic>
        <p:nvPicPr>
          <p:cNvPr id="3074" name="Picture 2" descr="Image of DigiMed Plus for Telemedicin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4889" y="3743573"/>
            <a:ext cx="2200732" cy="2200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www.rdtltd.com/wp-content/uploads/Tempus-Pro-frontV81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2" r="15330"/>
          <a:stretch/>
        </p:blipFill>
        <p:spPr bwMode="auto">
          <a:xfrm>
            <a:off x="6282677" y="1669849"/>
            <a:ext cx="2092944" cy="1777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4531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2800"/>
              <a:t>Who’s Taking My Call?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597602"/>
            <a:ext cx="4510986" cy="4013515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Board Certified Emergency Physicians</a:t>
            </a:r>
          </a:p>
          <a:p>
            <a:pPr>
              <a:spcBef>
                <a:spcPts val="0"/>
              </a:spcBef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Dedicated to the maritime program</a:t>
            </a:r>
          </a:p>
          <a:p>
            <a:pPr>
              <a:spcBef>
                <a:spcPts val="0"/>
              </a:spcBef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On-call 24 hours a day</a:t>
            </a:r>
          </a:p>
          <a:p>
            <a:pPr>
              <a:spcBef>
                <a:spcPts val="0"/>
              </a:spcBef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Physicians who possess experience in maritime, aviation, and austere medicine</a:t>
            </a: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spcBef>
                <a:spcPts val="0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>
              <a:latin typeface="Museo Sans 300" panose="02000000000000000000" pitchFamily="50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29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4" r="26535"/>
          <a:stretch/>
        </p:blipFill>
        <p:spPr>
          <a:xfrm>
            <a:off x="5439478" y="2091882"/>
            <a:ext cx="2640047" cy="2803245"/>
          </a:xfrm>
          <a:prstGeom prst="rect">
            <a:avLst/>
          </a:prstGeom>
          <a:effectLst>
            <a:outerShdw blurRad="57150" dist="50800" dir="2700000" algn="ctr" rotWithShape="0">
              <a:srgbClr val="000000">
                <a:alpha val="4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9772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are we?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 indent="0">
              <a:buClr>
                <a:srgbClr val="F99E4E"/>
              </a:buClr>
              <a:buNone/>
            </a:pPr>
            <a:r>
              <a:rPr lang="en-US">
                <a:solidFill>
                  <a:schemeClr val="accent1"/>
                </a:solidFill>
              </a:rPr>
              <a:t>GW Maritime Medical Access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</a:rPr>
              <a:t>Founded in 1989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</a:rPr>
              <a:t>Provides 24/7/365 Medical Advice to Vessels, Aircraft, &amp; Remote Locations around the World. 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</a:rPr>
              <a:t>Board Certified, Practicing, Academic Emergency Medicine Physicians 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</a:rPr>
              <a:t>Clients include maritime shipping, fishing boats, research vessels, business aviation, cruise lines,  recreational boats, government teams &amp; remote locations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</a:rPr>
              <a:t>Medical, logistical &amp; operational support</a:t>
            </a:r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3</a:t>
            </a:fld>
            <a:endParaRPr lang="en-US"/>
          </a:p>
        </p:txBody>
      </p:sp>
      <p:pic>
        <p:nvPicPr>
          <p:cNvPr id="3074" name="Picture 2" descr="http://cdn2.shipspotting.com/photos/middle/4/4/1/181814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2405" y="4041770"/>
            <a:ext cx="3677630" cy="1834218"/>
          </a:xfrm>
          <a:prstGeom prst="rect">
            <a:avLst/>
          </a:prstGeom>
          <a:noFill/>
          <a:ln cap="sq">
            <a:noFill/>
            <a:miter lim="800000"/>
          </a:ln>
          <a:effectLst>
            <a:outerShdw blurRad="57150" dist="508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s://s.graphiq.com/sites/default/files/1617/media/images/Bombardier_Learjet_60_XR_234320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2290" y="1677326"/>
            <a:ext cx="2917861" cy="2104756"/>
          </a:xfrm>
          <a:prstGeom prst="rect">
            <a:avLst/>
          </a:prstGeom>
          <a:noFill/>
          <a:ln cap="sq">
            <a:noFill/>
            <a:miter lim="800000"/>
          </a:ln>
          <a:effectLst>
            <a:outerShdw blurRad="57150" dist="508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921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When Should I Call?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lvl="0">
              <a:lnSpc>
                <a:spcPct val="150000"/>
              </a:lnSpc>
            </a:pPr>
            <a:r>
              <a:rPr lang="en-US" dirty="0">
                <a:latin typeface="Museo Sans 300" panose="02000000000000000000" pitchFamily="50" charset="0"/>
              </a:rPr>
              <a:t>When is someone sick enough?</a:t>
            </a:r>
          </a:p>
          <a:p>
            <a:pPr lvl="1">
              <a:lnSpc>
                <a:spcPct val="150000"/>
              </a:lnSpc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Simple rules</a:t>
            </a:r>
          </a:p>
          <a:p>
            <a:pPr marL="628650" lvl="2" indent="-171450">
              <a:lnSpc>
                <a:spcPct val="150000"/>
              </a:lnSpc>
              <a:buClr>
                <a:srgbClr val="F99E4E"/>
              </a:buClr>
              <a:buFont typeface="Arial" charset="0"/>
              <a:buChar char="•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Does it make you nervous</a:t>
            </a:r>
          </a:p>
          <a:p>
            <a:pPr marL="628650" lvl="2" indent="-171450">
              <a:lnSpc>
                <a:spcPct val="150000"/>
              </a:lnSpc>
              <a:buClr>
                <a:srgbClr val="F99E4E"/>
              </a:buClr>
              <a:buFont typeface="Arial" charset="0"/>
              <a:buChar char="•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Does it impact the mission</a:t>
            </a:r>
          </a:p>
          <a:p>
            <a:pPr marL="628650" lvl="2" indent="-171450">
              <a:lnSpc>
                <a:spcPct val="150000"/>
              </a:lnSpc>
              <a:buClr>
                <a:srgbClr val="F99E4E"/>
              </a:buClr>
              <a:buFont typeface="Arial" charset="0"/>
              <a:buChar char="•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Call early, call often</a:t>
            </a:r>
          </a:p>
          <a:p>
            <a:pPr lvl="1" indent="0">
              <a:lnSpc>
                <a:spcPct val="150000"/>
              </a:lnSpc>
              <a:buClr>
                <a:srgbClr val="F99E4E"/>
              </a:buClr>
              <a:buNone/>
            </a:pPr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Museo Sans 300" panose="02000000000000000000" pitchFamily="50" charset="0"/>
              </a:rPr>
              <a:t>How often should I call</a:t>
            </a:r>
          </a:p>
          <a:p>
            <a:pPr lvl="1">
              <a:lnSpc>
                <a:spcPct val="150000"/>
              </a:lnSpc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Whenever you need</a:t>
            </a:r>
          </a:p>
          <a:p>
            <a:pPr lvl="1">
              <a:lnSpc>
                <a:spcPct val="150000"/>
              </a:lnSpc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Communications schedules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30</a:t>
            </a:fld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3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Communication Check </a:t>
            </a:r>
            <a:r>
              <a:rPr lang="en-US" dirty="0"/>
              <a:t>	</a:t>
            </a:r>
            <a:endParaRPr lang="en-US" dirty="0" smtClean="0"/>
          </a:p>
          <a:p>
            <a:pPr lvl="1">
              <a:lnSpc>
                <a:spcPct val="150000"/>
              </a:lnSpc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 smtClean="0"/>
              <a:t>	</a:t>
            </a: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Contact GW MMA </a:t>
            </a:r>
            <a:r>
              <a:rPr lang="en-US" b="1" u="sng" dirty="0">
                <a:solidFill>
                  <a:srgbClr val="898B8E"/>
                </a:solidFill>
                <a:latin typeface="Museo Sans 300" panose="02000000000000000000" pitchFamily="50" charset="0"/>
              </a:rPr>
              <a:t>before</a:t>
            </a: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 the race to confirm you have the right </a:t>
            </a: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information</a:t>
            </a:r>
          </a:p>
          <a:p>
            <a:pPr lvl="1">
              <a:lnSpc>
                <a:spcPct val="150000"/>
              </a:lnSpc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Contact us at the </a:t>
            </a:r>
            <a:r>
              <a:rPr lang="en-US" b="1" u="sng" dirty="0">
                <a:solidFill>
                  <a:srgbClr val="898B8E"/>
                </a:solidFill>
                <a:latin typeface="Museo Sans 300" panose="02000000000000000000" pitchFamily="50" charset="0"/>
              </a:rPr>
              <a:t>beginning</a:t>
            </a: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 of the race to ensure systems are </a:t>
            </a: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working</a:t>
            </a:r>
          </a:p>
          <a:p>
            <a:pPr lvl="1">
              <a:lnSpc>
                <a:spcPct val="150000"/>
              </a:lnSpc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Email </a:t>
            </a: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us </a:t>
            </a: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your medication and supply </a:t>
            </a: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lists as soon as final.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lnSpc>
                <a:spcPct val="150000"/>
              </a:lnSpc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 dirty="0" smtClean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lnSpc>
                <a:spcPct val="150000"/>
              </a:lnSpc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 dirty="0" smtClean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endParaRPr lang="en-US" dirty="0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9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Coverage Particulars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pPr/>
              <a:t>31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  <a:buClr>
                <a:srgbClr val="F99E4E"/>
              </a:buClr>
            </a:pPr>
            <a:r>
              <a:rPr lang="en-US">
                <a:solidFill>
                  <a:schemeClr val="accent1"/>
                </a:solidFill>
                <a:latin typeface="Museo Sans 300" panose="02000000000000000000" pitchFamily="50" charset="0"/>
              </a:rPr>
              <a:t>Dates of Coverage</a:t>
            </a:r>
          </a:p>
          <a:p>
            <a:pPr marL="171450" indent="-171450">
              <a:lnSpc>
                <a:spcPct val="150000"/>
              </a:lnSpc>
              <a:buClr>
                <a:srgbClr val="F99E4E"/>
              </a:buClr>
              <a:buFont typeface="Courier New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July 1</a:t>
            </a:r>
            <a:r>
              <a:rPr lang="en-US" baseline="30000">
                <a:solidFill>
                  <a:srgbClr val="898B8E"/>
                </a:solidFill>
                <a:latin typeface="Museo Sans 300" panose="02000000000000000000" pitchFamily="50" charset="0"/>
              </a:rPr>
              <a:t>st</a:t>
            </a: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, 2018 to August 31</a:t>
            </a:r>
            <a:r>
              <a:rPr lang="en-US" baseline="30000">
                <a:solidFill>
                  <a:srgbClr val="898B8E"/>
                </a:solidFill>
                <a:latin typeface="Museo Sans 300" panose="02000000000000000000" pitchFamily="50" charset="0"/>
              </a:rPr>
              <a:t>st</a:t>
            </a: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, 2018</a:t>
            </a:r>
          </a:p>
          <a:p>
            <a:pPr>
              <a:lnSpc>
                <a:spcPct val="150000"/>
              </a:lnSpc>
              <a:buClr>
                <a:srgbClr val="F99E4E"/>
              </a:buClr>
            </a:pPr>
            <a:r>
              <a:rPr lang="en-US">
                <a:solidFill>
                  <a:schemeClr val="accent1"/>
                </a:solidFill>
                <a:latin typeface="Museo Sans 300" panose="02000000000000000000" pitchFamily="50" charset="0"/>
              </a:rPr>
              <a:t>Length of a Call</a:t>
            </a:r>
          </a:p>
          <a:p>
            <a:pPr marL="171450" indent="-171450">
              <a:lnSpc>
                <a:spcPct val="150000"/>
              </a:lnSpc>
              <a:buClr>
                <a:srgbClr val="F99E4E"/>
              </a:buClr>
              <a:buFont typeface="Courier New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As long as you need</a:t>
            </a:r>
          </a:p>
          <a:p>
            <a:pPr>
              <a:lnSpc>
                <a:spcPct val="150000"/>
              </a:lnSpc>
              <a:buClr>
                <a:srgbClr val="F99E4E"/>
              </a:buClr>
            </a:pPr>
            <a:r>
              <a:rPr lang="en-US">
                <a:solidFill>
                  <a:schemeClr val="accent1"/>
                </a:solidFill>
                <a:latin typeface="Museo Sans 300" panose="02000000000000000000" pitchFamily="50" charset="0"/>
              </a:rPr>
              <a:t>Some examples of typical calls</a:t>
            </a:r>
          </a:p>
          <a:p>
            <a:pPr marL="171450" indent="-171450">
              <a:lnSpc>
                <a:spcPct val="150000"/>
              </a:lnSpc>
              <a:buClr>
                <a:srgbClr val="F99E4E"/>
              </a:buClr>
              <a:buFont typeface="Courier New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Injuries</a:t>
            </a:r>
          </a:p>
          <a:p>
            <a:pPr marL="171450" indent="-171450">
              <a:lnSpc>
                <a:spcPct val="150000"/>
              </a:lnSpc>
              <a:buClr>
                <a:srgbClr val="F99E4E"/>
              </a:buClr>
              <a:buFont typeface="Courier New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Medication questions</a:t>
            </a:r>
          </a:p>
          <a:p>
            <a:pPr marL="171450" indent="-171450">
              <a:lnSpc>
                <a:spcPct val="150000"/>
              </a:lnSpc>
              <a:buClr>
                <a:srgbClr val="F99E4E"/>
              </a:buClr>
              <a:buFont typeface="Courier New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Emergencies</a:t>
            </a:r>
          </a:p>
          <a:p>
            <a:pPr marL="628650" lvl="2" indent="-171450">
              <a:lnSpc>
                <a:spcPct val="150000"/>
              </a:lnSpc>
              <a:buClr>
                <a:srgbClr val="F99E4E"/>
              </a:buClr>
              <a:buFont typeface="Arial" charset="0"/>
              <a:buChar char="•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Fainting</a:t>
            </a:r>
          </a:p>
          <a:p>
            <a:pPr marL="628650" lvl="2" indent="-171450">
              <a:lnSpc>
                <a:spcPct val="150000"/>
              </a:lnSpc>
              <a:buClr>
                <a:srgbClr val="F99E4E"/>
              </a:buClr>
              <a:buFont typeface="Arial" charset="0"/>
              <a:buChar char="•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Abdominal pain</a:t>
            </a:r>
          </a:p>
          <a:p>
            <a:pPr marL="628650" lvl="2" indent="-171450">
              <a:lnSpc>
                <a:spcPct val="150000"/>
              </a:lnSpc>
              <a:buClr>
                <a:srgbClr val="F99E4E"/>
              </a:buClr>
              <a:buFont typeface="Arial" charset="0"/>
              <a:buChar char="•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Short of breath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464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Makes Us Unique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61039" y="1714168"/>
            <a:ext cx="5167734" cy="4393334"/>
          </a:xfrm>
        </p:spPr>
        <p:txBody>
          <a:bodyPr>
            <a:normAutofit/>
          </a:bodyPr>
          <a:lstStyle/>
          <a:p>
            <a:pPr marL="285750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Over </a:t>
            </a:r>
            <a:r>
              <a:rPr lang="en-US" b="1">
                <a:solidFill>
                  <a:srgbClr val="0076BD"/>
                </a:solidFill>
                <a:latin typeface="Museo Sans 300" panose="02000000000000000000" pitchFamily="50" charset="0"/>
              </a:rPr>
              <a:t>25 years of experience </a:t>
            </a: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supporting remote clients with robust telemedicine services</a:t>
            </a:r>
          </a:p>
          <a:p>
            <a:pPr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Each case receives </a:t>
            </a:r>
            <a:r>
              <a:rPr lang="en-US" b="1">
                <a:solidFill>
                  <a:srgbClr val="0076BD"/>
                </a:solidFill>
                <a:latin typeface="Museo Sans 300" panose="02000000000000000000" pitchFamily="50" charset="0"/>
              </a:rPr>
              <a:t>immediate attention </a:t>
            </a: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from a specialty-trained GW Emergency Physician</a:t>
            </a:r>
          </a:p>
          <a:p>
            <a:pPr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b="1">
                <a:solidFill>
                  <a:srgbClr val="0076BD"/>
                </a:solidFill>
                <a:latin typeface="Museo Sans 300" panose="02000000000000000000" pitchFamily="50" charset="0"/>
              </a:rPr>
              <a:t>24/7 communication</a:t>
            </a:r>
            <a:r>
              <a:rPr lang="en-US">
                <a:solidFill>
                  <a:srgbClr val="0076BD"/>
                </a:solidFill>
                <a:latin typeface="Museo Sans 300" panose="02000000000000000000" pitchFamily="50" charset="0"/>
              </a:rPr>
              <a:t> </a:t>
            </a:r>
            <a:r>
              <a:rPr lang="en-US" b="1">
                <a:solidFill>
                  <a:srgbClr val="0076BD"/>
                </a:solidFill>
                <a:latin typeface="Museo Sans 300" panose="02000000000000000000" pitchFamily="50" charset="0"/>
              </a:rPr>
              <a:t>center</a:t>
            </a: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 supporting multiple telemedicine platforms and technologies</a:t>
            </a:r>
          </a:p>
          <a:p>
            <a:pPr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Access to a </a:t>
            </a:r>
            <a:r>
              <a:rPr lang="en-US" b="1">
                <a:solidFill>
                  <a:srgbClr val="0076BD"/>
                </a:solidFill>
                <a:latin typeface="Museo Sans 300" panose="02000000000000000000" pitchFamily="50" charset="0"/>
              </a:rPr>
              <a:t>multi-specialty academic </a:t>
            </a: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medical center’s clinical resources</a:t>
            </a:r>
          </a:p>
          <a:p>
            <a:pPr>
              <a:buClr>
                <a:srgbClr val="F99E4E"/>
              </a:buClr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marL="285750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Accessible, </a:t>
            </a:r>
            <a:r>
              <a:rPr lang="en-US" b="1">
                <a:solidFill>
                  <a:srgbClr val="0076BD"/>
                </a:solidFill>
                <a:latin typeface="Museo Sans 300" panose="02000000000000000000" pitchFamily="50" charset="0"/>
              </a:rPr>
              <a:t>service-driven team</a:t>
            </a: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, responsive to the unique, diverse, &amp; evolving needs of those in austere &amp; unusual environments</a:t>
            </a:r>
          </a:p>
          <a:p>
            <a:pPr marL="285750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/>
          </a:p>
          <a:p>
            <a:pPr marL="285750" indent="-285750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/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32</a:t>
            </a:fld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902" y="1817686"/>
            <a:ext cx="2599944" cy="3901440"/>
          </a:xfrm>
          <a:prstGeom prst="rect">
            <a:avLst/>
          </a:prstGeom>
          <a:effectLst>
            <a:outerShdw blurRad="57150" dist="50800" dir="2700000" algn="ctr" rotWithShape="0">
              <a:srgbClr val="000000">
                <a:alpha val="5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39242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Contact Us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768380" y="1934070"/>
            <a:ext cx="3792863" cy="3829528"/>
          </a:xfrm>
        </p:spPr>
        <p:txBody>
          <a:bodyPr>
            <a:normAutofit/>
          </a:bodyPr>
          <a:lstStyle/>
          <a:p>
            <a:r>
              <a:rPr lang="en-US" sz="2000" dirty="0">
                <a:solidFill>
                  <a:srgbClr val="0076BD"/>
                </a:solidFill>
                <a:latin typeface="Museo Sans 300" panose="02000000000000000000" pitchFamily="50" charset="0"/>
              </a:rPr>
              <a:t>Maritime Medical Access</a:t>
            </a:r>
          </a:p>
          <a:p>
            <a:r>
              <a:rPr lang="en-US" sz="1200" dirty="0">
                <a:solidFill>
                  <a:srgbClr val="898B8E"/>
                </a:solidFill>
                <a:latin typeface="Museo Sans 300" panose="02000000000000000000" pitchFamily="50" charset="0"/>
              </a:rPr>
              <a:t>2120 L St NW Suite #530</a:t>
            </a:r>
          </a:p>
          <a:p>
            <a:r>
              <a:rPr lang="en-US" sz="1200" dirty="0">
                <a:solidFill>
                  <a:srgbClr val="898B8E"/>
                </a:solidFill>
                <a:latin typeface="Museo Sans 300" panose="02000000000000000000" pitchFamily="50" charset="0"/>
              </a:rPr>
              <a:t>Washington DC </a:t>
            </a:r>
            <a:r>
              <a:rPr lang="en-US" sz="1200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20037</a:t>
            </a:r>
          </a:p>
          <a:p>
            <a:r>
              <a:rPr lang="en-US" sz="1200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gwmma@gwmaritime.com</a:t>
            </a:r>
            <a:endParaRPr lang="en-US" sz="1200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endParaRPr lang="en-US" dirty="0">
              <a:latin typeface="Museo Sans 300" panose="02000000000000000000" pitchFamily="50" charset="0"/>
            </a:endParaRPr>
          </a:p>
          <a:p>
            <a:r>
              <a:rPr lang="en-US" dirty="0">
                <a:solidFill>
                  <a:srgbClr val="0076BD"/>
                </a:solidFill>
                <a:latin typeface="Museo Sans 300" panose="02000000000000000000" pitchFamily="50" charset="0"/>
              </a:rPr>
              <a:t>Neal Sikka, MD</a:t>
            </a:r>
          </a:p>
          <a:p>
            <a:r>
              <a:rPr lang="en-US" sz="1400" dirty="0">
                <a:solidFill>
                  <a:srgbClr val="898B8E"/>
                </a:solidFill>
                <a:latin typeface="Museo Sans 300" panose="02000000000000000000" pitchFamily="50" charset="0"/>
              </a:rPr>
              <a:t>Medical Director</a:t>
            </a:r>
          </a:p>
          <a:p>
            <a:r>
              <a:rPr lang="en-US" sz="1400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nsikka@mfa.gwu.edu</a:t>
            </a:r>
            <a:endParaRPr lang="en-US" sz="1400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r>
              <a:rPr lang="en-US" sz="1400" dirty="0">
                <a:solidFill>
                  <a:srgbClr val="898B8E"/>
                </a:solidFill>
                <a:latin typeface="Museo Sans 300" panose="02000000000000000000" pitchFamily="50" charset="0"/>
              </a:rPr>
              <a:t>202-741-2936</a:t>
            </a:r>
          </a:p>
          <a:p>
            <a:endParaRPr lang="en-US" dirty="0">
              <a:latin typeface="Museo Sans 300" panose="02000000000000000000" pitchFamily="50" charset="0"/>
            </a:endParaRPr>
          </a:p>
          <a:p>
            <a:r>
              <a:rPr lang="en-US" dirty="0">
                <a:solidFill>
                  <a:srgbClr val="0076BD"/>
                </a:solidFill>
                <a:latin typeface="Museo Sans 300" panose="02000000000000000000" pitchFamily="50" charset="0"/>
              </a:rPr>
              <a:t>Kai Neander, NRAEMT</a:t>
            </a:r>
            <a:r>
              <a:rPr lang="en-US" dirty="0">
                <a:latin typeface="Museo Sans 300" panose="02000000000000000000" pitchFamily="50" charset="0"/>
              </a:rPr>
              <a:t/>
            </a:r>
            <a:br>
              <a:rPr lang="en-US" dirty="0">
                <a:latin typeface="Museo Sans 300" panose="02000000000000000000" pitchFamily="50" charset="0"/>
              </a:rPr>
            </a:br>
            <a:r>
              <a:rPr lang="en-US" sz="1400" dirty="0">
                <a:solidFill>
                  <a:srgbClr val="898B8E"/>
                </a:solidFill>
                <a:latin typeface="Museo Sans 300" panose="02000000000000000000" pitchFamily="50" charset="0"/>
              </a:rPr>
              <a:t>Program Manager</a:t>
            </a:r>
          </a:p>
          <a:p>
            <a:r>
              <a:rPr lang="en-US" sz="1400" dirty="0">
                <a:solidFill>
                  <a:srgbClr val="898B8E"/>
                </a:solidFill>
                <a:latin typeface="Museo Sans 300" panose="02000000000000000000" pitchFamily="50" charset="0"/>
              </a:rPr>
              <a:t>kneander@mfa.gwu.edu </a:t>
            </a:r>
          </a:p>
          <a:p>
            <a:r>
              <a:rPr lang="en-US" sz="1400" dirty="0">
                <a:solidFill>
                  <a:srgbClr val="898B8E"/>
                </a:solidFill>
                <a:latin typeface="Museo Sans 300" panose="02000000000000000000" pitchFamily="50" charset="0"/>
              </a:rPr>
              <a:t>202-741-2918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555411" y="1417638"/>
            <a:ext cx="3081375" cy="4862392"/>
          </a:xfrm>
          <a:prstGeom prst="rect">
            <a:avLst/>
          </a:prstGeom>
          <a:solidFill>
            <a:srgbClr val="0076BD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5658927" y="2881696"/>
            <a:ext cx="2874341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i="1">
                <a:solidFill>
                  <a:schemeClr val="bg1"/>
                </a:solidFill>
                <a:latin typeface="Museo Sans 300" panose="02000000000000000000" pitchFamily="50" charset="0"/>
              </a:rPr>
              <a:t>“MMA has provided very fast responses with follow up questions and treatment that help crew members return to good health as quickly as possible.” </a:t>
            </a:r>
          </a:p>
          <a:p>
            <a:r>
              <a:rPr lang="en-US" sz="1200" i="1">
                <a:solidFill>
                  <a:schemeClr val="bg1"/>
                </a:solidFill>
                <a:latin typeface="Museo Sans 300" panose="02000000000000000000" pitchFamily="50" charset="0"/>
              </a:rPr>
              <a:t>	-Fishing Vessel Captain</a:t>
            </a:r>
          </a:p>
        </p:txBody>
      </p:sp>
    </p:spTree>
    <p:extLst>
      <p:ext uri="{BB962C8B-B14F-4D97-AF65-F5344CB8AC3E}">
        <p14:creationId xmlns:p14="http://schemas.microsoft.com/office/powerpoint/2010/main" val="272486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GW MMA Staff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3668081" y="1710405"/>
            <a:ext cx="5226021" cy="1699769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0076BD"/>
                </a:solidFill>
                <a:latin typeface="Museo Sans 300" panose="02000000000000000000" pitchFamily="50" charset="0"/>
              </a:rPr>
              <a:t>GW MMA Clinical Coordinators</a:t>
            </a:r>
          </a:p>
          <a:p>
            <a:pPr marL="342900" indent="-34290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Emergency &amp; Remote Medicine Trained PA-Cs </a:t>
            </a:r>
          </a:p>
          <a:p>
            <a:pPr marL="342900" lvl="1" indent="-34290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Case management</a:t>
            </a:r>
          </a:p>
          <a:p>
            <a:pPr marL="342900" lvl="1" indent="-342900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Clinical &amp; Administrative functions</a:t>
            </a:r>
          </a:p>
          <a:p>
            <a:pPr>
              <a:buClr>
                <a:srgbClr val="F99E4E"/>
              </a:buClr>
            </a:pPr>
            <a:endParaRPr lang="en-US">
              <a:solidFill>
                <a:srgbClr val="699BC5"/>
              </a:solidFill>
              <a:latin typeface="Museo Sans 300" panose="02000000000000000000" pitchFamily="50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144" y="4100001"/>
            <a:ext cx="980064" cy="1143000"/>
          </a:xfrm>
          <a:prstGeom prst="rect">
            <a:avLst/>
          </a:prstGeom>
          <a:effectLst>
            <a:outerShdw blurRad="57150" dist="50800" dir="2700000" algn="ctr" rotWithShape="0">
              <a:srgbClr val="000000">
                <a:alpha val="40000"/>
              </a:srgbClr>
            </a:outerShdw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275"/>
          <a:stretch/>
        </p:blipFill>
        <p:spPr bwMode="auto">
          <a:xfrm>
            <a:off x="2311145" y="1820745"/>
            <a:ext cx="983634" cy="1140618"/>
          </a:xfrm>
          <a:prstGeom prst="rect">
            <a:avLst/>
          </a:prstGeom>
          <a:noFill/>
          <a:ln>
            <a:noFill/>
          </a:ln>
          <a:effectLst>
            <a:outerShdw blurRad="57150" dist="508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Alexander Le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594" y="1820745"/>
            <a:ext cx="908033" cy="1135042"/>
          </a:xfrm>
          <a:prstGeom prst="rect">
            <a:avLst/>
          </a:prstGeom>
          <a:noFill/>
          <a:effectLst>
            <a:outerShdw blurRad="57150" dist="50800" dir="2700000" algn="ctr" rotWithShape="0">
              <a:srgbClr val="000000">
                <a:alpha val="4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629039" y="4127202"/>
            <a:ext cx="4886310" cy="13880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6BD"/>
                </a:solidFill>
                <a:latin typeface="Museo Sans 300" panose="02000000000000000000" pitchFamily="50" charset="0"/>
              </a:rPr>
              <a:t>GW MMA Program Administrators</a:t>
            </a:r>
          </a:p>
          <a:p>
            <a:pPr marL="347472" indent="-347472">
              <a:lnSpc>
                <a:spcPct val="90000"/>
              </a:lnSpc>
              <a:spcBef>
                <a:spcPts val="984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898B8E"/>
                </a:solidFill>
                <a:latin typeface="Museo Sans 300" panose="02000000000000000000" pitchFamily="50" charset="0"/>
              </a:rPr>
              <a:t>Primary client liaisons for all Services</a:t>
            </a:r>
          </a:p>
          <a:p>
            <a:pPr marL="347472" indent="-347472">
              <a:lnSpc>
                <a:spcPct val="90000"/>
              </a:lnSpc>
              <a:spcBef>
                <a:spcPts val="984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898B8E"/>
                </a:solidFill>
                <a:latin typeface="Museo Sans 300" panose="02000000000000000000" pitchFamily="50" charset="0"/>
              </a:rPr>
              <a:t>Direct and oversee all operations</a:t>
            </a:r>
          </a:p>
          <a:p>
            <a:pPr marL="347472" indent="-347472">
              <a:lnSpc>
                <a:spcPct val="90000"/>
              </a:lnSpc>
              <a:spcBef>
                <a:spcPts val="984"/>
              </a:spcBef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sz="1600">
                <a:solidFill>
                  <a:srgbClr val="898B8E"/>
                </a:solidFill>
                <a:latin typeface="Museo Sans 300" panose="02000000000000000000" pitchFamily="50" charset="0"/>
              </a:rPr>
              <a:t>Provide ancillary support services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223" y="2961363"/>
            <a:ext cx="112675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898B8E"/>
                </a:solidFill>
                <a:latin typeface="Museo Sans 300" panose="02000000000000000000" pitchFamily="50" charset="0"/>
              </a:rPr>
              <a:t>Alex Lee PA-C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61178" y="2961363"/>
            <a:ext cx="147999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898B8E"/>
                </a:solidFill>
                <a:latin typeface="Museo Sans 300" panose="02000000000000000000" pitchFamily="50" charset="0"/>
              </a:rPr>
              <a:t>Drew Maurano PA-C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23770" y="5269053"/>
            <a:ext cx="1518460" cy="24622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1000" dirty="0">
                <a:solidFill>
                  <a:srgbClr val="898B8E"/>
                </a:solidFill>
                <a:latin typeface="Museo Sans 300" panose="02000000000000000000" pitchFamily="50" charset="0"/>
              </a:rPr>
              <a:t>Chris Faircloth, NREMT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2066493" y="5279177"/>
            <a:ext cx="156254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>
                <a:solidFill>
                  <a:srgbClr val="898B8E"/>
                </a:solidFill>
                <a:latin typeface="Museo Sans 300" panose="02000000000000000000" pitchFamily="50" charset="0"/>
              </a:rPr>
              <a:t>Kai Neander NRAEMT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19"/>
          <a:stretch/>
        </p:blipFill>
        <p:spPr>
          <a:xfrm>
            <a:off x="723839" y="4127202"/>
            <a:ext cx="1142165" cy="1131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1732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Conclusion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2400"/>
              <a:t>We’re there 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We’re ready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Call early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Call often</a:t>
            </a:r>
          </a:p>
          <a:p>
            <a:pPr algn="ctr"/>
            <a:endParaRPr lang="en-US" sz="2400"/>
          </a:p>
          <a:p>
            <a:pPr algn="ctr"/>
            <a:r>
              <a:rPr lang="en-US" sz="2400"/>
              <a:t>Thank you</a:t>
            </a:r>
          </a:p>
        </p:txBody>
      </p:sp>
    </p:spTree>
    <p:extLst>
      <p:ext uri="{BB962C8B-B14F-4D97-AF65-F5344CB8AC3E}">
        <p14:creationId xmlns:p14="http://schemas.microsoft.com/office/powerpoint/2010/main" val="2047653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9298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Who are we connected to?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3"/>
          </p:nvPr>
        </p:nvSpPr>
        <p:spPr>
          <a:xfrm>
            <a:off x="768380" y="1682751"/>
            <a:ext cx="7238798" cy="2688031"/>
          </a:xfrm>
        </p:spPr>
        <p:txBody>
          <a:bodyPr>
            <a:normAutofit/>
          </a:bodyPr>
          <a:lstStyle/>
          <a:p>
            <a:pPr lvl="0"/>
            <a:r>
              <a:rPr lang="en-US">
                <a:latin typeface="Museo Sans 300" panose="02000000000000000000" pitchFamily="50" charset="0"/>
              </a:rPr>
              <a:t>George Washington University - Department of Emergency Medicine 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7</a:t>
            </a:r>
            <a:r>
              <a:rPr lang="en-US" baseline="30000">
                <a:solidFill>
                  <a:srgbClr val="898B8E"/>
                </a:solidFill>
                <a:latin typeface="Museo Sans 300" panose="02000000000000000000" pitchFamily="50" charset="0"/>
              </a:rPr>
              <a:t>th</a:t>
            </a: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 Academic Emergency Medicine Department in the USA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Operations in Kuwait, Qatar, &amp; India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Global Educational &amp; Medical Experience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Innovative Practice Section with Telemedicine and </a:t>
            </a:r>
            <a:r>
              <a:rPr lang="en-US" err="1">
                <a:solidFill>
                  <a:srgbClr val="898B8E"/>
                </a:solidFill>
                <a:latin typeface="Museo Sans 300" panose="02000000000000000000" pitchFamily="50" charset="0"/>
              </a:rPr>
              <a:t>mHealth</a:t>
            </a: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 Operations &amp; Experience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Maritime Medical Access</a:t>
            </a:r>
          </a:p>
          <a:p>
            <a:pPr lvl="1"/>
            <a:endParaRPr lang="en-US"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4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7950" y="3885886"/>
            <a:ext cx="4634067" cy="192584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369984" y="5881899"/>
            <a:ext cx="124123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smhs.gwu.edu</a:t>
            </a:r>
          </a:p>
        </p:txBody>
      </p:sp>
    </p:spTree>
    <p:extLst>
      <p:ext uri="{BB962C8B-B14F-4D97-AF65-F5344CB8AC3E}">
        <p14:creationId xmlns:p14="http://schemas.microsoft.com/office/powerpoint/2010/main" val="40713558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Pacific Cup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774440"/>
            <a:ext cx="5005696" cy="2103474"/>
          </a:xfrm>
        </p:spPr>
        <p:txBody>
          <a:bodyPr/>
          <a:lstStyle/>
          <a:p>
            <a:pPr lvl="1">
              <a:buClr>
                <a:srgbClr val="F99E4E"/>
              </a:buClr>
              <a:buFont typeface="Courier New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Race from SF to Hawaii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8 – 15 days at sea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Crews of at least 2 people</a:t>
            </a:r>
            <a:endParaRPr lang="en-US"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5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4596" y="1755027"/>
            <a:ext cx="4178959" cy="110870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2383" y="3019297"/>
            <a:ext cx="3846448" cy="28848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76644" y="3418537"/>
            <a:ext cx="1917700" cy="24384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222883" y="5904133"/>
            <a:ext cx="1406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www.prx.org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063244" y="5923316"/>
            <a:ext cx="14068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sf.funcheap.com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endParaRPr lang="en-US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6867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 Why Am I Here?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1"/>
            <a:ext cx="5005696" cy="2172557"/>
          </a:xfrm>
        </p:spPr>
        <p:txBody>
          <a:bodyPr/>
          <a:lstStyle/>
          <a:p>
            <a:pPr lvl="0"/>
            <a:r>
              <a:rPr lang="en-US">
                <a:latin typeface="Museo Sans 300" panose="02000000000000000000" pitchFamily="50" charset="0"/>
              </a:rPr>
              <a:t>Map of Pacific Ocean with line and then red dot</a:t>
            </a:r>
            <a:r>
              <a:rPr lang="is-IS">
                <a:latin typeface="Museo Sans 300" panose="02000000000000000000" pitchFamily="50" charset="0"/>
              </a:rPr>
              <a:t>…</a:t>
            </a: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2"/>
            <a:endParaRPr lang="en-US"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6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00" y="1682751"/>
            <a:ext cx="7427835" cy="392721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100" y="1676011"/>
            <a:ext cx="7427835" cy="3927217"/>
          </a:xfrm>
          <a:prstGeom prst="rect">
            <a:avLst/>
          </a:prstGeom>
        </p:spPr>
      </p:pic>
      <p:sp>
        <p:nvSpPr>
          <p:cNvPr id="15" name="Freeform 14"/>
          <p:cNvSpPr/>
          <p:nvPr/>
        </p:nvSpPr>
        <p:spPr>
          <a:xfrm>
            <a:off x="2669059" y="2219365"/>
            <a:ext cx="4707925" cy="2896332"/>
          </a:xfrm>
          <a:custGeom>
            <a:avLst/>
            <a:gdLst>
              <a:gd name="connsiteX0" fmla="*/ 4707925 w 4707925"/>
              <a:gd name="connsiteY0" fmla="*/ 4851 h 2896332"/>
              <a:gd name="connsiteX1" fmla="*/ 4300152 w 4707925"/>
              <a:gd name="connsiteY1" fmla="*/ 17208 h 2896332"/>
              <a:gd name="connsiteX2" fmla="*/ 3954163 w 4707925"/>
              <a:gd name="connsiteY2" fmla="*/ 190203 h 2896332"/>
              <a:gd name="connsiteX3" fmla="*/ 3904736 w 4707925"/>
              <a:gd name="connsiteY3" fmla="*/ 227273 h 2896332"/>
              <a:gd name="connsiteX4" fmla="*/ 3768811 w 4707925"/>
              <a:gd name="connsiteY4" fmla="*/ 239630 h 2896332"/>
              <a:gd name="connsiteX5" fmla="*/ 3608173 w 4707925"/>
              <a:gd name="connsiteY5" fmla="*/ 264343 h 2896332"/>
              <a:gd name="connsiteX6" fmla="*/ 3484606 w 4707925"/>
              <a:gd name="connsiteY6" fmla="*/ 301413 h 2896332"/>
              <a:gd name="connsiteX7" fmla="*/ 3447536 w 4707925"/>
              <a:gd name="connsiteY7" fmla="*/ 313770 h 2896332"/>
              <a:gd name="connsiteX8" fmla="*/ 3373395 w 4707925"/>
              <a:gd name="connsiteY8" fmla="*/ 338484 h 2896332"/>
              <a:gd name="connsiteX9" fmla="*/ 3336325 w 4707925"/>
              <a:gd name="connsiteY9" fmla="*/ 375554 h 2896332"/>
              <a:gd name="connsiteX10" fmla="*/ 3299255 w 4707925"/>
              <a:gd name="connsiteY10" fmla="*/ 387911 h 2896332"/>
              <a:gd name="connsiteX11" fmla="*/ 3076833 w 4707925"/>
              <a:gd name="connsiteY11" fmla="*/ 474408 h 2896332"/>
              <a:gd name="connsiteX12" fmla="*/ 3039763 w 4707925"/>
              <a:gd name="connsiteY12" fmla="*/ 486765 h 2896332"/>
              <a:gd name="connsiteX13" fmla="*/ 2953265 w 4707925"/>
              <a:gd name="connsiteY13" fmla="*/ 499121 h 2896332"/>
              <a:gd name="connsiteX14" fmla="*/ 2916195 w 4707925"/>
              <a:gd name="connsiteY14" fmla="*/ 523835 h 2896332"/>
              <a:gd name="connsiteX15" fmla="*/ 2879125 w 4707925"/>
              <a:gd name="connsiteY15" fmla="*/ 536192 h 2896332"/>
              <a:gd name="connsiteX16" fmla="*/ 2792627 w 4707925"/>
              <a:gd name="connsiteY16" fmla="*/ 585619 h 2896332"/>
              <a:gd name="connsiteX17" fmla="*/ 2767914 w 4707925"/>
              <a:gd name="connsiteY17" fmla="*/ 622689 h 2896332"/>
              <a:gd name="connsiteX18" fmla="*/ 2755557 w 4707925"/>
              <a:gd name="connsiteY18" fmla="*/ 659759 h 2896332"/>
              <a:gd name="connsiteX19" fmla="*/ 2631990 w 4707925"/>
              <a:gd name="connsiteY19" fmla="*/ 672116 h 2896332"/>
              <a:gd name="connsiteX20" fmla="*/ 2508422 w 4707925"/>
              <a:gd name="connsiteY20" fmla="*/ 709186 h 2896332"/>
              <a:gd name="connsiteX21" fmla="*/ 2458995 w 4707925"/>
              <a:gd name="connsiteY21" fmla="*/ 746257 h 2896332"/>
              <a:gd name="connsiteX22" fmla="*/ 2421925 w 4707925"/>
              <a:gd name="connsiteY22" fmla="*/ 770970 h 2896332"/>
              <a:gd name="connsiteX23" fmla="*/ 2310714 w 4707925"/>
              <a:gd name="connsiteY23" fmla="*/ 857467 h 2896332"/>
              <a:gd name="connsiteX24" fmla="*/ 2273644 w 4707925"/>
              <a:gd name="connsiteY24" fmla="*/ 894538 h 2896332"/>
              <a:gd name="connsiteX25" fmla="*/ 2125363 w 4707925"/>
              <a:gd name="connsiteY25" fmla="*/ 968678 h 2896332"/>
              <a:gd name="connsiteX26" fmla="*/ 2051222 w 4707925"/>
              <a:gd name="connsiteY26" fmla="*/ 1042819 h 2896332"/>
              <a:gd name="connsiteX27" fmla="*/ 2014152 w 4707925"/>
              <a:gd name="connsiteY27" fmla="*/ 1079889 h 2896332"/>
              <a:gd name="connsiteX28" fmla="*/ 1977082 w 4707925"/>
              <a:gd name="connsiteY28" fmla="*/ 1104603 h 2896332"/>
              <a:gd name="connsiteX29" fmla="*/ 1952368 w 4707925"/>
              <a:gd name="connsiteY29" fmla="*/ 1141673 h 2896332"/>
              <a:gd name="connsiteX30" fmla="*/ 1878227 w 4707925"/>
              <a:gd name="connsiteY30" fmla="*/ 1178743 h 2896332"/>
              <a:gd name="connsiteX31" fmla="*/ 1865871 w 4707925"/>
              <a:gd name="connsiteY31" fmla="*/ 1215813 h 2896332"/>
              <a:gd name="connsiteX32" fmla="*/ 1828800 w 4707925"/>
              <a:gd name="connsiteY32" fmla="*/ 1228170 h 2896332"/>
              <a:gd name="connsiteX33" fmla="*/ 1791730 w 4707925"/>
              <a:gd name="connsiteY33" fmla="*/ 1252884 h 2896332"/>
              <a:gd name="connsiteX34" fmla="*/ 1754660 w 4707925"/>
              <a:gd name="connsiteY34" fmla="*/ 1289954 h 2896332"/>
              <a:gd name="connsiteX35" fmla="*/ 1680519 w 4707925"/>
              <a:gd name="connsiteY35" fmla="*/ 1314667 h 2896332"/>
              <a:gd name="connsiteX36" fmla="*/ 1606379 w 4707925"/>
              <a:gd name="connsiteY36" fmla="*/ 1364094 h 2896332"/>
              <a:gd name="connsiteX37" fmla="*/ 1569309 w 4707925"/>
              <a:gd name="connsiteY37" fmla="*/ 1388808 h 2896332"/>
              <a:gd name="connsiteX38" fmla="*/ 1507525 w 4707925"/>
              <a:gd name="connsiteY38" fmla="*/ 1450592 h 2896332"/>
              <a:gd name="connsiteX39" fmla="*/ 1470455 w 4707925"/>
              <a:gd name="connsiteY39" fmla="*/ 1487662 h 2896332"/>
              <a:gd name="connsiteX40" fmla="*/ 1433384 w 4707925"/>
              <a:gd name="connsiteY40" fmla="*/ 1512376 h 2896332"/>
              <a:gd name="connsiteX41" fmla="*/ 1396314 w 4707925"/>
              <a:gd name="connsiteY41" fmla="*/ 1549446 h 2896332"/>
              <a:gd name="connsiteX42" fmla="*/ 1322173 w 4707925"/>
              <a:gd name="connsiteY42" fmla="*/ 1611230 h 2896332"/>
              <a:gd name="connsiteX43" fmla="*/ 1260390 w 4707925"/>
              <a:gd name="connsiteY43" fmla="*/ 1685370 h 2896332"/>
              <a:gd name="connsiteX44" fmla="*/ 1235676 w 4707925"/>
              <a:gd name="connsiteY44" fmla="*/ 1722440 h 2896332"/>
              <a:gd name="connsiteX45" fmla="*/ 1161536 w 4707925"/>
              <a:gd name="connsiteY45" fmla="*/ 1784224 h 2896332"/>
              <a:gd name="connsiteX46" fmla="*/ 1149179 w 4707925"/>
              <a:gd name="connsiteY46" fmla="*/ 1821294 h 2896332"/>
              <a:gd name="connsiteX47" fmla="*/ 1075038 w 4707925"/>
              <a:gd name="connsiteY47" fmla="*/ 1870721 h 2896332"/>
              <a:gd name="connsiteX48" fmla="*/ 1037968 w 4707925"/>
              <a:gd name="connsiteY48" fmla="*/ 1895435 h 2896332"/>
              <a:gd name="connsiteX49" fmla="*/ 1000898 w 4707925"/>
              <a:gd name="connsiteY49" fmla="*/ 1920149 h 2896332"/>
              <a:gd name="connsiteX50" fmla="*/ 963827 w 4707925"/>
              <a:gd name="connsiteY50" fmla="*/ 1944862 h 2896332"/>
              <a:gd name="connsiteX51" fmla="*/ 864973 w 4707925"/>
              <a:gd name="connsiteY51" fmla="*/ 2006646 h 2896332"/>
              <a:gd name="connsiteX52" fmla="*/ 790833 w 4707925"/>
              <a:gd name="connsiteY52" fmla="*/ 2056073 h 2896332"/>
              <a:gd name="connsiteX53" fmla="*/ 753763 w 4707925"/>
              <a:gd name="connsiteY53" fmla="*/ 2080786 h 2896332"/>
              <a:gd name="connsiteX54" fmla="*/ 716692 w 4707925"/>
              <a:gd name="connsiteY54" fmla="*/ 2093143 h 2896332"/>
              <a:gd name="connsiteX55" fmla="*/ 568411 w 4707925"/>
              <a:gd name="connsiteY55" fmla="*/ 2216711 h 2896332"/>
              <a:gd name="connsiteX56" fmla="*/ 543698 w 4707925"/>
              <a:gd name="connsiteY56" fmla="*/ 2253781 h 2896332"/>
              <a:gd name="connsiteX57" fmla="*/ 518984 w 4707925"/>
              <a:gd name="connsiteY57" fmla="*/ 2327921 h 2896332"/>
              <a:gd name="connsiteX58" fmla="*/ 506627 w 4707925"/>
              <a:gd name="connsiteY58" fmla="*/ 2364992 h 2896332"/>
              <a:gd name="connsiteX59" fmla="*/ 469557 w 4707925"/>
              <a:gd name="connsiteY59" fmla="*/ 2377349 h 2896332"/>
              <a:gd name="connsiteX60" fmla="*/ 395417 w 4707925"/>
              <a:gd name="connsiteY60" fmla="*/ 2426776 h 2896332"/>
              <a:gd name="connsiteX61" fmla="*/ 345990 w 4707925"/>
              <a:gd name="connsiteY61" fmla="*/ 2476203 h 2896332"/>
              <a:gd name="connsiteX62" fmla="*/ 308919 w 4707925"/>
              <a:gd name="connsiteY62" fmla="*/ 2513273 h 2896332"/>
              <a:gd name="connsiteX63" fmla="*/ 271849 w 4707925"/>
              <a:gd name="connsiteY63" fmla="*/ 2537986 h 2896332"/>
              <a:gd name="connsiteX64" fmla="*/ 259492 w 4707925"/>
              <a:gd name="connsiteY64" fmla="*/ 2575057 h 2896332"/>
              <a:gd name="connsiteX65" fmla="*/ 185352 w 4707925"/>
              <a:gd name="connsiteY65" fmla="*/ 2599770 h 2896332"/>
              <a:gd name="connsiteX66" fmla="*/ 172995 w 4707925"/>
              <a:gd name="connsiteY66" fmla="*/ 2636840 h 2896332"/>
              <a:gd name="connsiteX67" fmla="*/ 123568 w 4707925"/>
              <a:gd name="connsiteY67" fmla="*/ 2710981 h 2896332"/>
              <a:gd name="connsiteX68" fmla="*/ 98855 w 4707925"/>
              <a:gd name="connsiteY68" fmla="*/ 2785121 h 2896332"/>
              <a:gd name="connsiteX69" fmla="*/ 49427 w 4707925"/>
              <a:gd name="connsiteY69" fmla="*/ 2859262 h 2896332"/>
              <a:gd name="connsiteX70" fmla="*/ 0 w 4707925"/>
              <a:gd name="connsiteY70" fmla="*/ 2896332 h 28963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</a:cxnLst>
            <a:rect l="l" t="t" r="r" b="b"/>
            <a:pathLst>
              <a:path w="4707925" h="2896332">
                <a:moveTo>
                  <a:pt x="4707925" y="4851"/>
                </a:moveTo>
                <a:cubicBezTo>
                  <a:pt x="4572001" y="8970"/>
                  <a:pt x="4432205" y="-15264"/>
                  <a:pt x="4300152" y="17208"/>
                </a:cubicBezTo>
                <a:cubicBezTo>
                  <a:pt x="4174940" y="47998"/>
                  <a:pt x="4068034" y="129709"/>
                  <a:pt x="3954163" y="190203"/>
                </a:cubicBezTo>
                <a:cubicBezTo>
                  <a:pt x="3935976" y="199865"/>
                  <a:pt x="3924635" y="221967"/>
                  <a:pt x="3904736" y="227273"/>
                </a:cubicBezTo>
                <a:cubicBezTo>
                  <a:pt x="3860777" y="238995"/>
                  <a:pt x="3814119" y="235511"/>
                  <a:pt x="3768811" y="239630"/>
                </a:cubicBezTo>
                <a:cubicBezTo>
                  <a:pt x="3657273" y="267513"/>
                  <a:pt x="3793203" y="235876"/>
                  <a:pt x="3608173" y="264343"/>
                </a:cubicBezTo>
                <a:cubicBezTo>
                  <a:pt x="3573494" y="269678"/>
                  <a:pt x="3513469" y="291792"/>
                  <a:pt x="3484606" y="301413"/>
                </a:cubicBezTo>
                <a:lnTo>
                  <a:pt x="3447536" y="313770"/>
                </a:lnTo>
                <a:lnTo>
                  <a:pt x="3373395" y="338484"/>
                </a:lnTo>
                <a:cubicBezTo>
                  <a:pt x="3361038" y="350841"/>
                  <a:pt x="3350865" y="365861"/>
                  <a:pt x="3336325" y="375554"/>
                </a:cubicBezTo>
                <a:cubicBezTo>
                  <a:pt x="3325487" y="382779"/>
                  <a:pt x="3308465" y="378701"/>
                  <a:pt x="3299255" y="387911"/>
                </a:cubicBezTo>
                <a:cubicBezTo>
                  <a:pt x="3173877" y="513287"/>
                  <a:pt x="3364863" y="453834"/>
                  <a:pt x="3076833" y="474408"/>
                </a:cubicBezTo>
                <a:cubicBezTo>
                  <a:pt x="3064476" y="478527"/>
                  <a:pt x="3052535" y="484211"/>
                  <a:pt x="3039763" y="486765"/>
                </a:cubicBezTo>
                <a:cubicBezTo>
                  <a:pt x="3011203" y="492477"/>
                  <a:pt x="2981162" y="490752"/>
                  <a:pt x="2953265" y="499121"/>
                </a:cubicBezTo>
                <a:cubicBezTo>
                  <a:pt x="2939040" y="503388"/>
                  <a:pt x="2929478" y="517193"/>
                  <a:pt x="2916195" y="523835"/>
                </a:cubicBezTo>
                <a:cubicBezTo>
                  <a:pt x="2904545" y="529660"/>
                  <a:pt x="2891097" y="531061"/>
                  <a:pt x="2879125" y="536192"/>
                </a:cubicBezTo>
                <a:cubicBezTo>
                  <a:pt x="2835225" y="555006"/>
                  <a:pt x="2829859" y="560798"/>
                  <a:pt x="2792627" y="585619"/>
                </a:cubicBezTo>
                <a:cubicBezTo>
                  <a:pt x="2784389" y="597976"/>
                  <a:pt x="2774555" y="609406"/>
                  <a:pt x="2767914" y="622689"/>
                </a:cubicBezTo>
                <a:cubicBezTo>
                  <a:pt x="2762089" y="634339"/>
                  <a:pt x="2767798" y="655308"/>
                  <a:pt x="2755557" y="659759"/>
                </a:cubicBezTo>
                <a:cubicBezTo>
                  <a:pt x="2716655" y="673905"/>
                  <a:pt x="2673021" y="666645"/>
                  <a:pt x="2631990" y="672116"/>
                </a:cubicBezTo>
                <a:cubicBezTo>
                  <a:pt x="2590003" y="677714"/>
                  <a:pt x="2545827" y="688405"/>
                  <a:pt x="2508422" y="709186"/>
                </a:cubicBezTo>
                <a:cubicBezTo>
                  <a:pt x="2490419" y="719188"/>
                  <a:pt x="2475754" y="734286"/>
                  <a:pt x="2458995" y="746257"/>
                </a:cubicBezTo>
                <a:cubicBezTo>
                  <a:pt x="2446910" y="754889"/>
                  <a:pt x="2433025" y="761104"/>
                  <a:pt x="2421925" y="770970"/>
                </a:cubicBezTo>
                <a:cubicBezTo>
                  <a:pt x="2321904" y="859877"/>
                  <a:pt x="2387153" y="831989"/>
                  <a:pt x="2310714" y="857467"/>
                </a:cubicBezTo>
                <a:cubicBezTo>
                  <a:pt x="2298357" y="869824"/>
                  <a:pt x="2288920" y="886051"/>
                  <a:pt x="2273644" y="894538"/>
                </a:cubicBezTo>
                <a:cubicBezTo>
                  <a:pt x="2183190" y="944790"/>
                  <a:pt x="2207650" y="886391"/>
                  <a:pt x="2125363" y="968678"/>
                </a:cubicBezTo>
                <a:lnTo>
                  <a:pt x="2051222" y="1042819"/>
                </a:lnTo>
                <a:cubicBezTo>
                  <a:pt x="2038865" y="1055176"/>
                  <a:pt x="2028692" y="1070195"/>
                  <a:pt x="2014152" y="1079889"/>
                </a:cubicBezTo>
                <a:lnTo>
                  <a:pt x="1977082" y="1104603"/>
                </a:lnTo>
                <a:cubicBezTo>
                  <a:pt x="1968844" y="1116960"/>
                  <a:pt x="1962869" y="1131172"/>
                  <a:pt x="1952368" y="1141673"/>
                </a:cubicBezTo>
                <a:cubicBezTo>
                  <a:pt x="1928414" y="1165626"/>
                  <a:pt x="1908377" y="1168693"/>
                  <a:pt x="1878227" y="1178743"/>
                </a:cubicBezTo>
                <a:cubicBezTo>
                  <a:pt x="1874108" y="1191100"/>
                  <a:pt x="1875081" y="1206603"/>
                  <a:pt x="1865871" y="1215813"/>
                </a:cubicBezTo>
                <a:cubicBezTo>
                  <a:pt x="1856661" y="1225023"/>
                  <a:pt x="1840450" y="1222345"/>
                  <a:pt x="1828800" y="1228170"/>
                </a:cubicBezTo>
                <a:cubicBezTo>
                  <a:pt x="1815517" y="1234812"/>
                  <a:pt x="1803139" y="1243377"/>
                  <a:pt x="1791730" y="1252884"/>
                </a:cubicBezTo>
                <a:cubicBezTo>
                  <a:pt x="1778305" y="1264071"/>
                  <a:pt x="1769936" y="1281467"/>
                  <a:pt x="1754660" y="1289954"/>
                </a:cubicBezTo>
                <a:cubicBezTo>
                  <a:pt x="1731888" y="1302605"/>
                  <a:pt x="1680519" y="1314667"/>
                  <a:pt x="1680519" y="1314667"/>
                </a:cubicBezTo>
                <a:lnTo>
                  <a:pt x="1606379" y="1364094"/>
                </a:lnTo>
                <a:lnTo>
                  <a:pt x="1569309" y="1388808"/>
                </a:lnTo>
                <a:cubicBezTo>
                  <a:pt x="1519485" y="1488454"/>
                  <a:pt x="1575707" y="1405137"/>
                  <a:pt x="1507525" y="1450592"/>
                </a:cubicBezTo>
                <a:cubicBezTo>
                  <a:pt x="1492985" y="1460285"/>
                  <a:pt x="1483880" y="1476475"/>
                  <a:pt x="1470455" y="1487662"/>
                </a:cubicBezTo>
                <a:cubicBezTo>
                  <a:pt x="1459046" y="1497170"/>
                  <a:pt x="1444793" y="1502868"/>
                  <a:pt x="1433384" y="1512376"/>
                </a:cubicBezTo>
                <a:cubicBezTo>
                  <a:pt x="1419959" y="1523563"/>
                  <a:pt x="1409739" y="1538259"/>
                  <a:pt x="1396314" y="1549446"/>
                </a:cubicBezTo>
                <a:cubicBezTo>
                  <a:pt x="1293093" y="1635463"/>
                  <a:pt x="1430477" y="1502926"/>
                  <a:pt x="1322173" y="1611230"/>
                </a:cubicBezTo>
                <a:cubicBezTo>
                  <a:pt x="1298574" y="1682031"/>
                  <a:pt x="1327717" y="1618044"/>
                  <a:pt x="1260390" y="1685370"/>
                </a:cubicBezTo>
                <a:cubicBezTo>
                  <a:pt x="1249889" y="1695871"/>
                  <a:pt x="1245183" y="1711031"/>
                  <a:pt x="1235676" y="1722440"/>
                </a:cubicBezTo>
                <a:cubicBezTo>
                  <a:pt x="1205942" y="1758121"/>
                  <a:pt x="1197988" y="1759923"/>
                  <a:pt x="1161536" y="1784224"/>
                </a:cubicBezTo>
                <a:cubicBezTo>
                  <a:pt x="1157417" y="1796581"/>
                  <a:pt x="1158389" y="1812084"/>
                  <a:pt x="1149179" y="1821294"/>
                </a:cubicBezTo>
                <a:cubicBezTo>
                  <a:pt x="1128176" y="1842296"/>
                  <a:pt x="1099752" y="1854245"/>
                  <a:pt x="1075038" y="1870721"/>
                </a:cubicBezTo>
                <a:lnTo>
                  <a:pt x="1037968" y="1895435"/>
                </a:lnTo>
                <a:lnTo>
                  <a:pt x="1000898" y="1920149"/>
                </a:lnTo>
                <a:lnTo>
                  <a:pt x="963827" y="1944862"/>
                </a:lnTo>
                <a:cubicBezTo>
                  <a:pt x="904545" y="2033786"/>
                  <a:pt x="988494" y="1924298"/>
                  <a:pt x="864973" y="2006646"/>
                </a:cubicBezTo>
                <a:lnTo>
                  <a:pt x="790833" y="2056073"/>
                </a:lnTo>
                <a:cubicBezTo>
                  <a:pt x="778476" y="2064311"/>
                  <a:pt x="767852" y="2076090"/>
                  <a:pt x="753763" y="2080786"/>
                </a:cubicBezTo>
                <a:lnTo>
                  <a:pt x="716692" y="2093143"/>
                </a:lnTo>
                <a:cubicBezTo>
                  <a:pt x="661986" y="2129614"/>
                  <a:pt x="606467" y="2159626"/>
                  <a:pt x="568411" y="2216711"/>
                </a:cubicBezTo>
                <a:cubicBezTo>
                  <a:pt x="560173" y="2229068"/>
                  <a:pt x="549730" y="2240210"/>
                  <a:pt x="543698" y="2253781"/>
                </a:cubicBezTo>
                <a:cubicBezTo>
                  <a:pt x="533118" y="2277586"/>
                  <a:pt x="527222" y="2303208"/>
                  <a:pt x="518984" y="2327921"/>
                </a:cubicBezTo>
                <a:cubicBezTo>
                  <a:pt x="514865" y="2340278"/>
                  <a:pt x="518984" y="2360873"/>
                  <a:pt x="506627" y="2364992"/>
                </a:cubicBezTo>
                <a:cubicBezTo>
                  <a:pt x="494270" y="2369111"/>
                  <a:pt x="480943" y="2371023"/>
                  <a:pt x="469557" y="2377349"/>
                </a:cubicBezTo>
                <a:cubicBezTo>
                  <a:pt x="443593" y="2391774"/>
                  <a:pt x="395417" y="2426776"/>
                  <a:pt x="395417" y="2426776"/>
                </a:cubicBezTo>
                <a:cubicBezTo>
                  <a:pt x="371880" y="2497385"/>
                  <a:pt x="402478" y="2438545"/>
                  <a:pt x="345990" y="2476203"/>
                </a:cubicBezTo>
                <a:cubicBezTo>
                  <a:pt x="331450" y="2485896"/>
                  <a:pt x="322344" y="2502086"/>
                  <a:pt x="308919" y="2513273"/>
                </a:cubicBezTo>
                <a:cubicBezTo>
                  <a:pt x="297510" y="2522780"/>
                  <a:pt x="284206" y="2529748"/>
                  <a:pt x="271849" y="2537986"/>
                </a:cubicBezTo>
                <a:cubicBezTo>
                  <a:pt x="267730" y="2550343"/>
                  <a:pt x="270091" y="2567486"/>
                  <a:pt x="259492" y="2575057"/>
                </a:cubicBezTo>
                <a:cubicBezTo>
                  <a:pt x="238294" y="2590198"/>
                  <a:pt x="185352" y="2599770"/>
                  <a:pt x="185352" y="2599770"/>
                </a:cubicBezTo>
                <a:cubicBezTo>
                  <a:pt x="181233" y="2612127"/>
                  <a:pt x="179321" y="2625454"/>
                  <a:pt x="172995" y="2636840"/>
                </a:cubicBezTo>
                <a:cubicBezTo>
                  <a:pt x="158570" y="2662804"/>
                  <a:pt x="132961" y="2682803"/>
                  <a:pt x="123568" y="2710981"/>
                </a:cubicBezTo>
                <a:cubicBezTo>
                  <a:pt x="115330" y="2735694"/>
                  <a:pt x="113305" y="2763446"/>
                  <a:pt x="98855" y="2785121"/>
                </a:cubicBezTo>
                <a:cubicBezTo>
                  <a:pt x="82379" y="2809835"/>
                  <a:pt x="77605" y="2849869"/>
                  <a:pt x="49427" y="2859262"/>
                </a:cubicBezTo>
                <a:cubicBezTo>
                  <a:pt x="3620" y="2874532"/>
                  <a:pt x="18182" y="2859969"/>
                  <a:pt x="0" y="2896332"/>
                </a:cubicBezTo>
              </a:path>
            </a:pathLst>
          </a:cu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Arrow Connector 18"/>
          <p:cNvCxnSpPr/>
          <p:nvPr/>
        </p:nvCxnSpPr>
        <p:spPr>
          <a:xfrm>
            <a:off x="4330952" y="2820531"/>
            <a:ext cx="420130" cy="42013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6"/>
          </a:lnRef>
          <a:fillRef idx="0">
            <a:schemeClr val="accent6"/>
          </a:fillRef>
          <a:effectRef idx="1">
            <a:schemeClr val="accent6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3805783" y="5716863"/>
            <a:ext cx="147046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>
                <a:solidFill>
                  <a:schemeClr val="tx1">
                    <a:lumMod val="50000"/>
                    <a:lumOff val="50000"/>
                  </a:schemeClr>
                </a:solidFill>
              </a:rPr>
              <a:t>maps.google.com</a:t>
            </a:r>
          </a:p>
        </p:txBody>
      </p:sp>
    </p:spTree>
    <p:extLst>
      <p:ext uri="{BB962C8B-B14F-4D97-AF65-F5344CB8AC3E}">
        <p14:creationId xmlns:p14="http://schemas.microsoft.com/office/powerpoint/2010/main" val="16370573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Brief Outline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1"/>
            <a:ext cx="4780165" cy="4343218"/>
          </a:xfrm>
        </p:spPr>
        <p:txBody>
          <a:bodyPr>
            <a:normAutofit/>
          </a:bodyPr>
          <a:lstStyle/>
          <a:p>
            <a:pPr lvl="0"/>
            <a:r>
              <a:rPr lang="en-US">
                <a:latin typeface="Museo Sans 300" panose="02000000000000000000" pitchFamily="50" charset="0"/>
              </a:rPr>
              <a:t>Additional Preparation Tidbits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Medical 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Equipment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Training</a:t>
            </a:r>
          </a:p>
          <a:p>
            <a:pPr lvl="0"/>
            <a:endParaRPr lang="en-US">
              <a:latin typeface="Museo Sans 300" panose="02000000000000000000" pitchFamily="50" charset="0"/>
            </a:endParaRPr>
          </a:p>
          <a:p>
            <a:pPr lvl="0"/>
            <a:r>
              <a:rPr lang="en-US">
                <a:latin typeface="Museo Sans 300" panose="02000000000000000000" pitchFamily="50" charset="0"/>
              </a:rPr>
              <a:t>Medical Tidbits (Medicine at Sea Potpourri)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Medicine factoids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Medical support factoids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Things that might want to consider</a:t>
            </a:r>
          </a:p>
          <a:p>
            <a:pPr lvl="0"/>
            <a:endParaRPr lang="en-US">
              <a:latin typeface="Museo Sans 300" panose="02000000000000000000" pitchFamily="50" charset="0"/>
            </a:endParaRPr>
          </a:p>
          <a:p>
            <a:pPr lvl="0"/>
            <a:r>
              <a:rPr lang="en-US">
                <a:latin typeface="Museo Sans 300" panose="02000000000000000000" pitchFamily="50" charset="0"/>
              </a:rPr>
              <a:t>Telemedicine at Sea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>
                <a:solidFill>
                  <a:srgbClr val="898B8E"/>
                </a:solidFill>
                <a:latin typeface="Museo Sans 300" panose="02000000000000000000" pitchFamily="50" charset="0"/>
              </a:rPr>
              <a:t>The Who, What, Where, When, Why and How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endParaRPr lang="en-US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2"/>
            <a:endParaRPr lang="en-US"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7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794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preparation for your voyage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8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See your doctor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0005" y="2145032"/>
            <a:ext cx="4651216" cy="3483923"/>
          </a:xfrm>
          <a:prstGeom prst="rect">
            <a:avLst/>
          </a:prstGeom>
        </p:spPr>
      </p:pic>
      <p:sp>
        <p:nvSpPr>
          <p:cNvPr id="12" name="Content Placeholder 11"/>
          <p:cNvSpPr>
            <a:spLocks noGrp="1"/>
          </p:cNvSpPr>
          <p:nvPr>
            <p:ph idx="13"/>
          </p:nvPr>
        </p:nvSpPr>
        <p:spPr>
          <a:xfrm>
            <a:off x="3538719" y="5683085"/>
            <a:ext cx="1493788" cy="368471"/>
          </a:xfrm>
        </p:spPr>
        <p:txBody>
          <a:bodyPr>
            <a:normAutofit fontScale="92500"/>
          </a:bodyPr>
          <a:lstStyle/>
          <a:p>
            <a:r>
              <a:rPr lang="en-US" sz="1400" err="1">
                <a:solidFill>
                  <a:schemeClr val="tx1">
                    <a:lumMod val="50000"/>
                    <a:lumOff val="50000"/>
                  </a:schemeClr>
                </a:solidFill>
              </a:rPr>
              <a:t>thewallpapers.org</a:t>
            </a:r>
            <a:endParaRPr lang="en-US" sz="140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638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 preparation for your voyage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8380" y="1682751"/>
            <a:ext cx="7073762" cy="4020625"/>
          </a:xfrm>
        </p:spPr>
        <p:txBody>
          <a:bodyPr/>
          <a:lstStyle/>
          <a:p>
            <a:pPr lvl="0"/>
            <a:r>
              <a:rPr lang="en-US" dirty="0">
                <a:latin typeface="Museo Sans 300" panose="02000000000000000000" pitchFamily="50" charset="0"/>
              </a:rPr>
              <a:t>What are some things you would do when you visit the doctor?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Discuss the nature of your voyage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Physical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Lab work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EKG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Ensure all Vaccinations are up to date!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 smtClean="0">
                <a:solidFill>
                  <a:srgbClr val="898B8E"/>
                </a:solidFill>
                <a:latin typeface="Museo Sans 300" panose="02000000000000000000" pitchFamily="50" charset="0"/>
              </a:rPr>
              <a:t>Other testing if high risk</a:t>
            </a:r>
            <a:endParaRPr lang="en-US" dirty="0">
              <a:solidFill>
                <a:srgbClr val="898B8E"/>
              </a:solidFill>
              <a:latin typeface="Museo Sans 300" panose="02000000000000000000" pitchFamily="50" charset="0"/>
            </a:endParaRP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Medication reconciliation and REFILLS</a:t>
            </a:r>
          </a:p>
          <a:p>
            <a:pPr lvl="1">
              <a:buClr>
                <a:srgbClr val="F99E4E"/>
              </a:buClr>
              <a:buFont typeface="Courier New" panose="02070309020205020404" pitchFamily="49" charset="0"/>
              <a:buChar char="o"/>
            </a:pPr>
            <a:r>
              <a:rPr lang="en-US" dirty="0">
                <a:solidFill>
                  <a:srgbClr val="898B8E"/>
                </a:solidFill>
                <a:latin typeface="Museo Sans 300" panose="02000000000000000000" pitchFamily="50" charset="0"/>
              </a:rPr>
              <a:t>Get that rash, lump or other nagging issue checked out</a:t>
            </a:r>
          </a:p>
          <a:p>
            <a:pPr lvl="2"/>
            <a:endParaRPr lang="en-US" dirty="0">
              <a:latin typeface="Museo Sans 300" panose="02000000000000000000" pitchFamily="50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The GW Medical Faculty Associates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540AD0-D53D-C94A-BAD3-DDFBDC6B57C8}" type="slidenum">
              <a:rPr lang="en-US" smtClean="0"/>
              <a:t>9</a:t>
            </a:fld>
            <a:endParaRPr lang="en-US"/>
          </a:p>
        </p:txBody>
      </p:sp>
      <p:sp>
        <p:nvSpPr>
          <p:cNvPr id="9" name="Content Placeholder 3"/>
          <p:cNvSpPr txBox="1">
            <a:spLocks/>
          </p:cNvSpPr>
          <p:nvPr/>
        </p:nvSpPr>
        <p:spPr>
          <a:xfrm>
            <a:off x="4645904" y="4432721"/>
            <a:ext cx="3629239" cy="19583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>
                <a:solidFill>
                  <a:srgbClr val="699BC5"/>
                </a:solidFill>
                <a:latin typeface="Caecilia Bold"/>
                <a:ea typeface="+mn-ea"/>
                <a:cs typeface="Caecilia Bold"/>
              </a:defRPr>
            </a:lvl1pPr>
            <a:lvl2pPr marL="0" indent="-182880" algn="l" defTabSz="457200" rtl="0" eaLnBrk="1" latinLnBrk="0" hangingPunct="1">
              <a:spcBef>
                <a:spcPts val="984"/>
              </a:spcBef>
              <a:buFont typeface="Arial"/>
              <a:buChar char="•"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2pPr>
            <a:lvl3pPr marL="457200" indent="0" algn="l" defTabSz="457200" rtl="0" eaLnBrk="1" latinLnBrk="0" hangingPunct="1">
              <a:spcBef>
                <a:spcPct val="20000"/>
              </a:spcBef>
              <a:buFontTx/>
              <a:buNone/>
              <a:defRPr sz="1600" b="0" i="0" kern="1200">
                <a:solidFill>
                  <a:schemeClr val="tx1">
                    <a:lumMod val="50000"/>
                    <a:lumOff val="50000"/>
                  </a:schemeClr>
                </a:solidFill>
                <a:latin typeface="Caecilia LT Std Italic"/>
                <a:ea typeface="+mn-ea"/>
                <a:cs typeface="Caecilia LT Std Italic"/>
              </a:defRPr>
            </a:lvl3pPr>
            <a:lvl4pPr marL="0" indent="0" algn="l" defTabSz="457200" rtl="0" eaLnBrk="1" latinLnBrk="0" hangingPunct="1">
              <a:spcBef>
                <a:spcPct val="20000"/>
              </a:spcBef>
              <a:buFontTx/>
              <a:buNone/>
              <a:defRPr sz="1600" kern="1200" baseline="0">
                <a:solidFill>
                  <a:schemeClr val="tx1"/>
                </a:solidFill>
                <a:latin typeface="Museo Sans 300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9133" y="2338757"/>
            <a:ext cx="2924175" cy="16478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312353" y="3951718"/>
            <a:ext cx="276095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https://www.cnn.com/2017/02/16/health/flu-shot-effective-cdc-study/index.html</a:t>
            </a:r>
          </a:p>
        </p:txBody>
      </p:sp>
    </p:spTree>
    <p:extLst>
      <p:ext uri="{BB962C8B-B14F-4D97-AF65-F5344CB8AC3E}">
        <p14:creationId xmlns:p14="http://schemas.microsoft.com/office/powerpoint/2010/main" val="686722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WMFA_ppt_template v02052015 [Read-Only]" id="{D311F7B2-EC1E-42C2-8823-5AA4B330D183}" vid="{3BE51C60-522A-4F96-A832-DBC09664E841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GWMFA_ppt_template v02052015 [Read-Only]" id="{D311F7B2-EC1E-42C2-8823-5AA4B330D183}" vid="{A05CB381-BE1E-487E-ADC8-35CBE90B9676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294</TotalTime>
  <Words>1736</Words>
  <Application>Microsoft Office PowerPoint</Application>
  <PresentationFormat>On-screen Show (4:3)</PresentationFormat>
  <Paragraphs>489</Paragraphs>
  <Slides>36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36</vt:i4>
      </vt:variant>
    </vt:vector>
  </HeadingPairs>
  <TitlesOfParts>
    <vt:vector size="46" baseType="lpstr">
      <vt:lpstr>Arial</vt:lpstr>
      <vt:lpstr>Caecilia Bold</vt:lpstr>
      <vt:lpstr>Caecilia LT Std Italic</vt:lpstr>
      <vt:lpstr>Calibri</vt:lpstr>
      <vt:lpstr>Calibri Light</vt:lpstr>
      <vt:lpstr>Courier New</vt:lpstr>
      <vt:lpstr>Museo Sans 300</vt:lpstr>
      <vt:lpstr>2_Custom Design</vt:lpstr>
      <vt:lpstr>Custom Design</vt:lpstr>
      <vt:lpstr>Office Theme</vt:lpstr>
      <vt:lpstr>     Pacific Offshore Academy 2018 Medical  Richmond Yacht Club February 24, 2018  Neal Sikka, MD Director, Maritime Medical Access  </vt:lpstr>
      <vt:lpstr>Who Am I?</vt:lpstr>
      <vt:lpstr>Who are we?</vt:lpstr>
      <vt:lpstr>Who are we connected to?</vt:lpstr>
      <vt:lpstr>The Pacific Cup</vt:lpstr>
      <vt:lpstr>So Why Am I Here?</vt:lpstr>
      <vt:lpstr>Brief Outline</vt:lpstr>
      <vt:lpstr>In preparation for your voyage</vt:lpstr>
      <vt:lpstr>In preparation for your voyage</vt:lpstr>
      <vt:lpstr>In preparation for your voyage</vt:lpstr>
      <vt:lpstr>In preparation for your voyage</vt:lpstr>
      <vt:lpstr>In preparation for your voyage</vt:lpstr>
      <vt:lpstr>In preparation for your voyage</vt:lpstr>
      <vt:lpstr>Medical Tidbits</vt:lpstr>
      <vt:lpstr>Medical Tidbits</vt:lpstr>
      <vt:lpstr>Analgesics – Ibuprofen? Advil? Motrin?</vt:lpstr>
      <vt:lpstr>Over the Counter</vt:lpstr>
      <vt:lpstr>Other Over the Counters</vt:lpstr>
      <vt:lpstr>Prescriptions</vt:lpstr>
      <vt:lpstr>How to get meds?</vt:lpstr>
      <vt:lpstr>Medical Tidbits</vt:lpstr>
      <vt:lpstr>Medical Tidbits</vt:lpstr>
      <vt:lpstr>Medical Tidbits</vt:lpstr>
      <vt:lpstr>Telemedicine</vt:lpstr>
      <vt:lpstr>Telemedicine Case Presentation</vt:lpstr>
      <vt:lpstr>How does it work?</vt:lpstr>
      <vt:lpstr>Worldwide Emergency Communication Center</vt:lpstr>
      <vt:lpstr>Communications and Technology</vt:lpstr>
      <vt:lpstr>Who’s Taking My Call?</vt:lpstr>
      <vt:lpstr>When Should I Call?</vt:lpstr>
      <vt:lpstr>Coverage Particulars</vt:lpstr>
      <vt:lpstr>What Makes Us Unique</vt:lpstr>
      <vt:lpstr>Contact Us</vt:lpstr>
      <vt:lpstr>GW MMA Staff</vt:lpstr>
      <vt:lpstr>Conclusion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Pacific Offshore Academy 2018 Medical  Richmond Yacht Club February 24, 2018  Neal Sikka, MD Director, Maritime Medical Access</dc:title>
  <dc:creator>Neal Sikka</dc:creator>
  <cp:lastModifiedBy>Neal Sikka</cp:lastModifiedBy>
  <cp:revision>17</cp:revision>
  <dcterms:modified xsi:type="dcterms:W3CDTF">2018-02-20T16:21:36Z</dcterms:modified>
</cp:coreProperties>
</file>