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7" r:id="rId3"/>
    <p:sldId id="300" r:id="rId4"/>
    <p:sldId id="258" r:id="rId5"/>
    <p:sldId id="303" r:id="rId6"/>
    <p:sldId id="302" r:id="rId7"/>
    <p:sldId id="301" r:id="rId8"/>
    <p:sldId id="296" r:id="rId9"/>
    <p:sldId id="261" r:id="rId10"/>
    <p:sldId id="263" r:id="rId11"/>
    <p:sldId id="281" r:id="rId12"/>
    <p:sldId id="293" r:id="rId13"/>
    <p:sldId id="291" r:id="rId14"/>
    <p:sldId id="266" r:id="rId15"/>
    <p:sldId id="286" r:id="rId16"/>
    <p:sldId id="290" r:id="rId17"/>
    <p:sldId id="285" r:id="rId18"/>
    <p:sldId id="271" r:id="rId19"/>
    <p:sldId id="315" r:id="rId20"/>
    <p:sldId id="273" r:id="rId21"/>
    <p:sldId id="280" r:id="rId22"/>
    <p:sldId id="262" r:id="rId23"/>
    <p:sldId id="307" r:id="rId24"/>
    <p:sldId id="308" r:id="rId25"/>
    <p:sldId id="309" r:id="rId26"/>
    <p:sldId id="310" r:id="rId27"/>
    <p:sldId id="312" r:id="rId28"/>
    <p:sldId id="314"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7" autoAdjust="0"/>
    <p:restoredTop sz="94660"/>
  </p:normalViewPr>
  <p:slideViewPr>
    <p:cSldViewPr>
      <p:cViewPr varScale="1">
        <p:scale>
          <a:sx n="120" d="100"/>
          <a:sy n="120" d="100"/>
        </p:scale>
        <p:origin x="137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4180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45154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62303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19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275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3825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39253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577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7363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9294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442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05-May-18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05-May-18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05-May-18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81790C-7C46-4087-9053-774930A6315C}" type="datetimeFigureOut">
              <a:rPr lang="en-US" smtClean="0">
                <a:solidFill>
                  <a:prstClr val="white">
                    <a:tint val="75000"/>
                  </a:prstClr>
                </a:solidFill>
              </a:rPr>
              <a:pPr/>
              <a:t>05-May-18</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241437-91A7-45FB-9861-440C59A6271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53273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62000"/>
            <a:ext cx="7772400" cy="914400"/>
          </a:xfrm>
        </p:spPr>
        <p:txBody>
          <a:bodyPr>
            <a:normAutofit fontScale="90000"/>
          </a:bodyPr>
          <a:lstStyle/>
          <a:p>
            <a:pPr algn="ctr"/>
            <a:r>
              <a:rPr lang="en-US" dirty="0"/>
              <a:t>Stan </a:t>
            </a:r>
            <a:r>
              <a:rPr lang="en-US" dirty="0" smtClean="0"/>
              <a:t>Honey</a:t>
            </a:r>
            <a:br>
              <a:rPr lang="en-US" dirty="0" smtClean="0"/>
            </a:br>
            <a:r>
              <a:rPr lang="en-US" dirty="0" smtClean="0"/>
              <a:t>Pacific Cup Weather and Tactics Agenda: </a:t>
            </a:r>
            <a:endParaRPr lang="en-US" dirty="0"/>
          </a:p>
        </p:txBody>
      </p:sp>
      <p:sp>
        <p:nvSpPr>
          <p:cNvPr id="3" name="Content Placeholder 2"/>
          <p:cNvSpPr>
            <a:spLocks noGrp="1"/>
          </p:cNvSpPr>
          <p:nvPr>
            <p:ph idx="4294967295"/>
          </p:nvPr>
        </p:nvSpPr>
        <p:spPr>
          <a:xfrm>
            <a:off x="685800" y="2514600"/>
            <a:ext cx="7772400" cy="3810000"/>
          </a:xfrm>
        </p:spPr>
        <p:txBody>
          <a:bodyPr>
            <a:normAutofit fontScale="70000" lnSpcReduction="20000"/>
          </a:bodyPr>
          <a:lstStyle/>
          <a:p>
            <a:pPr>
              <a:buNone/>
            </a:pPr>
            <a:endParaRPr lang="en-US" dirty="0" smtClean="0"/>
          </a:p>
          <a:p>
            <a:r>
              <a:rPr lang="en-US" dirty="0" smtClean="0"/>
              <a:t>Standard, ebb-tide, Farallon Race first leg. </a:t>
            </a:r>
          </a:p>
          <a:p>
            <a:r>
              <a:rPr lang="en-US" dirty="0" smtClean="0"/>
              <a:t>Get to the Synoptic Wind before the glass-off the first night.</a:t>
            </a:r>
          </a:p>
          <a:p>
            <a:r>
              <a:rPr lang="en-US" dirty="0" smtClean="0"/>
              <a:t>Pick and race to your Ridge Waypoint.</a:t>
            </a:r>
          </a:p>
          <a:p>
            <a:r>
              <a:rPr lang="en-US" dirty="0" smtClean="0"/>
              <a:t>Carefully deal with Cutoff Lows</a:t>
            </a:r>
          </a:p>
          <a:p>
            <a:r>
              <a:rPr lang="en-US" dirty="0" smtClean="0"/>
              <a:t>Slot-cars to the shift, ideally on hot “Ocean DW” angles</a:t>
            </a:r>
          </a:p>
          <a:p>
            <a:r>
              <a:rPr lang="en-US" dirty="0" smtClean="0"/>
              <a:t>Squalls and Cloud Streets in the trades</a:t>
            </a:r>
          </a:p>
          <a:p>
            <a:r>
              <a:rPr lang="en-US" dirty="0" smtClean="0"/>
              <a:t>Pick the correct corner on the Run</a:t>
            </a:r>
          </a:p>
          <a:p>
            <a:r>
              <a:rPr lang="en-US" dirty="0" smtClean="0"/>
              <a:t>Approaching the Finish</a:t>
            </a:r>
          </a:p>
          <a:p>
            <a:r>
              <a:rPr lang="en-US" dirty="0" smtClean="0"/>
              <a:t>Sources of weather data, before and during the race.</a:t>
            </a:r>
          </a:p>
          <a:p>
            <a:r>
              <a:rPr lang="en-US" dirty="0" smtClean="0"/>
              <a:t>MOB stop and return tradeoffs</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33400"/>
            <a:ext cx="7772400" cy="914400"/>
          </a:xfrm>
        </p:spPr>
        <p:txBody>
          <a:bodyPr/>
          <a:lstStyle/>
          <a:p>
            <a:r>
              <a:rPr lang="en-US" dirty="0" smtClean="0"/>
              <a:t>Sources of Weather</a:t>
            </a:r>
            <a:endParaRPr lang="en-US" dirty="0"/>
          </a:p>
        </p:txBody>
      </p:sp>
      <p:sp>
        <p:nvSpPr>
          <p:cNvPr id="3" name="Content Placeholder 2"/>
          <p:cNvSpPr>
            <a:spLocks noGrp="1"/>
          </p:cNvSpPr>
          <p:nvPr>
            <p:ph idx="4294967295"/>
          </p:nvPr>
        </p:nvSpPr>
        <p:spPr>
          <a:xfrm>
            <a:off x="685800" y="1676400"/>
            <a:ext cx="7772400" cy="4572000"/>
          </a:xfrm>
        </p:spPr>
        <p:txBody>
          <a:bodyPr>
            <a:normAutofit fontScale="70000" lnSpcReduction="20000"/>
          </a:bodyPr>
          <a:lstStyle/>
          <a:p>
            <a:r>
              <a:rPr lang="en-US" dirty="0" smtClean="0"/>
              <a:t>Only use free sources of weather after Prep Signal; see RRS41, WS Case 120, and the communications restrictions in the SI’s.   Don’t cheat even accidentally.  Ok to pay for satellite </a:t>
            </a:r>
            <a:r>
              <a:rPr lang="en-US" dirty="0" err="1" smtClean="0"/>
              <a:t>comms</a:t>
            </a:r>
            <a:r>
              <a:rPr lang="en-US" dirty="0" smtClean="0"/>
              <a:t>. Prohibited to pay for data or to get custom data.  Be careful to not use paid subscriptions.</a:t>
            </a:r>
          </a:p>
          <a:p>
            <a:r>
              <a:rPr lang="en-US" dirty="0" smtClean="0"/>
              <a:t>Free GFS data is widely available via </a:t>
            </a:r>
            <a:r>
              <a:rPr lang="en-US" dirty="0" err="1" smtClean="0"/>
              <a:t>saildocs</a:t>
            </a:r>
            <a:r>
              <a:rPr lang="en-US" dirty="0" smtClean="0"/>
              <a:t> and several other services.  Don’t break the rules by paying for it.  ECMWF gribs are also free at 0.5 </a:t>
            </a:r>
            <a:r>
              <a:rPr lang="en-US" dirty="0" err="1" smtClean="0"/>
              <a:t>nmi</a:t>
            </a:r>
            <a:r>
              <a:rPr lang="en-US" dirty="0" smtClean="0"/>
              <a:t> resolution.</a:t>
            </a:r>
          </a:p>
          <a:p>
            <a:r>
              <a:rPr lang="en-US" dirty="0" smtClean="0"/>
              <a:t>Coamps is free and is a good mesoscale model.  HRRR is terrific, updates hourly, and free.   Other for-pay mesoscale models (e.g. PW) are also useful but only before your prep signal, and only update every 12 hours.</a:t>
            </a:r>
          </a:p>
          <a:p>
            <a:r>
              <a:rPr lang="en-US" dirty="0" smtClean="0"/>
              <a:t>Don’t use GFS or ECMWF in terrain effects and don’t use mesoscale models when in synoptic weather.</a:t>
            </a:r>
          </a:p>
          <a:p>
            <a:r>
              <a:rPr lang="en-US" dirty="0" smtClean="0"/>
              <a:t>Do look at the OPC (weatherfax) charts.</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smtClean="0"/>
              <a:t>Routing tips</a:t>
            </a:r>
            <a:endParaRPr lang="en-US" dirty="0"/>
          </a:p>
        </p:txBody>
      </p:sp>
      <p:sp>
        <p:nvSpPr>
          <p:cNvPr id="3" name="Content Placeholder 2"/>
          <p:cNvSpPr>
            <a:spLocks noGrp="1"/>
          </p:cNvSpPr>
          <p:nvPr>
            <p:ph idx="4294967295"/>
          </p:nvPr>
        </p:nvSpPr>
        <p:spPr>
          <a:xfrm>
            <a:off x="762000" y="1600200"/>
            <a:ext cx="8001000" cy="4953000"/>
          </a:xfrm>
        </p:spPr>
        <p:txBody>
          <a:bodyPr>
            <a:normAutofit fontScale="70000" lnSpcReduction="20000"/>
          </a:bodyPr>
          <a:lstStyle/>
          <a:p>
            <a:r>
              <a:rPr lang="en-US" dirty="0" smtClean="0"/>
              <a:t>First look at the OPC charts and do an eyeball route and review.</a:t>
            </a:r>
          </a:p>
          <a:p>
            <a:r>
              <a:rPr lang="en-US" dirty="0" smtClean="0"/>
              <a:t>Next just look at the gribs and do an eyeball route and review.  Shade rain to make fronts visible.</a:t>
            </a:r>
          </a:p>
          <a:p>
            <a:r>
              <a:rPr lang="en-US" dirty="0" smtClean="0"/>
              <a:t>Scale wind 115% in Hawaii Race. </a:t>
            </a:r>
          </a:p>
          <a:p>
            <a:r>
              <a:rPr lang="en-US" dirty="0" smtClean="0"/>
              <a:t>Finally load gribs, correct for “ground truth”, run routes and lots of what-ifs.</a:t>
            </a:r>
          </a:p>
          <a:p>
            <a:r>
              <a:rPr lang="en-US" dirty="0" smtClean="0"/>
              <a:t>Be sure to understand cost of alternate routes either by forcing with “restricted areas”, by review of tangent zones of forward/reverse isochrones, and by “cost” shading.</a:t>
            </a:r>
          </a:p>
          <a:p>
            <a:r>
              <a:rPr lang="en-US" dirty="0" smtClean="0"/>
              <a:t>You’re not done until you can explain the route in sailing terminology to sailors.</a:t>
            </a:r>
          </a:p>
          <a:p>
            <a:r>
              <a:rPr lang="en-US" dirty="0" smtClean="0"/>
              <a:t>Watches need to fully understand the route objective in sailing terms,  the near-term “free advance” course,  as well as have a good 12 hour forecast, every 6 hours including likelihood of squalls.</a:t>
            </a:r>
          </a:p>
          <a:p>
            <a:r>
              <a:rPr lang="en-US" dirty="0" smtClean="0"/>
              <a:t>Understand why the router always takes you too close to a High.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7772400" cy="914400"/>
          </a:xfrm>
        </p:spPr>
        <p:txBody>
          <a:bodyPr/>
          <a:lstStyle/>
          <a:p>
            <a:pPr algn="ctr"/>
            <a:r>
              <a:rPr lang="en-US" dirty="0" smtClean="0"/>
              <a:t>Rules of Thumb</a:t>
            </a:r>
            <a:endParaRPr lang="en-US" dirty="0"/>
          </a:p>
        </p:txBody>
      </p:sp>
      <p:sp>
        <p:nvSpPr>
          <p:cNvPr id="3" name="Content Placeholder 2"/>
          <p:cNvSpPr>
            <a:spLocks noGrp="1"/>
          </p:cNvSpPr>
          <p:nvPr>
            <p:ph idx="4294967295"/>
          </p:nvPr>
        </p:nvSpPr>
        <p:spPr>
          <a:xfrm>
            <a:off x="685800" y="1600200"/>
            <a:ext cx="7772400" cy="4572000"/>
          </a:xfrm>
        </p:spPr>
        <p:txBody>
          <a:bodyPr>
            <a:normAutofit/>
          </a:bodyPr>
          <a:lstStyle/>
          <a:p>
            <a:r>
              <a:rPr lang="en-US" dirty="0" smtClean="0"/>
              <a:t>Never trust rules of thumb</a:t>
            </a:r>
          </a:p>
          <a:p>
            <a:r>
              <a:rPr lang="en-US" dirty="0" smtClean="0"/>
              <a:t>Normal High, try to be 5-6mb away</a:t>
            </a:r>
            <a:r>
              <a:rPr lang="en-US" dirty="0"/>
              <a:t> </a:t>
            </a:r>
            <a:r>
              <a:rPr lang="en-US" dirty="0" smtClean="0"/>
              <a:t>at the closest point.</a:t>
            </a:r>
          </a:p>
          <a:p>
            <a:r>
              <a:rPr lang="en-US" dirty="0" smtClean="0"/>
              <a:t>4mb is dicey but ok if strong 500 </a:t>
            </a:r>
            <a:r>
              <a:rPr lang="en-US" dirty="0" err="1" smtClean="0"/>
              <a:t>mb</a:t>
            </a:r>
            <a:r>
              <a:rPr lang="en-US" dirty="0" smtClean="0"/>
              <a:t> Omega Block, no mid-</a:t>
            </a:r>
            <a:r>
              <a:rPr lang="en-US" dirty="0" err="1" smtClean="0"/>
              <a:t>lat</a:t>
            </a:r>
            <a:r>
              <a:rPr lang="en-US" dirty="0" smtClean="0"/>
              <a:t> lows on their way, and High moving N.</a:t>
            </a:r>
          </a:p>
          <a:p>
            <a:r>
              <a:rPr lang="en-US" dirty="0" smtClean="0"/>
              <a:t>7-8 mb might be good if zonal UL flow, incoming mid-</a:t>
            </a:r>
            <a:r>
              <a:rPr lang="en-US" dirty="0" err="1" smtClean="0"/>
              <a:t>lat</a:t>
            </a:r>
            <a:r>
              <a:rPr lang="en-US" dirty="0" smtClean="0"/>
              <a:t> lows to N, H sagging S, or H far North so it is inexpensive.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7772400" cy="914400"/>
          </a:xfrm>
        </p:spPr>
        <p:txBody>
          <a:bodyPr/>
          <a:lstStyle/>
          <a:p>
            <a:pPr algn="ctr"/>
            <a:r>
              <a:rPr lang="en-US" dirty="0" smtClean="0"/>
              <a:t>Tradewind Run</a:t>
            </a:r>
            <a:endParaRPr lang="en-US" dirty="0"/>
          </a:p>
        </p:txBody>
      </p:sp>
      <p:sp>
        <p:nvSpPr>
          <p:cNvPr id="3" name="Content Placeholder 2"/>
          <p:cNvSpPr>
            <a:spLocks noGrp="1"/>
          </p:cNvSpPr>
          <p:nvPr>
            <p:ph idx="4294967295"/>
          </p:nvPr>
        </p:nvSpPr>
        <p:spPr>
          <a:xfrm>
            <a:off x="685800" y="1600200"/>
            <a:ext cx="8458200" cy="4832350"/>
          </a:xfrm>
        </p:spPr>
        <p:txBody>
          <a:bodyPr>
            <a:normAutofit fontScale="77500" lnSpcReduction="20000"/>
          </a:bodyPr>
          <a:lstStyle/>
          <a:p>
            <a:r>
              <a:rPr lang="en-US" dirty="0" smtClean="0"/>
              <a:t>Nighttime dipole squalls, strong and long-lasting.</a:t>
            </a:r>
          </a:p>
          <a:p>
            <a:pPr lvl="1"/>
            <a:r>
              <a:rPr lang="en-US" dirty="0" smtClean="0"/>
              <a:t>Have separate “feed”, updraft different from downdraft.</a:t>
            </a:r>
          </a:p>
          <a:p>
            <a:pPr lvl="1"/>
            <a:r>
              <a:rPr lang="en-US" dirty="0" smtClean="0"/>
              <a:t>Rain before wind</a:t>
            </a:r>
          </a:p>
          <a:p>
            <a:pPr lvl="1"/>
            <a:r>
              <a:rPr lang="en-US" dirty="0" smtClean="0"/>
              <a:t>“If the wind before rain, let your topsail fill again. If the rain before wind, sheets and topsails mind.”</a:t>
            </a:r>
          </a:p>
          <a:p>
            <a:pPr lvl="1"/>
            <a:r>
              <a:rPr lang="en-US" dirty="0" smtClean="0"/>
              <a:t>Wind toes in at the front of dipole squalls</a:t>
            </a:r>
          </a:p>
          <a:p>
            <a:r>
              <a:rPr lang="en-US" dirty="0" smtClean="0"/>
              <a:t>Simple “pop-up” daytime squalls,  they grow with convection then their downdraft “cool pool” kills them.  Catspaw fan-out, weaker and short-lived. Wind comes before the rain.</a:t>
            </a:r>
          </a:p>
          <a:p>
            <a:r>
              <a:rPr lang="en-US" dirty="0" smtClean="0"/>
              <a:t>Simple slow/heavy boat tactic,  get on port early, stay on port until squall is gone.  Don’t cross upwind of squalls.</a:t>
            </a:r>
          </a:p>
          <a:p>
            <a:r>
              <a:rPr lang="en-US" dirty="0" smtClean="0"/>
              <a:t>Fast boat tactic, gybe back in front of dipole squalls.</a:t>
            </a:r>
          </a:p>
          <a:p>
            <a:r>
              <a:rPr lang="en-US" dirty="0" smtClean="0"/>
              <a:t>Avoid the light air behind the squall.  Port pole is best exit because squalls move as if on starboard pole.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quall toe in.jpg"/>
          <p:cNvPicPr>
            <a:picLocks noGrp="1" noChangeAspect="1"/>
          </p:cNvPicPr>
          <p:nvPr>
            <p:ph idx="4294967295"/>
          </p:nvPr>
        </p:nvPicPr>
        <p:blipFill>
          <a:blip r:embed="rId2" cstate="print"/>
          <a:stretch>
            <a:fillRect/>
          </a:stretch>
        </p:blipFill>
        <p:spPr>
          <a:xfrm>
            <a:off x="2057400" y="0"/>
            <a:ext cx="5200650" cy="68580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smtClean="0"/>
              <a:t>Tradewind Run</a:t>
            </a:r>
            <a:endParaRPr lang="en-US" dirty="0"/>
          </a:p>
        </p:txBody>
      </p:sp>
      <p:sp>
        <p:nvSpPr>
          <p:cNvPr id="3" name="Content Placeholder 2"/>
          <p:cNvSpPr>
            <a:spLocks noGrp="1"/>
          </p:cNvSpPr>
          <p:nvPr>
            <p:ph idx="4294967295"/>
          </p:nvPr>
        </p:nvSpPr>
        <p:spPr>
          <a:xfrm>
            <a:off x="0" y="1752600"/>
            <a:ext cx="7772400" cy="4038600"/>
          </a:xfrm>
        </p:spPr>
        <p:txBody>
          <a:bodyPr>
            <a:normAutofit fontScale="92500" lnSpcReduction="20000"/>
          </a:bodyPr>
          <a:lstStyle/>
          <a:p>
            <a:r>
              <a:rPr lang="en-US" dirty="0" smtClean="0"/>
              <a:t>Daytime Cloud Streets, stay on edge of clouds.  Starboard gybe will often keep you there.</a:t>
            </a:r>
          </a:p>
          <a:p>
            <a:r>
              <a:rPr lang="en-US" dirty="0" smtClean="0"/>
              <a:t>Late afternoon left shift and increase around 5-6pm local. </a:t>
            </a:r>
          </a:p>
          <a:p>
            <a:r>
              <a:rPr lang="en-US" dirty="0" smtClean="0"/>
              <a:t>Windy, cloudy, 3-4 hour left as you enter </a:t>
            </a:r>
            <a:r>
              <a:rPr lang="en-US" dirty="0" err="1" smtClean="0"/>
              <a:t>tradewinds</a:t>
            </a:r>
            <a:r>
              <a:rPr lang="en-US" dirty="0" smtClean="0"/>
              <a:t>, in transition zone.</a:t>
            </a:r>
          </a:p>
          <a:p>
            <a:pPr lvl="1"/>
            <a:r>
              <a:rPr lang="en-US" dirty="0" smtClean="0"/>
              <a:t>Take southing if you need it.</a:t>
            </a:r>
          </a:p>
          <a:p>
            <a:pPr lvl="1"/>
            <a:r>
              <a:rPr lang="en-US" dirty="0" smtClean="0"/>
              <a:t>Lots of sail handling if you don’t, as you change to JT and then back.</a:t>
            </a:r>
          </a:p>
          <a:p>
            <a:pPr lvl="1"/>
            <a:r>
              <a:rPr lang="en-US" dirty="0" smtClean="0"/>
              <a:t>Often </a:t>
            </a:r>
            <a:r>
              <a:rPr lang="en-US" dirty="0" err="1" smtClean="0"/>
              <a:t>mis</a:t>
            </a:r>
            <a:r>
              <a:rPr lang="en-US" dirty="0" smtClean="0"/>
              <a:t>-interpreted as a left-shifting, long-lasting, squall.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loud streets.jpg"/>
          <p:cNvPicPr>
            <a:picLocks noGrp="1" noChangeAspect="1"/>
          </p:cNvPicPr>
          <p:nvPr>
            <p:ph idx="4294967295"/>
          </p:nvPr>
        </p:nvPicPr>
        <p:blipFill>
          <a:blip r:embed="rId2" cstate="print"/>
          <a:stretch>
            <a:fillRect/>
          </a:stretch>
        </p:blipFill>
        <p:spPr>
          <a:xfrm>
            <a:off x="1981200" y="0"/>
            <a:ext cx="5029200" cy="690245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smtClean="0"/>
              <a:t>Final Shift	</a:t>
            </a:r>
            <a:endParaRPr lang="en-US" dirty="0"/>
          </a:p>
        </p:txBody>
      </p:sp>
      <p:sp>
        <p:nvSpPr>
          <p:cNvPr id="3" name="Content Placeholder 2"/>
          <p:cNvSpPr>
            <a:spLocks noGrp="1"/>
          </p:cNvSpPr>
          <p:nvPr>
            <p:ph idx="4294967295"/>
          </p:nvPr>
        </p:nvSpPr>
        <p:spPr>
          <a:xfrm>
            <a:off x="685800" y="1752600"/>
            <a:ext cx="7772400" cy="4572000"/>
          </a:xfrm>
        </p:spPr>
        <p:txBody>
          <a:bodyPr>
            <a:normAutofit fontScale="77500" lnSpcReduction="20000"/>
          </a:bodyPr>
          <a:lstStyle/>
          <a:p>
            <a:r>
              <a:rPr lang="en-US" dirty="0" smtClean="0"/>
              <a:t>Right corner generally pays because of continuing veer.</a:t>
            </a:r>
          </a:p>
          <a:p>
            <a:r>
              <a:rPr lang="en-US" dirty="0" smtClean="0"/>
              <a:t>Left corner pays if you are leading a tropical (inverted trough) to the finish.</a:t>
            </a:r>
          </a:p>
          <a:p>
            <a:r>
              <a:rPr lang="en-US" dirty="0" smtClean="0"/>
              <a:t>Right pays big if you are following a tropical to the finish.</a:t>
            </a:r>
          </a:p>
          <a:p>
            <a:r>
              <a:rPr lang="en-US" dirty="0" smtClean="0"/>
              <a:t>So keep your eye on the tropical “inverted-troughs”.</a:t>
            </a:r>
          </a:p>
          <a:p>
            <a:r>
              <a:rPr lang="en-US" dirty="0" smtClean="0"/>
              <a:t>Don’t overstand, wind will build and veer.</a:t>
            </a:r>
          </a:p>
          <a:p>
            <a:r>
              <a:rPr lang="en-US" dirty="0" smtClean="0"/>
              <a:t>Last 20 miles:</a:t>
            </a:r>
          </a:p>
          <a:p>
            <a:pPr lvl="1"/>
            <a:r>
              <a:rPr lang="en-US" dirty="0" smtClean="0"/>
              <a:t>Don’t </a:t>
            </a:r>
            <a:r>
              <a:rPr lang="en-US" dirty="0" err="1" smtClean="0"/>
              <a:t>overstand</a:t>
            </a:r>
            <a:endParaRPr lang="en-US" dirty="0" smtClean="0"/>
          </a:p>
          <a:p>
            <a:pPr lvl="1"/>
            <a:r>
              <a:rPr lang="en-US" dirty="0" smtClean="0"/>
              <a:t>Don’t </a:t>
            </a:r>
            <a:r>
              <a:rPr lang="en-US" dirty="0" err="1" smtClean="0"/>
              <a:t>overstand</a:t>
            </a:r>
            <a:endParaRPr lang="en-US" dirty="0" smtClean="0"/>
          </a:p>
          <a:p>
            <a:pPr lvl="1"/>
            <a:r>
              <a:rPr lang="en-US" dirty="0" smtClean="0"/>
              <a:t>Generally right pays</a:t>
            </a:r>
          </a:p>
          <a:p>
            <a:pPr lvl="1"/>
            <a:r>
              <a:rPr lang="en-US" dirty="0" smtClean="0"/>
              <a:t>Left pays for early evening finish because of late afternoon lefty.</a:t>
            </a:r>
          </a:p>
          <a:p>
            <a:pPr lvl="1"/>
            <a:r>
              <a:rPr lang="en-US" dirty="0" smtClean="0"/>
              <a:t>Generally not close enough to Molokai channel wind to get acceleration on the left corner.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312"/>
            <a:ext cx="9144000" cy="6437376"/>
          </a:xfrm>
          <a:prstGeom prst="rect">
            <a:avLst/>
          </a:prstGeom>
        </p:spPr>
      </p:pic>
    </p:spTree>
    <p:extLst>
      <p:ext uri="{BB962C8B-B14F-4D97-AF65-F5344CB8AC3E}">
        <p14:creationId xmlns:p14="http://schemas.microsoft.com/office/powerpoint/2010/main" val="321475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9600"/>
            <a:ext cx="7772400" cy="914400"/>
          </a:xfrm>
        </p:spPr>
        <p:txBody>
          <a:bodyPr/>
          <a:lstStyle/>
          <a:p>
            <a:pPr algn="ctr"/>
            <a:r>
              <a:rPr lang="en-US" dirty="0" smtClean="0"/>
              <a:t>Finish	</a:t>
            </a:r>
            <a:endParaRPr lang="en-US" dirty="0"/>
          </a:p>
        </p:txBody>
      </p:sp>
      <p:sp>
        <p:nvSpPr>
          <p:cNvPr id="3" name="Content Placeholder 2"/>
          <p:cNvSpPr>
            <a:spLocks noGrp="1"/>
          </p:cNvSpPr>
          <p:nvPr>
            <p:ph idx="4294967295"/>
          </p:nvPr>
        </p:nvSpPr>
        <p:spPr>
          <a:xfrm>
            <a:off x="533400" y="1752600"/>
            <a:ext cx="7772400" cy="4572000"/>
          </a:xfrm>
        </p:spPr>
        <p:txBody>
          <a:bodyPr>
            <a:normAutofit/>
          </a:bodyPr>
          <a:lstStyle/>
          <a:p>
            <a:r>
              <a:rPr lang="en-US" dirty="0" smtClean="0"/>
              <a:t>Navigate to the finish.</a:t>
            </a:r>
          </a:p>
          <a:p>
            <a:r>
              <a:rPr lang="en-US" dirty="0" smtClean="0"/>
              <a:t>Take bearings on lights or landmarks and plot them on the chart to confirm your GPS and improve your spatial awareness. </a:t>
            </a:r>
          </a:p>
          <a:p>
            <a:r>
              <a:rPr lang="en-US" dirty="0" smtClean="0"/>
              <a:t>Test your spinnaker halyard a few miles out.</a:t>
            </a:r>
          </a:p>
          <a:p>
            <a:r>
              <a:rPr lang="en-US" dirty="0" smtClean="0"/>
              <a:t>If you can’t douse: promptly jibe to starboard, sheet main in, and reach along the reef.</a:t>
            </a:r>
          </a:p>
          <a:p>
            <a:r>
              <a:rPr lang="en-US" dirty="0" smtClean="0"/>
              <a:t>Navigate to the dock after the finish, it’s your hide.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777"/>
            <a:ext cx="9144000" cy="5428445"/>
          </a:xfrm>
          <a:prstGeom prst="rect">
            <a:avLst/>
          </a:prstGeom>
        </p:spPr>
      </p:pic>
    </p:spTree>
    <p:extLst>
      <p:ext uri="{BB962C8B-B14F-4D97-AF65-F5344CB8AC3E}">
        <p14:creationId xmlns:p14="http://schemas.microsoft.com/office/powerpoint/2010/main" val="628813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7772400" cy="914400"/>
          </a:xfrm>
        </p:spPr>
        <p:txBody>
          <a:bodyPr/>
          <a:lstStyle/>
          <a:p>
            <a:pPr algn="ctr"/>
            <a:r>
              <a:rPr lang="en-US" dirty="0" smtClean="0"/>
              <a:t>What if the High goes bad?</a:t>
            </a:r>
            <a:endParaRPr lang="en-US" dirty="0"/>
          </a:p>
        </p:txBody>
      </p:sp>
      <p:sp>
        <p:nvSpPr>
          <p:cNvPr id="3" name="Content Placeholder 2"/>
          <p:cNvSpPr>
            <a:spLocks noGrp="1"/>
          </p:cNvSpPr>
          <p:nvPr>
            <p:ph idx="4294967295"/>
          </p:nvPr>
        </p:nvSpPr>
        <p:spPr>
          <a:xfrm>
            <a:off x="609600" y="1676400"/>
            <a:ext cx="7772400" cy="4572000"/>
          </a:xfrm>
        </p:spPr>
        <p:txBody>
          <a:bodyPr>
            <a:normAutofit fontScale="92500" lnSpcReduction="20000"/>
          </a:bodyPr>
          <a:lstStyle/>
          <a:p>
            <a:r>
              <a:rPr lang="en-US" dirty="0" smtClean="0"/>
              <a:t>The high goes bad by turning into an E-W ridge and sagging to the S.</a:t>
            </a:r>
          </a:p>
          <a:p>
            <a:r>
              <a:rPr lang="en-US" dirty="0" smtClean="0"/>
              <a:t>Decide whether you can get to</a:t>
            </a:r>
            <a:r>
              <a:rPr lang="en-US" dirty="0"/>
              <a:t> </a:t>
            </a:r>
            <a:r>
              <a:rPr lang="en-US" dirty="0" smtClean="0"/>
              <a:t>and stay in the Trades that will live South of the ridge.</a:t>
            </a:r>
          </a:p>
          <a:p>
            <a:r>
              <a:rPr lang="en-US" dirty="0" smtClean="0"/>
              <a:t>If not consider whether Trades will fill from the NW?  They rarely re-fill from the S.</a:t>
            </a:r>
          </a:p>
          <a:p>
            <a:r>
              <a:rPr lang="en-US" dirty="0" smtClean="0"/>
              <a:t>Sometimes it makes sense to stay above old ridge, beating in light Westerlies, to be the first to get the new trades associated with a new High filling in from the NW.</a:t>
            </a:r>
          </a:p>
          <a:p>
            <a:r>
              <a:rPr lang="en-US" dirty="0" smtClean="0"/>
              <a:t>Think ahead about how the trades will fill in.  Trust the GFS given no alternatives.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Documents and Settings\stan\My Documents\Presentations and Articles  KEEP\Hawaii Race\5 light air transpac.jpg"/>
          <p:cNvPicPr>
            <a:picLocks noChangeAspect="1" noChangeArrowheads="1"/>
          </p:cNvPicPr>
          <p:nvPr/>
        </p:nvPicPr>
        <p:blipFill>
          <a:blip r:embed="rId2" cstate="print"/>
          <a:srcRect t="11438" r="5833"/>
          <a:stretch>
            <a:fillRect/>
          </a:stretch>
        </p:blipFill>
        <p:spPr bwMode="auto">
          <a:xfrm>
            <a:off x="0" y="228600"/>
            <a:ext cx="9166635" cy="628105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52" y="1131094"/>
            <a:ext cx="8761444" cy="994172"/>
          </a:xfrm>
        </p:spPr>
        <p:txBody>
          <a:bodyPr>
            <a:normAutofit/>
          </a:bodyPr>
          <a:lstStyle/>
          <a:p>
            <a:pPr algn="ctr"/>
            <a:r>
              <a:rPr lang="en-US" sz="2400" dirty="0"/>
              <a:t>Some sources of Weather Data</a:t>
            </a:r>
            <a:br>
              <a:rPr lang="en-US" sz="2400" dirty="0"/>
            </a:br>
            <a:r>
              <a:rPr lang="en-US" sz="2400" dirty="0"/>
              <a:t> Before Prep </a:t>
            </a:r>
            <a:r>
              <a:rPr lang="en-US" sz="2400" dirty="0" smtClean="0"/>
              <a:t>signal (ok to pay)</a:t>
            </a:r>
            <a:r>
              <a:rPr lang="en-US" sz="2400" dirty="0"/>
              <a:t>	 </a:t>
            </a:r>
            <a:r>
              <a:rPr lang="en-US" sz="2400" dirty="0" smtClean="0"/>
              <a:t>               Legal </a:t>
            </a:r>
            <a:r>
              <a:rPr lang="en-US" sz="2400" dirty="0"/>
              <a:t>During </a:t>
            </a:r>
            <a:r>
              <a:rPr lang="en-US" sz="2400" dirty="0" smtClean="0"/>
              <a:t>Racing (free)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7830904"/>
              </p:ext>
            </p:extLst>
          </p:nvPr>
        </p:nvGraphicFramePr>
        <p:xfrm>
          <a:off x="628650" y="2226469"/>
          <a:ext cx="7886700" cy="2885542"/>
        </p:xfrm>
        <a:graphic>
          <a:graphicData uri="http://schemas.openxmlformats.org/drawingml/2006/table">
            <a:tbl>
              <a:tblPr firstRow="1" bandRow="1">
                <a:tableStyleId>{5C22544A-7EE6-4342-B048-85BDC9FD1C3A}</a:tableStyleId>
              </a:tblPr>
              <a:tblGrid>
                <a:gridCol w="3943350"/>
                <a:gridCol w="3943350"/>
              </a:tblGrid>
              <a:tr h="2600501">
                <a:tc>
                  <a:txBody>
                    <a:bodyPr/>
                    <a:lstStyle/>
                    <a:p>
                      <a:r>
                        <a:rPr lang="en-US" sz="1000" dirty="0" err="1" smtClean="0"/>
                        <a:t>SailFlow</a:t>
                      </a:r>
                      <a:r>
                        <a:rPr lang="en-US" sz="1000" baseline="0" dirty="0" smtClean="0"/>
                        <a:t> pro</a:t>
                      </a:r>
                      <a:r>
                        <a:rPr lang="en-US" sz="1000" dirty="0" smtClean="0"/>
                        <a:t> WF WRF (.02)</a:t>
                      </a:r>
                    </a:p>
                    <a:p>
                      <a:r>
                        <a:rPr lang="en-US" sz="1000" dirty="0" err="1" smtClean="0"/>
                        <a:t>SailFlow</a:t>
                      </a:r>
                      <a:r>
                        <a:rPr lang="en-US" sz="1000" dirty="0" smtClean="0"/>
                        <a:t> pro HRRR (.027), hourly update</a:t>
                      </a:r>
                    </a:p>
                    <a:p>
                      <a:pPr lvl="0"/>
                      <a:r>
                        <a:rPr lang="en-US" sz="1000" dirty="0" err="1" smtClean="0"/>
                        <a:t>SailFlow</a:t>
                      </a:r>
                      <a:r>
                        <a:rPr lang="en-US" sz="1000" dirty="0" smtClean="0"/>
                        <a:t> pro Observations </a:t>
                      </a:r>
                    </a:p>
                    <a:p>
                      <a:pPr lvl="1"/>
                      <a:r>
                        <a:rPr lang="en-US" sz="1000" dirty="0" smtClean="0"/>
                        <a:t>Anita, TI (L6), Blunt, Aquatic Park (1), Berkeley Marina, Royce Beach Toll</a:t>
                      </a:r>
                    </a:p>
                    <a:p>
                      <a:r>
                        <a:rPr lang="en-US" sz="1000" dirty="0" smtClean="0"/>
                        <a:t>PWE (.01), 12</a:t>
                      </a:r>
                      <a:r>
                        <a:rPr lang="en-US" sz="1000" baseline="0" dirty="0" smtClean="0"/>
                        <a:t> hour update  (0000 and 1200 PDT)</a:t>
                      </a:r>
                      <a:endParaRPr lang="en-US" sz="1000" dirty="0" smtClean="0"/>
                    </a:p>
                    <a:p>
                      <a:r>
                        <a:rPr lang="en-US" sz="1000" dirty="0" smtClean="0"/>
                        <a:t>PWG (.01), 12 hour update  (0945</a:t>
                      </a:r>
                      <a:r>
                        <a:rPr lang="en-US" sz="1000" baseline="0" dirty="0" smtClean="0"/>
                        <a:t> and 2145 PDT)</a:t>
                      </a:r>
                      <a:endParaRPr lang="en-US" sz="1000" dirty="0" smtClean="0"/>
                    </a:p>
                    <a:p>
                      <a:pPr lvl="0"/>
                      <a:r>
                        <a:rPr lang="en-US" sz="1000" dirty="0" err="1" smtClean="0"/>
                        <a:t>SailFlow</a:t>
                      </a:r>
                      <a:r>
                        <a:rPr lang="en-US" sz="1000" dirty="0" smtClean="0"/>
                        <a:t> pro current model</a:t>
                      </a:r>
                    </a:p>
                    <a:p>
                      <a:pPr lvl="0"/>
                      <a:r>
                        <a:rPr lang="en-US" sz="1000" dirty="0" err="1" smtClean="0"/>
                        <a:t>Tidetech</a:t>
                      </a:r>
                      <a:r>
                        <a:rPr lang="en-US" sz="1000" dirty="0" smtClean="0"/>
                        <a:t> current model (.001), check timing to NOAA</a:t>
                      </a:r>
                    </a:p>
                    <a:p>
                      <a:pPr lvl="0"/>
                      <a:r>
                        <a:rPr lang="en-US" sz="1000" dirty="0" smtClean="0"/>
                        <a:t>Satellite imagery </a:t>
                      </a:r>
                    </a:p>
                    <a:p>
                      <a:pPr lvl="1"/>
                      <a:r>
                        <a:rPr lang="en-US" sz="1200" dirty="0" smtClean="0"/>
                        <a:t>IR</a:t>
                      </a:r>
                      <a:r>
                        <a:rPr lang="en-US" sz="1200" baseline="0" dirty="0" smtClean="0"/>
                        <a:t> is best for convection</a:t>
                      </a:r>
                    </a:p>
                    <a:p>
                      <a:pPr lvl="1"/>
                      <a:r>
                        <a:rPr lang="en-US" sz="1200" baseline="0" dirty="0" smtClean="0"/>
                        <a:t>Looped images from geo satellites, not APT</a:t>
                      </a:r>
                    </a:p>
                    <a:p>
                      <a:pPr lvl="1"/>
                      <a:r>
                        <a:rPr lang="en-US" sz="1200" baseline="0" dirty="0" smtClean="0"/>
                        <a:t>Adrena provides terrific overlay on grib data.</a:t>
                      </a:r>
                    </a:p>
                    <a:p>
                      <a:pPr lvl="0"/>
                      <a:r>
                        <a:rPr lang="en-US" sz="1000" baseline="0" dirty="0" smtClean="0"/>
                        <a:t>Sailtactics.com,   wind and current,  Mike Dvorak</a:t>
                      </a:r>
                      <a:endParaRPr lang="en-US" sz="1000" dirty="0"/>
                    </a:p>
                  </a:txBody>
                  <a:tcPr marL="68580" marR="68580" marT="34290" marB="34290"/>
                </a:tc>
                <a:tc>
                  <a:txBody>
                    <a:bodyPr/>
                    <a:lstStyle/>
                    <a:p>
                      <a:r>
                        <a:rPr lang="en-US" sz="1000" dirty="0" smtClean="0"/>
                        <a:t>HRRR</a:t>
                      </a:r>
                      <a:r>
                        <a:rPr lang="en-US" sz="1000" baseline="0" dirty="0" smtClean="0"/>
                        <a:t> from Saildocs (.027 resolution)</a:t>
                      </a:r>
                    </a:p>
                    <a:p>
                      <a:pPr lvl="1"/>
                      <a:r>
                        <a:rPr lang="en-US" sz="1000" baseline="0" dirty="0" smtClean="0"/>
                        <a:t>Updated ~ 35 min after each hour</a:t>
                      </a:r>
                    </a:p>
                    <a:p>
                      <a:pPr lvl="0"/>
                      <a:r>
                        <a:rPr lang="en-US" sz="1000" baseline="0" dirty="0" err="1" smtClean="0"/>
                        <a:t>SailFlow</a:t>
                      </a:r>
                      <a:r>
                        <a:rPr lang="en-US" sz="1000" baseline="0" dirty="0" smtClean="0"/>
                        <a:t> Observations via free account</a:t>
                      </a:r>
                    </a:p>
                    <a:p>
                      <a:pPr lvl="1"/>
                      <a:r>
                        <a:rPr lang="en-US" sz="1000" baseline="0" dirty="0" smtClean="0"/>
                        <a:t>GGB, CG pier, Pier 1?, Oakland, Marina District?, TI (10</a:t>
                      </a:r>
                      <a:r>
                        <a:rPr lang="en-US" sz="1000" baseline="30000" dirty="0" smtClean="0"/>
                        <a:t>th</a:t>
                      </a:r>
                      <a:r>
                        <a:rPr lang="en-US" sz="1000" baseline="0" dirty="0" smtClean="0"/>
                        <a:t> </a:t>
                      </a:r>
                      <a:r>
                        <a:rPr lang="en-US" sz="1000" baseline="0" dirty="0" err="1" smtClean="0"/>
                        <a:t>st</a:t>
                      </a:r>
                      <a:r>
                        <a:rPr lang="en-US" sz="1000" baseline="0" dirty="0" smtClean="0"/>
                        <a:t>)?.   (? = sketchy data)</a:t>
                      </a:r>
                    </a:p>
                    <a:p>
                      <a:pPr lvl="0"/>
                      <a:r>
                        <a:rPr lang="en-US" sz="1000" baseline="0" dirty="0" smtClean="0"/>
                        <a:t>NOAA Ready site</a:t>
                      </a:r>
                    </a:p>
                    <a:p>
                      <a:pPr lvl="1"/>
                      <a:r>
                        <a:rPr lang="en-US" sz="1000" baseline="0" dirty="0" smtClean="0"/>
                        <a:t>HRRR chart (.027), 850mb/10m temps, CAPE, LFTX, Skew-T     hourly updates</a:t>
                      </a:r>
                    </a:p>
                    <a:p>
                      <a:pPr lvl="0"/>
                      <a:r>
                        <a:rPr lang="en-US" sz="1000" baseline="0" dirty="0" smtClean="0"/>
                        <a:t>Weather radar (lots of free sites)</a:t>
                      </a:r>
                    </a:p>
                    <a:p>
                      <a:pPr lvl="1"/>
                      <a:endParaRPr lang="en-US" sz="1000" baseline="0" dirty="0" smtClean="0"/>
                    </a:p>
                    <a:p>
                      <a:endParaRPr lang="en-US" sz="1000" dirty="0"/>
                    </a:p>
                  </a:txBody>
                  <a:tcPr marL="68580" marR="68580" marT="34290" marB="34290"/>
                </a:tc>
              </a:tr>
              <a:tr h="285041">
                <a:tc>
                  <a:txBody>
                    <a:bodyPr/>
                    <a:lstStyle/>
                    <a:p>
                      <a:endParaRPr lang="en-US" sz="1000" dirty="0"/>
                    </a:p>
                  </a:txBody>
                  <a:tcPr marL="68580" marR="68580" marT="34290" marB="34290"/>
                </a:tc>
                <a:tc>
                  <a:txBody>
                    <a:bodyPr/>
                    <a:lstStyle/>
                    <a:p>
                      <a:endParaRPr lang="en-US" sz="1000" dirty="0"/>
                    </a:p>
                  </a:txBody>
                  <a:tcPr marL="68580" marR="68580" marT="34290" marB="34290"/>
                </a:tc>
              </a:tr>
            </a:tbl>
          </a:graphicData>
        </a:graphic>
      </p:graphicFrame>
    </p:spTree>
    <p:extLst>
      <p:ext uri="{BB962C8B-B14F-4D97-AF65-F5344CB8AC3E}">
        <p14:creationId xmlns:p14="http://schemas.microsoft.com/office/powerpoint/2010/main" val="144857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Vertical Stability,  </a:t>
            </a:r>
            <a:r>
              <a:rPr lang="en-US" dirty="0" err="1" smtClean="0"/>
              <a:t>seabreeze</a:t>
            </a:r>
            <a:r>
              <a:rPr lang="en-US" dirty="0" smtClean="0"/>
              <a:t> potential, squalls/thunderstorm potential offshore.</a:t>
            </a:r>
            <a:br>
              <a:rPr lang="en-US" dirty="0" smtClean="0"/>
            </a:br>
            <a:endParaRPr lang="en-US" dirty="0"/>
          </a:p>
        </p:txBody>
      </p:sp>
      <p:sp>
        <p:nvSpPr>
          <p:cNvPr id="3" name="Content Placeholder 2"/>
          <p:cNvSpPr>
            <a:spLocks noGrp="1"/>
          </p:cNvSpPr>
          <p:nvPr>
            <p:ph idx="1"/>
          </p:nvPr>
        </p:nvSpPr>
        <p:spPr>
          <a:xfrm>
            <a:off x="628650" y="2226469"/>
            <a:ext cx="7886700" cy="3774281"/>
          </a:xfrm>
        </p:spPr>
        <p:txBody>
          <a:bodyPr>
            <a:normAutofit lnSpcReduction="10000"/>
          </a:bodyPr>
          <a:lstStyle/>
          <a:p>
            <a:r>
              <a:rPr lang="en-US" dirty="0" smtClean="0"/>
              <a:t>CAPE  (convective available potential energy)  (&gt;1000 gets interesting)</a:t>
            </a:r>
          </a:p>
          <a:p>
            <a:r>
              <a:rPr lang="en-US" dirty="0" smtClean="0"/>
              <a:t>LFTX   (lifting index)   (&lt; -2 gets interesting)</a:t>
            </a:r>
          </a:p>
          <a:p>
            <a:r>
              <a:rPr lang="en-US" dirty="0" smtClean="0"/>
              <a:t>Surface temp-850mb temp  (&gt; 7 deg C gets interesting)  </a:t>
            </a:r>
          </a:p>
          <a:p>
            <a:r>
              <a:rPr lang="en-US" dirty="0" smtClean="0"/>
              <a:t>Skew-T plots</a:t>
            </a:r>
          </a:p>
          <a:p>
            <a:r>
              <a:rPr lang="en-US" dirty="0" smtClean="0"/>
              <a:t>Satellite imagery </a:t>
            </a:r>
            <a:r>
              <a:rPr lang="en-US" dirty="0" err="1" smtClean="0"/>
              <a:t>esp</a:t>
            </a:r>
            <a:r>
              <a:rPr lang="en-US" dirty="0" smtClean="0"/>
              <a:t> IR (terrific offshore to detect squalls, when legal)</a:t>
            </a:r>
          </a:p>
          <a:p>
            <a:r>
              <a:rPr lang="en-US" dirty="0" smtClean="0"/>
              <a:t>Coastal Mesoscale models (HRRR is stunning, US only, free, legal anytime via Saildocs or NOAA Ready, hourly updates, essential)</a:t>
            </a:r>
          </a:p>
          <a:p>
            <a:r>
              <a:rPr lang="en-US" dirty="0" smtClean="0"/>
              <a:t>Watch vertical stability in Lodi to predict thermal (38.25   -121.25 decimal deg)</a:t>
            </a:r>
          </a:p>
        </p:txBody>
      </p:sp>
    </p:spTree>
    <p:extLst>
      <p:ext uri="{BB962C8B-B14F-4D97-AF65-F5344CB8AC3E}">
        <p14:creationId xmlns:p14="http://schemas.microsoft.com/office/powerpoint/2010/main" val="270230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eteoro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012" y="857250"/>
            <a:ext cx="4542487" cy="515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12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meteoro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7033" y="857250"/>
            <a:ext cx="452993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76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251"/>
            <a:ext cx="7886700" cy="533399"/>
          </a:xfrm>
        </p:spPr>
        <p:txBody>
          <a:bodyPr>
            <a:normAutofit fontScale="90000"/>
          </a:bodyPr>
          <a:lstStyle/>
          <a:p>
            <a:r>
              <a:rPr lang="en-US" dirty="0" smtClean="0"/>
              <a:t>Legal URL’s and Email requests for grib files:</a:t>
            </a:r>
            <a:endParaRPr lang="en-US" dirty="0"/>
          </a:p>
        </p:txBody>
      </p:sp>
      <p:sp>
        <p:nvSpPr>
          <p:cNvPr id="3" name="Content Placeholder 2"/>
          <p:cNvSpPr>
            <a:spLocks noGrp="1"/>
          </p:cNvSpPr>
          <p:nvPr>
            <p:ph idx="1"/>
          </p:nvPr>
        </p:nvSpPr>
        <p:spPr>
          <a:xfrm>
            <a:off x="200025" y="1390651"/>
            <a:ext cx="8801100" cy="4610099"/>
          </a:xfrm>
        </p:spPr>
        <p:txBody>
          <a:bodyPr>
            <a:noAutofit/>
          </a:bodyPr>
          <a:lstStyle/>
          <a:p>
            <a:r>
              <a:rPr lang="en-US" sz="1800" dirty="0"/>
              <a:t>Send an email to:   “query@saildocs.com”      The subject line doesn’t matter,  include one of the following lines.  Send one per email to keep it simple but multiple lines are accepted.  Will get response within seconds.  Free and legal while racing.</a:t>
            </a:r>
          </a:p>
          <a:p>
            <a:pPr lvl="1"/>
            <a:r>
              <a:rPr lang="en-US" sz="1350" dirty="0"/>
              <a:t>send </a:t>
            </a:r>
            <a:r>
              <a:rPr lang="en-US" sz="1350" dirty="0" err="1"/>
              <a:t>gribmodels</a:t>
            </a:r>
            <a:endParaRPr lang="en-US" sz="1350" dirty="0"/>
          </a:p>
          <a:p>
            <a:pPr lvl="2"/>
            <a:r>
              <a:rPr lang="en-US" sz="1200" dirty="0"/>
              <a:t>This provides a list of models and parameters</a:t>
            </a:r>
          </a:p>
          <a:p>
            <a:pPr lvl="1"/>
            <a:r>
              <a:rPr lang="en-US" sz="1500" dirty="0"/>
              <a:t>send </a:t>
            </a:r>
            <a:r>
              <a:rPr lang="en-US" sz="1500" dirty="0" err="1"/>
              <a:t>gribinfo</a:t>
            </a:r>
            <a:endParaRPr lang="en-US" sz="1500" dirty="0"/>
          </a:p>
          <a:p>
            <a:pPr lvl="2"/>
            <a:r>
              <a:rPr lang="en-US" sz="1200" dirty="0"/>
              <a:t>This provides background information on grib retrieval from saildocs</a:t>
            </a:r>
          </a:p>
          <a:p>
            <a:pPr lvl="1"/>
            <a:r>
              <a:rPr lang="en-US" sz="1350" dirty="0"/>
              <a:t>send </a:t>
            </a:r>
            <a:r>
              <a:rPr lang="en-US" sz="1350" dirty="0" smtClean="0"/>
              <a:t>HRRR:38.5N,36.5N,124W,122W|0.02,0.02|0,1</a:t>
            </a:r>
            <a:r>
              <a:rPr lang="en-US" sz="1350" dirty="0"/>
              <a:t>..24|WIND,LFTX,CAPE,RAIN</a:t>
            </a:r>
          </a:p>
          <a:p>
            <a:pPr lvl="2"/>
            <a:r>
              <a:rPr lang="en-US" sz="1050" dirty="0"/>
              <a:t>This provides </a:t>
            </a:r>
            <a:r>
              <a:rPr lang="en-US" sz="1050" dirty="0" smtClean="0"/>
              <a:t>a 400kB </a:t>
            </a:r>
            <a:r>
              <a:rPr lang="en-US" sz="1050" dirty="0"/>
              <a:t>HRRR grib file for SF Bay and </a:t>
            </a:r>
            <a:r>
              <a:rPr lang="en-US" sz="1050" dirty="0" smtClean="0"/>
              <a:t>offshore, </a:t>
            </a:r>
            <a:r>
              <a:rPr lang="en-US" sz="1050" dirty="0"/>
              <a:t>available hourly at 40 minutes after every hour.  H0 time will be 1h40m prior.  Forecasts hourly through H18.  Free and legal under RRS41 and Case </a:t>
            </a:r>
            <a:r>
              <a:rPr lang="en-US" sz="1050" dirty="0" smtClean="0"/>
              <a:t>120, but large.  </a:t>
            </a:r>
            <a:r>
              <a:rPr lang="en-US" sz="1050" dirty="0"/>
              <a:t>Grib file viewable by Expedition, Adrena, </a:t>
            </a:r>
            <a:r>
              <a:rPr lang="en-US" sz="1050" dirty="0" err="1"/>
              <a:t>DfW</a:t>
            </a:r>
            <a:r>
              <a:rPr lang="en-US" sz="1050" dirty="0"/>
              <a:t>, </a:t>
            </a:r>
            <a:r>
              <a:rPr lang="en-US" sz="1050" dirty="0" err="1" smtClean="0"/>
              <a:t>Maxsea</a:t>
            </a:r>
            <a:r>
              <a:rPr lang="en-US" sz="1050" dirty="0"/>
              <a:t>, </a:t>
            </a:r>
            <a:r>
              <a:rPr lang="en-US" sz="1050" dirty="0" err="1"/>
              <a:t>Viewfax</a:t>
            </a:r>
            <a:r>
              <a:rPr lang="en-US" sz="1050" dirty="0"/>
              <a:t> (free), </a:t>
            </a:r>
            <a:r>
              <a:rPr lang="en-US" sz="1050" dirty="0" smtClean="0"/>
              <a:t>and other </a:t>
            </a:r>
            <a:r>
              <a:rPr lang="en-US" sz="1050" dirty="0"/>
              <a:t>programs</a:t>
            </a:r>
            <a:r>
              <a:rPr lang="en-US" sz="1050" dirty="0" smtClean="0"/>
              <a:t>.</a:t>
            </a:r>
          </a:p>
          <a:p>
            <a:pPr lvl="1"/>
            <a:r>
              <a:rPr lang="en-US" sz="1350" dirty="0"/>
              <a:t>send </a:t>
            </a:r>
            <a:r>
              <a:rPr lang="en-US" sz="1350" dirty="0" smtClean="0"/>
              <a:t>HRRR:38.5N,35.5N,126W,122W|0.2,0.2|0,1</a:t>
            </a:r>
            <a:r>
              <a:rPr lang="en-US" sz="1350" dirty="0"/>
              <a:t>..18|WIND </a:t>
            </a:r>
            <a:endParaRPr lang="en-US" sz="1350" dirty="0" smtClean="0"/>
          </a:p>
          <a:p>
            <a:pPr lvl="2"/>
            <a:r>
              <a:rPr lang="en-US" sz="1050" dirty="0" smtClean="0"/>
              <a:t>This provides a 20kB HRRR grib file for SF Bay and offshore which is a reasonable size for SailMail or Iridium, and legal to update during the race (first afternoon).</a:t>
            </a:r>
            <a:endParaRPr lang="en-US" sz="1050" dirty="0"/>
          </a:p>
          <a:p>
            <a:r>
              <a:rPr lang="en-US" sz="1800" dirty="0" smtClean="0"/>
              <a:t>NOAA </a:t>
            </a:r>
            <a:r>
              <a:rPr lang="en-US" sz="1800" dirty="0"/>
              <a:t>Ready site:    https://www.ready.noaa.gov/READYcmet.php</a:t>
            </a:r>
          </a:p>
          <a:p>
            <a:pPr lvl="1"/>
            <a:r>
              <a:rPr lang="en-US" sz="1350" dirty="0"/>
              <a:t>Source of </a:t>
            </a:r>
            <a:r>
              <a:rPr lang="en-US" sz="1350" dirty="0" smtClean="0"/>
              <a:t>HRRR and NAM HI </a:t>
            </a:r>
            <a:r>
              <a:rPr lang="en-US" sz="1350" dirty="0"/>
              <a:t>forecast wind charts, Skew-T soundings, 850mb/10m temps</a:t>
            </a:r>
            <a:r>
              <a:rPr lang="en-US" sz="1350" dirty="0" smtClean="0"/>
              <a:t>, </a:t>
            </a:r>
            <a:r>
              <a:rPr lang="en-US" sz="1350" dirty="0"/>
              <a:t>spot forecasts, CAPE, LFTX</a:t>
            </a:r>
          </a:p>
          <a:p>
            <a:pPr lvl="1"/>
            <a:r>
              <a:rPr lang="en-US" sz="1350" dirty="0"/>
              <a:t>User interface takes some practice.  Hostile for sailors, familiar for meteorologists.  Fast, free, legal, with hourly updates.</a:t>
            </a:r>
          </a:p>
          <a:p>
            <a:endParaRPr lang="en-US" sz="2400" dirty="0"/>
          </a:p>
          <a:p>
            <a:endParaRPr lang="en-US" sz="2400" dirty="0"/>
          </a:p>
          <a:p>
            <a:pPr lvl="1"/>
            <a:endParaRPr lang="en-US" sz="2100" dirty="0"/>
          </a:p>
          <a:p>
            <a:pPr lvl="1"/>
            <a:endParaRPr lang="en-US" sz="2100" dirty="0"/>
          </a:p>
        </p:txBody>
      </p:sp>
    </p:spTree>
    <p:extLst>
      <p:ext uri="{BB962C8B-B14F-4D97-AF65-F5344CB8AC3E}">
        <p14:creationId xmlns:p14="http://schemas.microsoft.com/office/powerpoint/2010/main" val="329709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 stop and turn tradeoffs.</a:t>
            </a:r>
            <a:br>
              <a:rPr lang="en-US" dirty="0" smtClean="0"/>
            </a:br>
            <a:r>
              <a:rPr lang="en-US" dirty="0" smtClean="0"/>
              <a:t>There is no right answer, just tradeoffs.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Quick Stop, i.e. instant round-up</a:t>
            </a:r>
          </a:p>
          <a:p>
            <a:pPr lvl="1"/>
            <a:r>
              <a:rPr lang="en-US" dirty="0" smtClean="0"/>
              <a:t>Ideal when beating or reaching.</a:t>
            </a:r>
          </a:p>
          <a:p>
            <a:pPr lvl="1"/>
            <a:r>
              <a:rPr lang="en-US" dirty="0" smtClean="0"/>
              <a:t>Running:</a:t>
            </a:r>
          </a:p>
          <a:p>
            <a:pPr lvl="2"/>
            <a:r>
              <a:rPr lang="en-US" dirty="0" smtClean="0"/>
              <a:t>Risky if the douse might turn to custard:</a:t>
            </a:r>
          </a:p>
          <a:p>
            <a:pPr lvl="3"/>
            <a:r>
              <a:rPr lang="en-US" dirty="0" smtClean="0"/>
              <a:t>spinnaker blows through or wraps on rigging, on keel, on rudder, on prop</a:t>
            </a:r>
          </a:p>
          <a:p>
            <a:pPr lvl="3"/>
            <a:r>
              <a:rPr lang="en-US" dirty="0" smtClean="0"/>
              <a:t>Halyard Locks won’t open (locks often are unpredictable in unusual situations)</a:t>
            </a:r>
          </a:p>
          <a:p>
            <a:pPr lvl="3"/>
            <a:r>
              <a:rPr lang="en-US" dirty="0" smtClean="0"/>
              <a:t>Time consuming to get a tender boat’s rig and kite out of the water.</a:t>
            </a:r>
          </a:p>
          <a:p>
            <a:r>
              <a:rPr lang="en-US" dirty="0" smtClean="0"/>
              <a:t>Long Return Alternative, i.e. race takedown.</a:t>
            </a:r>
          </a:p>
          <a:p>
            <a:pPr lvl="1"/>
            <a:r>
              <a:rPr lang="en-US" dirty="0" smtClean="0"/>
              <a:t>Warm water helps</a:t>
            </a:r>
          </a:p>
          <a:p>
            <a:pPr lvl="1"/>
            <a:r>
              <a:rPr lang="en-US" dirty="0" smtClean="0"/>
              <a:t>Pneumatic or quick release </a:t>
            </a:r>
            <a:r>
              <a:rPr lang="en-US" dirty="0" err="1" smtClean="0"/>
              <a:t>JonBuoy</a:t>
            </a:r>
            <a:r>
              <a:rPr lang="en-US" dirty="0" smtClean="0"/>
              <a:t> or MOM helps</a:t>
            </a:r>
          </a:p>
          <a:p>
            <a:pPr lvl="1"/>
            <a:r>
              <a:rPr lang="en-US" dirty="0" smtClean="0"/>
              <a:t>AIS MOB beacon helps</a:t>
            </a:r>
          </a:p>
          <a:p>
            <a:pPr lvl="1"/>
            <a:r>
              <a:rPr lang="en-US" dirty="0" smtClean="0"/>
              <a:t>Bear off and slow down right away to reduce the return distance.</a:t>
            </a:r>
          </a:p>
          <a:p>
            <a:r>
              <a:rPr lang="en-US" dirty="0" smtClean="0"/>
              <a:t>My experience when running.</a:t>
            </a:r>
          </a:p>
          <a:p>
            <a:pPr lvl="1"/>
            <a:r>
              <a:rPr lang="en-US" dirty="0" smtClean="0"/>
              <a:t>Quick stop:   C40 or equivalent in any wind when crewed (no halyard lock, stiff)</a:t>
            </a:r>
          </a:p>
          <a:p>
            <a:pPr lvl="1"/>
            <a:r>
              <a:rPr lang="en-US" dirty="0" smtClean="0"/>
              <a:t>Long return:  multihulls, tender monohulls, boats with halyard locks,  doublehanded.</a:t>
            </a:r>
          </a:p>
          <a:p>
            <a:pPr lvl="1"/>
            <a:endParaRPr lang="en-US" dirty="0" smtClean="0"/>
          </a:p>
          <a:p>
            <a:pPr lvl="2"/>
            <a:endParaRPr lang="en-US" dirty="0" smtClean="0"/>
          </a:p>
          <a:p>
            <a:pPr lvl="3"/>
            <a:endParaRPr lang="en-US" dirty="0"/>
          </a:p>
          <a:p>
            <a:pPr lvl="2"/>
            <a:endParaRPr lang="en-US" dirty="0" smtClean="0"/>
          </a:p>
          <a:p>
            <a:pPr lvl="3"/>
            <a:endParaRPr lang="en-US" dirty="0" smtClean="0"/>
          </a:p>
        </p:txBody>
      </p:sp>
    </p:spTree>
    <p:extLst>
      <p:ext uri="{BB962C8B-B14F-4D97-AF65-F5344CB8AC3E}">
        <p14:creationId xmlns:p14="http://schemas.microsoft.com/office/powerpoint/2010/main" val="13043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a:t>
            </a:r>
          </a:p>
          <a:p>
            <a:endParaRPr lang="en-US" dirty="0"/>
          </a:p>
          <a:p>
            <a:endParaRPr lang="en-US" dirty="0" smtClean="0"/>
          </a:p>
          <a:p>
            <a:r>
              <a:rPr lang="en-US" dirty="0" smtClean="0"/>
              <a:t>Questions?</a:t>
            </a:r>
            <a:endParaRPr lang="en-US" dirty="0"/>
          </a:p>
        </p:txBody>
      </p:sp>
    </p:spTree>
    <p:extLst>
      <p:ext uri="{BB962C8B-B14F-4D97-AF65-F5344CB8AC3E}">
        <p14:creationId xmlns:p14="http://schemas.microsoft.com/office/powerpoint/2010/main" val="196760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7772400" cy="914400"/>
          </a:xfrm>
        </p:spPr>
        <p:txBody>
          <a:bodyPr>
            <a:normAutofit fontScale="90000"/>
          </a:bodyPr>
          <a:lstStyle/>
          <a:p>
            <a:pPr algn="ctr"/>
            <a:r>
              <a:rPr lang="en-US" sz="3600" dirty="0" smtClean="0"/>
              <a:t>Reach the Synoptic Wind before the inshore glass-off.</a:t>
            </a:r>
            <a:endParaRPr lang="en-US" sz="3600" dirty="0"/>
          </a:p>
        </p:txBody>
      </p:sp>
      <p:sp>
        <p:nvSpPr>
          <p:cNvPr id="3" name="Content Placeholder 2"/>
          <p:cNvSpPr>
            <a:spLocks noGrp="1"/>
          </p:cNvSpPr>
          <p:nvPr>
            <p:ph idx="4294967295"/>
          </p:nvPr>
        </p:nvSpPr>
        <p:spPr>
          <a:xfrm>
            <a:off x="685800" y="1905000"/>
            <a:ext cx="7772400" cy="4724400"/>
          </a:xfrm>
        </p:spPr>
        <p:txBody>
          <a:bodyPr>
            <a:normAutofit fontScale="77500" lnSpcReduction="20000"/>
          </a:bodyPr>
          <a:lstStyle/>
          <a:p>
            <a:r>
              <a:rPr lang="en-US" sz="2400" dirty="0" smtClean="0"/>
              <a:t>Stay in the favorable ebb, know where it is.</a:t>
            </a:r>
          </a:p>
          <a:p>
            <a:r>
              <a:rPr lang="en-US" sz="2400" dirty="0" smtClean="0"/>
              <a:t>Take advantage the wind shift near Pt. Bonita, if in the normal WNW wind.</a:t>
            </a:r>
          </a:p>
          <a:p>
            <a:r>
              <a:rPr lang="en-US" sz="2400" dirty="0" smtClean="0"/>
              <a:t>Don’t sail in the left shifted wind off Seal Rocks and spend the night </a:t>
            </a:r>
            <a:r>
              <a:rPr lang="en-US" sz="2400" dirty="0" err="1" smtClean="0"/>
              <a:t>slatting</a:t>
            </a:r>
            <a:r>
              <a:rPr lang="en-US" sz="2400" dirty="0" smtClean="0"/>
              <a:t> in the </a:t>
            </a:r>
            <a:r>
              <a:rPr lang="en-US" sz="2400" dirty="0" err="1" smtClean="0"/>
              <a:t>Montara</a:t>
            </a:r>
            <a:r>
              <a:rPr lang="en-US" sz="2400" dirty="0" smtClean="0"/>
              <a:t> Hole.</a:t>
            </a:r>
          </a:p>
          <a:p>
            <a:r>
              <a:rPr lang="en-US" sz="2400" dirty="0"/>
              <a:t>K</a:t>
            </a:r>
            <a:r>
              <a:rPr lang="en-US" sz="2400" dirty="0" smtClean="0"/>
              <a:t>now where the Synoptic wind is, and get there before the inshore thermal wind quits.  Nothing else matters until you get into the synoptic wind (which blows all night).  (aka gradient or system wind)</a:t>
            </a:r>
          </a:p>
          <a:p>
            <a:r>
              <a:rPr lang="en-US" sz="2400" dirty="0" smtClean="0"/>
              <a:t> There are good for-fee mesoscale models useful before the prep signal, (PWG, PWE, NAM, NAM Hires, HRRR, </a:t>
            </a:r>
            <a:r>
              <a:rPr lang="en-US" sz="2400" dirty="0" err="1" smtClean="0"/>
              <a:t>Coamps</a:t>
            </a:r>
            <a:r>
              <a:rPr lang="en-US" sz="2400" dirty="0" smtClean="0"/>
              <a:t>)  Choose your mesoscale model by watching for previous several days. </a:t>
            </a:r>
          </a:p>
          <a:p>
            <a:r>
              <a:rPr lang="en-US" sz="2400" dirty="0" smtClean="0"/>
              <a:t>Free mesoscale data sources:   </a:t>
            </a:r>
            <a:r>
              <a:rPr lang="en-US" sz="2400" dirty="0" err="1" smtClean="0"/>
              <a:t>Coamps</a:t>
            </a:r>
            <a:r>
              <a:rPr lang="en-US" sz="2400" dirty="0" smtClean="0"/>
              <a:t> is good.  HRRR is excellent with hourly updates.  US </a:t>
            </a:r>
            <a:r>
              <a:rPr lang="en-US" sz="2400" dirty="0" err="1" smtClean="0"/>
              <a:t>Gov</a:t>
            </a:r>
            <a:r>
              <a:rPr lang="en-US" sz="2400" dirty="0" smtClean="0"/>
              <a:t> doesn’t charge but be sure to find a free source such as Saildocs or NOAA Ready.</a:t>
            </a:r>
          </a:p>
          <a:p>
            <a:r>
              <a:rPr lang="en-US" sz="2400" dirty="0" smtClean="0"/>
              <a:t>You  will smell the synoptic wind when you reach it.  Then you’re off on the race to the ridge.  Don’t use mesoscale models when in the synoptic wind, instead use GFS and free ECMWF.</a:t>
            </a:r>
          </a:p>
          <a:p>
            <a:pPr>
              <a:buNone/>
            </a:pPr>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 y="28575"/>
            <a:ext cx="8524875" cy="6800850"/>
          </a:xfrm>
          <a:prstGeom prst="rect">
            <a:avLst/>
          </a:prstGeom>
        </p:spPr>
      </p:pic>
    </p:spTree>
    <p:extLst>
      <p:ext uri="{BB962C8B-B14F-4D97-AF65-F5344CB8AC3E}">
        <p14:creationId xmlns:p14="http://schemas.microsoft.com/office/powerpoint/2010/main" val="90105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30" y="0"/>
            <a:ext cx="7229139" cy="6858000"/>
          </a:xfrm>
          <a:prstGeom prst="rect">
            <a:avLst/>
          </a:prstGeom>
        </p:spPr>
      </p:pic>
    </p:spTree>
    <p:extLst>
      <p:ext uri="{BB962C8B-B14F-4D97-AF65-F5344CB8AC3E}">
        <p14:creationId xmlns:p14="http://schemas.microsoft.com/office/powerpoint/2010/main" val="3716353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372" y="0"/>
            <a:ext cx="7485256" cy="6858000"/>
          </a:xfrm>
          <a:prstGeom prst="rect">
            <a:avLst/>
          </a:prstGeom>
        </p:spPr>
      </p:pic>
    </p:spTree>
    <p:extLst>
      <p:ext uri="{BB962C8B-B14F-4D97-AF65-F5344CB8AC3E}">
        <p14:creationId xmlns:p14="http://schemas.microsoft.com/office/powerpoint/2010/main" val="100540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5562600" y="4114800"/>
            <a:ext cx="2971800" cy="1676400"/>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870"/>
            <a:ext cx="9144000" cy="4634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2400"/>
            <a:ext cx="7772400" cy="914400"/>
          </a:xfrm>
        </p:spPr>
        <p:txBody>
          <a:bodyPr/>
          <a:lstStyle/>
          <a:p>
            <a:r>
              <a:rPr lang="en-US" dirty="0" smtClean="0"/>
              <a:t>Pick Waypoint on the Ridge</a:t>
            </a:r>
            <a:endParaRPr lang="en-US" dirty="0"/>
          </a:p>
        </p:txBody>
      </p:sp>
      <p:sp>
        <p:nvSpPr>
          <p:cNvPr id="3" name="Content Placeholder 2"/>
          <p:cNvSpPr>
            <a:spLocks noGrp="1"/>
          </p:cNvSpPr>
          <p:nvPr>
            <p:ph idx="4294967295"/>
          </p:nvPr>
        </p:nvSpPr>
        <p:spPr>
          <a:xfrm>
            <a:off x="685800" y="1295400"/>
            <a:ext cx="7772400" cy="5029200"/>
          </a:xfrm>
        </p:spPr>
        <p:txBody>
          <a:bodyPr>
            <a:normAutofit fontScale="55000" lnSpcReduction="20000"/>
          </a:bodyPr>
          <a:lstStyle/>
          <a:p>
            <a:r>
              <a:rPr lang="en-US" dirty="0" smtClean="0"/>
              <a:t>Too far North: wind gets too light before you get to the shift so you have to gybe out on an unfavorable angles.   Or you sail slowly in light air, in denial.</a:t>
            </a:r>
          </a:p>
          <a:p>
            <a:r>
              <a:rPr lang="en-US" dirty="0" smtClean="0"/>
              <a:t>Slightly too far North: you have to sail inshore </a:t>
            </a:r>
            <a:r>
              <a:rPr lang="en-US" dirty="0" err="1" smtClean="0"/>
              <a:t>vmg</a:t>
            </a:r>
            <a:r>
              <a:rPr lang="en-US" dirty="0" smtClean="0"/>
              <a:t> angles.  That is slower than sailing slightly hot offshore downwind angles to the lift.</a:t>
            </a:r>
          </a:p>
          <a:p>
            <a:r>
              <a:rPr lang="en-US" dirty="0" smtClean="0"/>
              <a:t>Too far South: you sail extra miles needlessly.  The boats to North have just as much wind, sail fewer miles, get the shift first, gybe out on port, and cross in front of you. </a:t>
            </a:r>
          </a:p>
          <a:p>
            <a:r>
              <a:rPr lang="en-US" dirty="0" smtClean="0"/>
              <a:t>To win you have to get it right and cross the ridge at the right place.</a:t>
            </a:r>
          </a:p>
          <a:p>
            <a:r>
              <a:rPr lang="en-US" dirty="0" smtClean="0"/>
              <a:t>Pick based on expected strength and location of High when you are 130-145 </a:t>
            </a:r>
            <a:r>
              <a:rPr lang="en-US" dirty="0" err="1" smtClean="0"/>
              <a:t>lon</a:t>
            </a:r>
            <a:r>
              <a:rPr lang="en-US" dirty="0" smtClean="0"/>
              <a:t>.  Use GFS gribs, free ECMWF gribs, 96 hr fax </a:t>
            </a:r>
            <a:r>
              <a:rPr lang="en-US" dirty="0" err="1" smtClean="0"/>
              <a:t>progs</a:t>
            </a:r>
            <a:r>
              <a:rPr lang="en-US" dirty="0" smtClean="0"/>
              <a:t>, UL charts.</a:t>
            </a:r>
          </a:p>
          <a:p>
            <a:r>
              <a:rPr lang="en-US" dirty="0" smtClean="0"/>
              <a:t>Router will take you too far North.  Understand why.  Still useful.  Use router as a N wall.</a:t>
            </a:r>
          </a:p>
          <a:p>
            <a:r>
              <a:rPr lang="en-US" dirty="0" smtClean="0"/>
              <a:t>Possible waypoints on ridge, 130 Lon</a:t>
            </a:r>
          </a:p>
          <a:p>
            <a:pPr lvl="1"/>
            <a:r>
              <a:rPr lang="en-US" dirty="0" smtClean="0"/>
              <a:t>36N	GC	0 nm	236mag	note course is right past  Farallon Island</a:t>
            </a:r>
          </a:p>
          <a:p>
            <a:pPr lvl="1"/>
            <a:r>
              <a:rPr lang="en-US" dirty="0" smtClean="0"/>
              <a:t>34.5N	RL	+9nm	226mag	only if extreme N High</a:t>
            </a:r>
          </a:p>
          <a:p>
            <a:pPr lvl="1"/>
            <a:r>
              <a:rPr lang="en-US" dirty="0" smtClean="0"/>
              <a:t>34N		+16nm	223mag	normal N High</a:t>
            </a:r>
          </a:p>
          <a:p>
            <a:pPr lvl="1"/>
            <a:r>
              <a:rPr lang="en-US" dirty="0" smtClean="0"/>
              <a:t>32.5N		+50nm	215mag	med High</a:t>
            </a:r>
          </a:p>
          <a:p>
            <a:pPr lvl="1"/>
            <a:r>
              <a:rPr lang="en-US" dirty="0" smtClean="0"/>
              <a:t>31N		+110nm	206mag	really expensive, sometimes </a:t>
            </a:r>
            <a:r>
              <a:rPr lang="en-US" dirty="0" err="1" smtClean="0"/>
              <a:t>req</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p:cNvCxnSpPr/>
          <p:nvPr/>
        </p:nvCxnSpPr>
        <p:spPr>
          <a:xfrm flipH="1">
            <a:off x="5562600" y="4191000"/>
            <a:ext cx="2971800" cy="160020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336"/>
            <a:ext cx="9144000" cy="45693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Metro</Template>
  <TotalTime>1418</TotalTime>
  <Words>2055</Words>
  <Application>Microsoft Office PowerPoint</Application>
  <PresentationFormat>On-screen Show (4:3)</PresentationFormat>
  <Paragraphs>161</Paragraphs>
  <Slides>28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Consolas</vt:lpstr>
      <vt:lpstr>Corbel</vt:lpstr>
      <vt:lpstr>Wingdings</vt:lpstr>
      <vt:lpstr>Wingdings 2</vt:lpstr>
      <vt:lpstr>Wingdings 3</vt:lpstr>
      <vt:lpstr>Metro</vt:lpstr>
      <vt:lpstr>Office Theme</vt:lpstr>
      <vt:lpstr>Stan Honey Pacific Cup Weather and Tactics Agenda: </vt:lpstr>
      <vt:lpstr>PowerPoint Presentation</vt:lpstr>
      <vt:lpstr>Reach the Synoptic Wind before the inshore glass-off.</vt:lpstr>
      <vt:lpstr>PowerPoint Presentation</vt:lpstr>
      <vt:lpstr>PowerPoint Presentation</vt:lpstr>
      <vt:lpstr>PowerPoint Presentation</vt:lpstr>
      <vt:lpstr>PowerPoint Presentation</vt:lpstr>
      <vt:lpstr>Pick Waypoint on the Ridge</vt:lpstr>
      <vt:lpstr>PowerPoint Presentation</vt:lpstr>
      <vt:lpstr>Sources of Weather</vt:lpstr>
      <vt:lpstr>Routing tips</vt:lpstr>
      <vt:lpstr>Rules of Thumb</vt:lpstr>
      <vt:lpstr>Tradewind Run</vt:lpstr>
      <vt:lpstr>PowerPoint Presentation</vt:lpstr>
      <vt:lpstr>Tradewind Run</vt:lpstr>
      <vt:lpstr>PowerPoint Presentation</vt:lpstr>
      <vt:lpstr>Final Shift </vt:lpstr>
      <vt:lpstr>PowerPoint Presentation</vt:lpstr>
      <vt:lpstr>Finish </vt:lpstr>
      <vt:lpstr>What if the High goes bad?</vt:lpstr>
      <vt:lpstr>PowerPoint Presentation</vt:lpstr>
      <vt:lpstr>Some sources of Weather Data  Before Prep signal (ok to pay)                 Legal During Racing (free)</vt:lpstr>
      <vt:lpstr>Vertical Stability,  seabreeze potential, squalls/thunderstorm potential offshore. </vt:lpstr>
      <vt:lpstr>PowerPoint Presentation</vt:lpstr>
      <vt:lpstr>PowerPoint Presentation</vt:lpstr>
      <vt:lpstr>Legal URL’s and Email requests for grib files:</vt:lpstr>
      <vt:lpstr>MOB stop and turn tradeoffs. There is no right answer, just tradeoffs.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Transpac</dc:title>
  <dc:creator>Stan</dc:creator>
  <cp:lastModifiedBy>Stan</cp:lastModifiedBy>
  <cp:revision>100</cp:revision>
  <dcterms:created xsi:type="dcterms:W3CDTF">2006-08-16T00:00:00Z</dcterms:created>
  <dcterms:modified xsi:type="dcterms:W3CDTF">2018-05-06T04:10:50Z</dcterms:modified>
</cp:coreProperties>
</file>