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06" r:id="rId3"/>
    <p:sldId id="313" r:id="rId4"/>
    <p:sldId id="321" r:id="rId5"/>
    <p:sldId id="322" r:id="rId6"/>
    <p:sldId id="319" r:id="rId7"/>
    <p:sldId id="318" r:id="rId8"/>
    <p:sldId id="323" r:id="rId9"/>
    <p:sldId id="338" r:id="rId10"/>
    <p:sldId id="347" r:id="rId11"/>
    <p:sldId id="324" r:id="rId12"/>
    <p:sldId id="348" r:id="rId13"/>
    <p:sldId id="325" r:id="rId14"/>
    <p:sldId id="317" r:id="rId15"/>
    <p:sldId id="320" r:id="rId16"/>
    <p:sldId id="315" r:id="rId17"/>
    <p:sldId id="333" r:id="rId18"/>
    <p:sldId id="296" r:id="rId19"/>
    <p:sldId id="331" r:id="rId20"/>
    <p:sldId id="335" r:id="rId21"/>
    <p:sldId id="330" r:id="rId22"/>
    <p:sldId id="336" r:id="rId23"/>
    <p:sldId id="334" r:id="rId24"/>
    <p:sldId id="337" r:id="rId25"/>
    <p:sldId id="341" r:id="rId26"/>
    <p:sldId id="342" r:id="rId27"/>
    <p:sldId id="340" r:id="rId28"/>
    <p:sldId id="343" r:id="rId29"/>
    <p:sldId id="344" r:id="rId30"/>
    <p:sldId id="345" r:id="rId31"/>
    <p:sldId id="346" r:id="rId32"/>
    <p:sldId id="349" r:id="rId33"/>
    <p:sldId id="316" r:id="rId34"/>
    <p:sldId id="32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22" autoAdjust="0"/>
  </p:normalViewPr>
  <p:slideViewPr>
    <p:cSldViewPr>
      <p:cViewPr>
        <p:scale>
          <a:sx n="125" d="100"/>
          <a:sy n="125" d="100"/>
        </p:scale>
        <p:origin x="226" y="-4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2A35A-023A-440B-8A56-B5138EEFAFB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7A306-1E4D-4598-B0BC-84A0D88F4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8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8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4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4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2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3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1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0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CE113-7D4D-4F2F-8736-3846C153A37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8E95-9FE7-4633-91C7-C2BB0951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0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cificcup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cificcup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cificcup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cificcup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Marine Electronics, Power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7543800" cy="1752600"/>
          </a:xfrm>
        </p:spPr>
        <p:txBody>
          <a:bodyPr/>
          <a:lstStyle/>
          <a:p>
            <a:r>
              <a:rPr lang="en-US" sz="2400" dirty="0"/>
              <a:t>Eric Steinberg - Farallon Electronics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61838F-D7D8-FAE6-1201-D117D81B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6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D5B47-77B2-4F28-A8EA-DBEB9950A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12222" r="14166" b="23333"/>
          <a:stretch/>
        </p:blipFill>
        <p:spPr>
          <a:xfrm>
            <a:off x="1066800" y="1066800"/>
            <a:ext cx="7162800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F3EE0-B0A0-4D3F-B821-E6DC88F3B77A}"/>
              </a:ext>
            </a:extLst>
          </p:cNvPr>
          <p:cNvSpPr txBox="1"/>
          <p:nvPr/>
        </p:nvSpPr>
        <p:spPr>
          <a:xfrm>
            <a:off x="2743200" y="304800"/>
            <a:ext cx="3538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Peace and harmony</a:t>
            </a:r>
          </a:p>
        </p:txBody>
      </p:sp>
    </p:spTree>
    <p:extLst>
      <p:ext uri="{BB962C8B-B14F-4D97-AF65-F5344CB8AC3E}">
        <p14:creationId xmlns:p14="http://schemas.microsoft.com/office/powerpoint/2010/main" val="265475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30C5A26-C899-1AD9-571D-4D883633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9741"/>
            <a:ext cx="8229600" cy="617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3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19BA8-3116-4CB2-9F87-29A17F37B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22"/>
          <a:stretch/>
        </p:blipFill>
        <p:spPr>
          <a:xfrm>
            <a:off x="2471676" y="234242"/>
            <a:ext cx="5529324" cy="6471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ED57B7-6711-45FC-9B74-2C0EB1B95A54}"/>
              </a:ext>
            </a:extLst>
          </p:cNvPr>
          <p:cNvSpPr txBox="1"/>
          <p:nvPr/>
        </p:nvSpPr>
        <p:spPr>
          <a:xfrm rot="20318818">
            <a:off x="345926" y="800074"/>
            <a:ext cx="1751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Ta Da</a:t>
            </a:r>
          </a:p>
        </p:txBody>
      </p:sp>
    </p:spTree>
    <p:extLst>
      <p:ext uri="{BB962C8B-B14F-4D97-AF65-F5344CB8AC3E}">
        <p14:creationId xmlns:p14="http://schemas.microsoft.com/office/powerpoint/2010/main" val="36347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Common Problems and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0593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80% of failures are installation related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If it were a car, we would call it a lemon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the water out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Inspect everything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EVERYTHING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Workmanship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Dishes in your cupboard 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whaaat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?)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Keep complexity below your pain threshold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Know your systems, labels and drawings are helpful!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6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Common Problems and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0593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80% of failures are installation related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If it were a car, we would call it a lemon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the water out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Inspect everything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EVERYTHING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Workmanship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Dishes in your cupboard 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whaaat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?)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complexity below your pain threshold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Know your systems, labels and drawings are very helpful!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78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Pac Cup Power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211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Power Plan Template</a:t>
            </a:r>
          </a:p>
          <a:p>
            <a:pPr lvl="1"/>
            <a:r>
              <a:rPr lang="en-US" dirty="0">
                <a:hlinkClick r:id="rId2"/>
              </a:rPr>
              <a:t>www.pacificcup.org</a:t>
            </a:r>
            <a:r>
              <a:rPr lang="en-US" dirty="0"/>
              <a:t>  &gt; </a:t>
            </a:r>
          </a:p>
          <a:p>
            <a:pPr marL="457200" lvl="1" indent="0">
              <a:buNone/>
            </a:pPr>
            <a:r>
              <a:rPr lang="en-US" dirty="0"/>
              <a:t>   RESOURCES  &gt; </a:t>
            </a:r>
          </a:p>
          <a:p>
            <a:pPr marL="457200" lvl="1" indent="0">
              <a:buNone/>
            </a:pPr>
            <a:r>
              <a:rPr lang="en-US" dirty="0"/>
              <a:t>   Knowledgebase  &gt;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b="1" dirty="0"/>
              <a:t>Energy Management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How to find the information you need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Forget the spec sheets, test it yourself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Energy monitor with shunt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Appropriate redundancy/contingency/spares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Wire offcuts, connectors, tape, tools, belts, shear pins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Power production issues , failures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5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1299B-FFE4-486D-9E0D-C64E2C9BB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9" y="0"/>
            <a:ext cx="855464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53875-C6D1-4B2D-9085-48F15C63A229}"/>
              </a:ext>
            </a:extLst>
          </p:cNvPr>
          <p:cNvSpPr txBox="1"/>
          <p:nvPr/>
        </p:nvSpPr>
        <p:spPr>
          <a:xfrm>
            <a:off x="841106" y="609600"/>
            <a:ext cx="7461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2012 Sample Energy Budget.xls</a:t>
            </a:r>
          </a:p>
        </p:txBody>
      </p:sp>
    </p:spTree>
    <p:extLst>
      <p:ext uri="{BB962C8B-B14F-4D97-AF65-F5344CB8AC3E}">
        <p14:creationId xmlns:p14="http://schemas.microsoft.com/office/powerpoint/2010/main" val="4278187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/>
              <a:t>Mas</a:t>
            </a:r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33333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0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Pac Cup Power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Template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2"/>
              </a:rPr>
              <a:t>www.pacificcup.org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&gt;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RESOURCES  &gt;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Knowledgebase  &gt;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Energy Management</a:t>
            </a:r>
          </a:p>
          <a:p>
            <a:r>
              <a:rPr lang="en-US" dirty="0"/>
              <a:t>How to find the information you need</a:t>
            </a:r>
          </a:p>
          <a:p>
            <a:pPr lvl="1"/>
            <a:r>
              <a:rPr lang="en-US" dirty="0"/>
              <a:t>Forget the spec sheets, test it yourself</a:t>
            </a:r>
          </a:p>
          <a:p>
            <a:pPr lvl="1"/>
            <a:r>
              <a:rPr lang="en-US" dirty="0"/>
              <a:t>Energy monitor with shunt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Appropriate redundancy/contingency/spares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Wire offcuts, connectors, tape, tools, belts, shear pins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Power production issues , failures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26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400" dirty="0"/>
              <a:t>Common Problems - usually have common sense solutions</a:t>
            </a:r>
          </a:p>
          <a:p>
            <a:endParaRPr lang="en-US" sz="4400" dirty="0"/>
          </a:p>
          <a:p>
            <a:r>
              <a:rPr lang="en-US" sz="4400" dirty="0"/>
              <a:t>The </a:t>
            </a:r>
            <a:r>
              <a:rPr lang="en-US" sz="4400" b="1" dirty="0"/>
              <a:t>Power Plan</a:t>
            </a:r>
          </a:p>
        </p:txBody>
      </p:sp>
    </p:spTree>
    <p:extLst>
      <p:ext uri="{BB962C8B-B14F-4D97-AF65-F5344CB8AC3E}">
        <p14:creationId xmlns:p14="http://schemas.microsoft.com/office/powerpoint/2010/main" val="408665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inkLITE Battery Monitor">
            <a:extLst>
              <a:ext uri="{FF2B5EF4-FFF2-40B4-BE49-F238E27FC236}">
                <a16:creationId xmlns:a16="http://schemas.microsoft.com/office/drawing/2014/main" id="{07754D22-546C-4EA3-9882-A164B44E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17" y="-762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c energy monitor">
            <a:extLst>
              <a:ext uri="{FF2B5EF4-FFF2-40B4-BE49-F238E27FC236}">
                <a16:creationId xmlns:a16="http://schemas.microsoft.com/office/drawing/2014/main" id="{AD3A489B-82C2-445A-AE94-294CBF0F1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 b="6666"/>
          <a:stretch/>
        </p:blipFill>
        <p:spPr bwMode="auto">
          <a:xfrm>
            <a:off x="5715000" y="4396315"/>
            <a:ext cx="3211512" cy="192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bluesea dc energy monitor">
            <a:extLst>
              <a:ext uri="{FF2B5EF4-FFF2-40B4-BE49-F238E27FC236}">
                <a16:creationId xmlns:a16="http://schemas.microsoft.com/office/drawing/2014/main" id="{391D713C-33F9-46AF-AD5F-46A4382A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89400"/>
            <a:ext cx="279019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bep dc energy monitor">
            <a:extLst>
              <a:ext uri="{FF2B5EF4-FFF2-40B4-BE49-F238E27FC236}">
                <a16:creationId xmlns:a16="http://schemas.microsoft.com/office/drawing/2014/main" id="{B8C434F2-0F79-4254-9D5D-A7CEC70C3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2103" r="8466" b="4762"/>
          <a:stretch/>
        </p:blipFill>
        <p:spPr bwMode="auto">
          <a:xfrm>
            <a:off x="3238005" y="4330335"/>
            <a:ext cx="2181579" cy="23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ictron monitor">
            <a:extLst>
              <a:ext uri="{FF2B5EF4-FFF2-40B4-BE49-F238E27FC236}">
                <a16:creationId xmlns:a16="http://schemas.microsoft.com/office/drawing/2014/main" id="{5450D473-4920-4F23-902F-74402BC7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9" y="1236133"/>
            <a:ext cx="2209800" cy="213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036175E-C5A4-07CC-41FE-C43ACD90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88" y="1965960"/>
            <a:ext cx="36576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ictronenergy.com/upload/images/Digitruck_5.jpg">
            <a:extLst>
              <a:ext uri="{FF2B5EF4-FFF2-40B4-BE49-F238E27FC236}">
                <a16:creationId xmlns:a16="http://schemas.microsoft.com/office/drawing/2014/main" id="{9ED544B3-EDF3-4FB9-9964-6C73FBC66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4445" r="16667" b="8889"/>
          <a:stretch/>
        </p:blipFill>
        <p:spPr bwMode="auto">
          <a:xfrm>
            <a:off x="6324600" y="152399"/>
            <a:ext cx="2619513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23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Pac Cup Power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0593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Template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2"/>
              </a:rPr>
              <a:t>www.pacificcup.org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&gt;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RESOURCES  &gt;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Knowledgebase  &gt;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Energy Management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How to find the information you need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Forget the spec sheets, test it yourself</a:t>
            </a:r>
          </a:p>
          <a:p>
            <a:r>
              <a:rPr lang="en-US" dirty="0"/>
              <a:t>Appropriate redundancy/contingency/spares/tools</a:t>
            </a:r>
          </a:p>
          <a:p>
            <a:pPr lvl="1"/>
            <a:r>
              <a:rPr lang="en-US" dirty="0"/>
              <a:t>Wire offcuts, connectors, NMEA2000, tape, tools, belts, shear pins</a:t>
            </a:r>
          </a:p>
          <a:p>
            <a:pPr lvl="1"/>
            <a:r>
              <a:rPr lang="en-US" dirty="0"/>
              <a:t>Multimeter, clamp meter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Power production issues , failures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95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Pac Cup Power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13556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Template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2"/>
              </a:rPr>
              <a:t>www.pacificcup.org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&gt;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RESOURCES  &gt;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Knowledgebase  &gt;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Energy Management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How to find the information you need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Forget the spec sheets, test it yourself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Appropriate redundancy/contingency/spares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Wire offcuts, connectors, tape, tools, belts, shear pins</a:t>
            </a:r>
          </a:p>
          <a:p>
            <a:r>
              <a:rPr lang="en-US" dirty="0"/>
              <a:t>Power production issues, failures</a:t>
            </a:r>
          </a:p>
        </p:txBody>
      </p:sp>
    </p:spTree>
    <p:extLst>
      <p:ext uri="{BB962C8B-B14F-4D97-AF65-F5344CB8AC3E}">
        <p14:creationId xmlns:p14="http://schemas.microsoft.com/office/powerpoint/2010/main" val="1483249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Testing and </a:t>
            </a:r>
            <a:r>
              <a:rPr lang="en-US" sz="4000" b="1" dirty="0" err="1">
                <a:solidFill>
                  <a:srgbClr val="0070C0"/>
                </a:solidFill>
              </a:rPr>
              <a:t>Seatrials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Test </a:t>
            </a:r>
            <a:r>
              <a:rPr lang="en-US" dirty="0" err="1"/>
              <a:t>test</a:t>
            </a:r>
            <a:r>
              <a:rPr lang="en-US" dirty="0"/>
              <a:t> </a:t>
            </a:r>
            <a:r>
              <a:rPr lang="en-US" dirty="0" err="1"/>
              <a:t>test</a:t>
            </a:r>
            <a:endParaRPr lang="en-US" dirty="0"/>
          </a:p>
          <a:p>
            <a:pPr lvl="1"/>
            <a:r>
              <a:rPr lang="en-US" dirty="0"/>
              <a:t>Alternator output rating</a:t>
            </a:r>
          </a:p>
          <a:p>
            <a:pPr lvl="1"/>
            <a:r>
              <a:rPr lang="en-US" dirty="0" err="1"/>
              <a:t>Seatrials</a:t>
            </a:r>
            <a:endParaRPr lang="en-US" dirty="0"/>
          </a:p>
          <a:p>
            <a:pPr lvl="1"/>
            <a:r>
              <a:rPr lang="en-US" dirty="0"/>
              <a:t>Seat time, email, radios, AIS, computer</a:t>
            </a:r>
          </a:p>
          <a:p>
            <a:endParaRPr lang="en-US" dirty="0"/>
          </a:p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</a:rPr>
              <a:t>Get it done early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26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Testing and </a:t>
            </a:r>
            <a:r>
              <a:rPr lang="en-US" sz="4000" b="1" dirty="0" err="1">
                <a:solidFill>
                  <a:srgbClr val="0070C0"/>
                </a:solidFill>
              </a:rPr>
              <a:t>Seatrials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Test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test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test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Alternator output rating</a:t>
            </a:r>
          </a:p>
          <a:p>
            <a:pPr lvl="1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Seatrials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Seat time, email, radios, AIS, computer</a:t>
            </a:r>
          </a:p>
          <a:p>
            <a:endParaRPr lang="en-US" dirty="0"/>
          </a:p>
          <a:p>
            <a:pPr algn="ctr"/>
            <a:r>
              <a:rPr lang="en-US" sz="4800" dirty="0"/>
              <a:t>Get it done early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06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Satellite</a:t>
            </a:r>
          </a:p>
          <a:p>
            <a:pPr lvl="1"/>
            <a:r>
              <a:rPr lang="en-US" dirty="0"/>
              <a:t>Starlink</a:t>
            </a:r>
          </a:p>
          <a:p>
            <a:pPr lvl="2"/>
            <a:r>
              <a:rPr lang="en-US" dirty="0"/>
              <a:t>Flat High Performance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Iridium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GO!  Email / text / phone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 Exec  Email / text / phone / internet (IP)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Certus  Email / text / phone / internet (IP)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Inmarsat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SSB and Modem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monitored in 2024, useful for emergency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VHF and AIS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required 24/7, but a good idea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DSC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Emergency antenna required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Coax loss calculator</a:t>
            </a:r>
          </a:p>
        </p:txBody>
      </p:sp>
    </p:spTree>
    <p:extLst>
      <p:ext uri="{BB962C8B-B14F-4D97-AF65-F5344CB8AC3E}">
        <p14:creationId xmlns:p14="http://schemas.microsoft.com/office/powerpoint/2010/main" val="2128868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Satellite</a:t>
            </a:r>
          </a:p>
          <a:p>
            <a:pPr lvl="1"/>
            <a:r>
              <a:rPr lang="en-US" dirty="0"/>
              <a:t>Starlink</a:t>
            </a:r>
          </a:p>
          <a:p>
            <a:pPr lvl="2"/>
            <a:r>
              <a:rPr lang="en-US" dirty="0"/>
              <a:t>Big</a:t>
            </a:r>
          </a:p>
          <a:p>
            <a:pPr lvl="2"/>
            <a:r>
              <a:rPr lang="en-US" dirty="0"/>
              <a:t>100w</a:t>
            </a:r>
          </a:p>
          <a:p>
            <a:pPr lvl="2"/>
            <a:r>
              <a:rPr lang="en-US" dirty="0"/>
              <a:t>Extra parts for DC</a:t>
            </a:r>
          </a:p>
          <a:p>
            <a:pPr lvl="2"/>
            <a:r>
              <a:rPr lang="en-US" dirty="0"/>
              <a:t>Voice comms</a:t>
            </a:r>
          </a:p>
          <a:p>
            <a:pPr lvl="2"/>
            <a:r>
              <a:rPr lang="en-US" dirty="0"/>
              <a:t>VOIP/SIP</a:t>
            </a:r>
          </a:p>
          <a:p>
            <a:pPr lvl="2"/>
            <a:r>
              <a:rPr lang="en-US" dirty="0" err="1"/>
              <a:t>Wifi</a:t>
            </a:r>
            <a:r>
              <a:rPr lang="en-US" dirty="0"/>
              <a:t> calling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BE101-7564-4C8B-C568-84C471A7B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066800"/>
            <a:ext cx="4419600" cy="533701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98863-5D83-E793-5157-32A6A7B24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40" t="2638"/>
          <a:stretch/>
        </p:blipFill>
        <p:spPr>
          <a:xfrm>
            <a:off x="148714" y="1599796"/>
            <a:ext cx="1146686" cy="3581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CC99E-C441-0DBF-5661-C519C9135D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" r="2971"/>
          <a:stretch/>
        </p:blipFill>
        <p:spPr>
          <a:xfrm>
            <a:off x="1066800" y="4876800"/>
            <a:ext cx="2895600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5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Satellite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Starlink</a:t>
            </a:r>
          </a:p>
          <a:p>
            <a:pPr lvl="1"/>
            <a:r>
              <a:rPr lang="en-US" dirty="0"/>
              <a:t>Iridium</a:t>
            </a:r>
          </a:p>
          <a:p>
            <a:pPr lvl="2"/>
            <a:r>
              <a:rPr lang="en-US" dirty="0"/>
              <a:t>GO!  Email / text / phone</a:t>
            </a:r>
          </a:p>
          <a:p>
            <a:pPr lvl="2"/>
            <a:r>
              <a:rPr lang="en-US" dirty="0"/>
              <a:t>GO Exec  Email / text / phone / internet (IP)</a:t>
            </a:r>
          </a:p>
          <a:p>
            <a:pPr lvl="2"/>
            <a:r>
              <a:rPr lang="en-US" dirty="0"/>
              <a:t>Certus  Email / text / phone / internet (IP)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Inmarsat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SSB and Modem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monitored in 2024, useful for emergency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VHF and AIS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required 24/7, but a good idea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DSC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Emergency antenna required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Coax loss calculator</a:t>
            </a:r>
          </a:p>
        </p:txBody>
      </p:sp>
    </p:spTree>
    <p:extLst>
      <p:ext uri="{BB962C8B-B14F-4D97-AF65-F5344CB8AC3E}">
        <p14:creationId xmlns:p14="http://schemas.microsoft.com/office/powerpoint/2010/main" val="26516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Satellite</a:t>
            </a:r>
          </a:p>
          <a:p>
            <a:pPr lvl="1"/>
            <a:r>
              <a:rPr lang="en-US" dirty="0"/>
              <a:t>Iridium</a:t>
            </a:r>
          </a:p>
          <a:p>
            <a:pPr lvl="2"/>
            <a:r>
              <a:rPr lang="en-US" dirty="0"/>
              <a:t>GO!</a:t>
            </a:r>
          </a:p>
          <a:p>
            <a:pPr lvl="2"/>
            <a:r>
              <a:rPr lang="en-US" dirty="0"/>
              <a:t>GO Exec</a:t>
            </a:r>
          </a:p>
          <a:p>
            <a:pPr lvl="2"/>
            <a:r>
              <a:rPr lang="en-US" dirty="0"/>
              <a:t>Certus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FCE51-BA06-C558-0729-C4548FD44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01" b="12499"/>
          <a:stretch/>
        </p:blipFill>
        <p:spPr>
          <a:xfrm>
            <a:off x="5257800" y="1066800"/>
            <a:ext cx="304800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D00B1-2C17-9985-358D-06E6E95A5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1"/>
          <a:stretch/>
        </p:blipFill>
        <p:spPr>
          <a:xfrm>
            <a:off x="762000" y="3352801"/>
            <a:ext cx="3276599" cy="3276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C18724-AF81-0D33-423B-E714F653A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866" y="3385728"/>
            <a:ext cx="4279334" cy="32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5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Satellite</a:t>
            </a:r>
          </a:p>
          <a:p>
            <a:pPr lvl="1"/>
            <a:r>
              <a:rPr lang="en-US" dirty="0"/>
              <a:t>Iridium</a:t>
            </a:r>
          </a:p>
          <a:p>
            <a:pPr lvl="2"/>
            <a:r>
              <a:rPr lang="en-US" dirty="0"/>
              <a:t>GO!</a:t>
            </a:r>
          </a:p>
          <a:p>
            <a:pPr lvl="2"/>
            <a:r>
              <a:rPr lang="en-US" dirty="0"/>
              <a:t>GO Exec</a:t>
            </a:r>
          </a:p>
          <a:p>
            <a:pPr lvl="2"/>
            <a:r>
              <a:rPr lang="en-US" dirty="0"/>
              <a:t>Certus 100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0F954-2972-8903-C429-5F45C1F16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409699"/>
            <a:ext cx="1797564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096CB-CB68-BF0A-E71B-879E2F1B4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09699"/>
            <a:ext cx="1735724" cy="33985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B3AD4-9327-1EB2-D7B8-137E02ED7ED1}"/>
              </a:ext>
            </a:extLst>
          </p:cNvPr>
          <p:cNvSpPr txBox="1">
            <a:spLocks/>
          </p:cNvSpPr>
          <p:nvPr/>
        </p:nvSpPr>
        <p:spPr>
          <a:xfrm>
            <a:off x="381000" y="558561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</a:rPr>
              <a:t>use LMR-400 coax</a:t>
            </a:r>
          </a:p>
        </p:txBody>
      </p:sp>
    </p:spTree>
    <p:extLst>
      <p:ext uri="{BB962C8B-B14F-4D97-AF65-F5344CB8AC3E}">
        <p14:creationId xmlns:p14="http://schemas.microsoft.com/office/powerpoint/2010/main" val="19847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Common Problems and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0593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80% of failures are installation related</a:t>
            </a:r>
          </a:p>
          <a:p>
            <a:pPr lvl="1"/>
            <a:r>
              <a:rPr lang="en-US" dirty="0"/>
              <a:t>If it were a car, we would call it a lemon</a:t>
            </a:r>
          </a:p>
          <a:p>
            <a:pPr lvl="1"/>
            <a:r>
              <a:rPr lang="en-US" dirty="0"/>
              <a:t>Keep the water out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Inspect everything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EVERYTHING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Workmanship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Dishes in your cupboard 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whaaat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?)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complexity below your pain threshold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Know your systems, labels and drawings are helpful!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87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Satellite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Starlink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Iridium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GO!  Email / text / phone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 Exec  Email / text / phone / internet (IP)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Certus  Email / text / phone / internet (IP)</a:t>
            </a:r>
          </a:p>
          <a:p>
            <a:pPr lvl="1"/>
            <a:r>
              <a:rPr lang="en-US" dirty="0"/>
              <a:t>Inmarsat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SSB and Modem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monitored in 2024, useful for emergency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VHF and AIS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required 24/7, but a good idea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DSC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Emergency antenna required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Coax loss calculator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Satellite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Starlink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Iridium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GO!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 Exec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Certus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Inmarsat</a:t>
            </a:r>
          </a:p>
          <a:p>
            <a:r>
              <a:rPr lang="en-US" dirty="0"/>
              <a:t>SSB and Modem</a:t>
            </a:r>
          </a:p>
          <a:p>
            <a:pPr lvl="1"/>
            <a:r>
              <a:rPr lang="en-US" dirty="0"/>
              <a:t>Not monitored in 2024, useful for emergency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VHF and AIS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required 24/7, but a good idea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DSC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Emergency antenna required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Coax loss calculator</a:t>
            </a:r>
          </a:p>
        </p:txBody>
      </p:sp>
    </p:spTree>
    <p:extLst>
      <p:ext uri="{BB962C8B-B14F-4D97-AF65-F5344CB8AC3E}">
        <p14:creationId xmlns:p14="http://schemas.microsoft.com/office/powerpoint/2010/main" val="845883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Satellite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Starlink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Iridium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GO!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 Exec</a:t>
            </a:r>
          </a:p>
          <a:p>
            <a:pPr lvl="2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Certus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Inmarsat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SSB and Modem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Not monitored in 2024, useful for emergency</a:t>
            </a:r>
          </a:p>
          <a:p>
            <a:r>
              <a:rPr lang="en-US" dirty="0"/>
              <a:t>VHF and AIS</a:t>
            </a:r>
          </a:p>
          <a:p>
            <a:pPr lvl="1"/>
            <a:r>
              <a:rPr lang="en-US" dirty="0"/>
              <a:t>Not required 24/7, but a good idea</a:t>
            </a:r>
          </a:p>
          <a:p>
            <a:pPr lvl="1"/>
            <a:r>
              <a:rPr lang="en-US" dirty="0"/>
              <a:t>DSC</a:t>
            </a:r>
          </a:p>
          <a:p>
            <a:pPr lvl="1"/>
            <a:r>
              <a:rPr lang="en-US" dirty="0"/>
              <a:t>Emergency antenna required</a:t>
            </a:r>
          </a:p>
          <a:p>
            <a:pPr lvl="1"/>
            <a:r>
              <a:rPr lang="en-US" dirty="0"/>
              <a:t>Coax loss calculator</a:t>
            </a:r>
          </a:p>
        </p:txBody>
      </p:sp>
    </p:spTree>
    <p:extLst>
      <p:ext uri="{BB962C8B-B14F-4D97-AF65-F5344CB8AC3E}">
        <p14:creationId xmlns:p14="http://schemas.microsoft.com/office/powerpoint/2010/main" val="716251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043E-FAF2-4DFD-83A6-4BA8705D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27549-44B3-4021-B79E-A8A3B0C75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Lemon Law</a:t>
            </a:r>
            <a:r>
              <a:rPr lang="en-US" dirty="0"/>
              <a:t> requires a </a:t>
            </a:r>
            <a:r>
              <a:rPr lang="en-US" i="1" dirty="0"/>
              <a:t>vehicle</a:t>
            </a:r>
            <a:r>
              <a:rPr lang="en-US" dirty="0"/>
              <a:t> manufacturer that is unable to repair a vehicle … after a reasonable number of repair attempts to replace or repurchase the vehicle.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67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FB59-6EA0-49EE-B0B1-2F101E61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pic>
        <p:nvPicPr>
          <p:cNvPr id="1026" name="Picture 2" descr="http://cdn.sailingscuttlebutt.com/wp-content/uploads/2014/03/Rolex-Sailing-Golden-Gate-Bridge.jpg">
            <a:extLst>
              <a:ext uri="{FF2B5EF4-FFF2-40B4-BE49-F238E27FC236}">
                <a16:creationId xmlns:a16="http://schemas.microsoft.com/office/drawing/2014/main" id="{5C898C28-7F58-4BDF-8528-ED46D0B82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676400"/>
            <a:ext cx="6800850" cy="387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6905AB-3372-4DCE-86B1-EF8DA1FF1086}"/>
              </a:ext>
            </a:extLst>
          </p:cNvPr>
          <p:cNvSpPr txBox="1"/>
          <p:nvPr/>
        </p:nvSpPr>
        <p:spPr>
          <a:xfrm>
            <a:off x="3581400" y="5943600"/>
            <a:ext cx="173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info@farallon.us</a:t>
            </a:r>
          </a:p>
        </p:txBody>
      </p:sp>
    </p:spTree>
    <p:extLst>
      <p:ext uri="{BB962C8B-B14F-4D97-AF65-F5344CB8AC3E}">
        <p14:creationId xmlns:p14="http://schemas.microsoft.com/office/powerpoint/2010/main" val="284720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89F70-13E4-405D-836C-D02C9087A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F4D1B74-E80A-483C-A326-04F5104532A5}"/>
              </a:ext>
            </a:extLst>
          </p:cNvPr>
          <p:cNvSpPr/>
          <p:nvPr/>
        </p:nvSpPr>
        <p:spPr>
          <a:xfrm>
            <a:off x="3048000" y="2362200"/>
            <a:ext cx="28956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6D538-B67D-4E9E-9387-E76F1C2F3369}"/>
              </a:ext>
            </a:extLst>
          </p:cNvPr>
          <p:cNvSpPr txBox="1"/>
          <p:nvPr/>
        </p:nvSpPr>
        <p:spPr>
          <a:xfrm>
            <a:off x="1199752" y="260062"/>
            <a:ext cx="7106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VHF antenna connector in the bilge area</a:t>
            </a:r>
          </a:p>
        </p:txBody>
      </p:sp>
    </p:spTree>
    <p:extLst>
      <p:ext uri="{BB962C8B-B14F-4D97-AF65-F5344CB8AC3E}">
        <p14:creationId xmlns:p14="http://schemas.microsoft.com/office/powerpoint/2010/main" val="34837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4C1F26-9649-4104-A146-0FC5D1AF4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89" b="23333"/>
          <a:stretch/>
        </p:blipFill>
        <p:spPr>
          <a:xfrm>
            <a:off x="1524001" y="145815"/>
            <a:ext cx="6172200" cy="63398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FF7787-2511-48EF-9883-A45627D398EF}"/>
              </a:ext>
            </a:extLst>
          </p:cNvPr>
          <p:cNvSpPr/>
          <p:nvPr/>
        </p:nvSpPr>
        <p:spPr>
          <a:xfrm>
            <a:off x="4765965" y="4419600"/>
            <a:ext cx="28956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3187D-F0D5-47BE-BEE7-91EFCF213692}"/>
              </a:ext>
            </a:extLst>
          </p:cNvPr>
          <p:cNvSpPr txBox="1"/>
          <p:nvPr/>
        </p:nvSpPr>
        <p:spPr>
          <a:xfrm>
            <a:off x="4105962" y="457200"/>
            <a:ext cx="36022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Open terminal strip </a:t>
            </a:r>
          </a:p>
          <a:p>
            <a:pPr algn="ctr"/>
            <a:r>
              <a:rPr lang="en-US" sz="3200" b="1" dirty="0"/>
              <a:t>near the floor</a:t>
            </a:r>
          </a:p>
        </p:txBody>
      </p:sp>
    </p:spTree>
    <p:extLst>
      <p:ext uri="{BB962C8B-B14F-4D97-AF65-F5344CB8AC3E}">
        <p14:creationId xmlns:p14="http://schemas.microsoft.com/office/powerpoint/2010/main" val="249478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Common Problems and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0593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80% of failures are installation related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If it were a car, we would call it a lemon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the water out</a:t>
            </a:r>
          </a:p>
          <a:p>
            <a:pPr lvl="1"/>
            <a:endParaRPr lang="en-US" dirty="0"/>
          </a:p>
          <a:p>
            <a:r>
              <a:rPr lang="en-US" dirty="0"/>
              <a:t>Inspect everything</a:t>
            </a:r>
          </a:p>
          <a:p>
            <a:pPr lvl="1"/>
            <a:r>
              <a:rPr lang="en-US" dirty="0"/>
              <a:t>EVERYTHING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Workmanship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Dishes in your cupboard 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whaaat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?)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complexity below your pain threshold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Know your systems, labels and drawings are helpful!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4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Common Problems and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0593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80% of failures are installation related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If it were a car, we would call it a lemon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the water out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Inspect everything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EVERYTHING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Workmanship</a:t>
            </a:r>
          </a:p>
          <a:p>
            <a:pPr lvl="1"/>
            <a:r>
              <a:rPr lang="en-US" dirty="0"/>
              <a:t>Dishes in your cupboard (</a:t>
            </a:r>
            <a:r>
              <a:rPr lang="en-US" sz="2400" dirty="0" err="1"/>
              <a:t>whaaat</a:t>
            </a:r>
            <a:r>
              <a:rPr lang="en-US" sz="2400" dirty="0"/>
              <a:t>?)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Keep complexity below your pain threshold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Know your systems, labels and drawings are helpful!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8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4B562-77DE-4058-B0D2-16895D5D1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70" r="18333" b="370"/>
          <a:stretch/>
        </p:blipFill>
        <p:spPr>
          <a:xfrm>
            <a:off x="762000" y="838200"/>
            <a:ext cx="74676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12B0F-7FE0-4FD2-A8E0-A5210CF01F7B}"/>
              </a:ext>
            </a:extLst>
          </p:cNvPr>
          <p:cNvSpPr txBox="1"/>
          <p:nvPr/>
        </p:nvSpPr>
        <p:spPr>
          <a:xfrm>
            <a:off x="3891307" y="253425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Chaos</a:t>
            </a:r>
          </a:p>
        </p:txBody>
      </p:sp>
    </p:spTree>
    <p:extLst>
      <p:ext uri="{BB962C8B-B14F-4D97-AF65-F5344CB8AC3E}">
        <p14:creationId xmlns:p14="http://schemas.microsoft.com/office/powerpoint/2010/main" val="406162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20B93-0194-4145-8433-8AF77E0A9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35991"/>
            <a:ext cx="7772399" cy="61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5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21718</TotalTime>
  <Words>965</Words>
  <Application>Microsoft Office PowerPoint</Application>
  <PresentationFormat>On-screen Show (4:3)</PresentationFormat>
  <Paragraphs>248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Marine Electronics, Power</vt:lpstr>
      <vt:lpstr>Agenda</vt:lpstr>
      <vt:lpstr>Common Problems and Solutions</vt:lpstr>
      <vt:lpstr>PowerPoint Presentation</vt:lpstr>
      <vt:lpstr>PowerPoint Presentation</vt:lpstr>
      <vt:lpstr>Common Problems and Solutions</vt:lpstr>
      <vt:lpstr>Common Problems and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Problems and Solutions</vt:lpstr>
      <vt:lpstr>Common Problems and Solutions</vt:lpstr>
      <vt:lpstr>Pac Cup Power Plan</vt:lpstr>
      <vt:lpstr>PowerPoint Presentation</vt:lpstr>
      <vt:lpstr>Mas</vt:lpstr>
      <vt:lpstr>Pac Cup Power Plan</vt:lpstr>
      <vt:lpstr>PowerPoint Presentation</vt:lpstr>
      <vt:lpstr>Pac Cup Power Plan</vt:lpstr>
      <vt:lpstr>Pac Cup Power Plan</vt:lpstr>
      <vt:lpstr>Testing and Seatrials</vt:lpstr>
      <vt:lpstr>Testing and Seatrials</vt:lpstr>
      <vt:lpstr>Communications</vt:lpstr>
      <vt:lpstr>Communications</vt:lpstr>
      <vt:lpstr>Communications</vt:lpstr>
      <vt:lpstr>Communications</vt:lpstr>
      <vt:lpstr>Communications</vt:lpstr>
      <vt:lpstr>Communications</vt:lpstr>
      <vt:lpstr>Communications</vt:lpstr>
      <vt:lpstr>Communications</vt:lpstr>
      <vt:lpstr>Notes</vt:lpstr>
      <vt:lpstr>Thanks!</vt:lpstr>
    </vt:vector>
  </TitlesOfParts>
  <Company>Prometheus Real Estate Group,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Sailing The Moore 24 Mas! in the 2016 Pac Cup</dc:title>
  <dc:creator>Rogers, Ian</dc:creator>
  <cp:lastModifiedBy>eric steinberg</cp:lastModifiedBy>
  <cp:revision>130</cp:revision>
  <dcterms:created xsi:type="dcterms:W3CDTF">2016-09-26T23:34:55Z</dcterms:created>
  <dcterms:modified xsi:type="dcterms:W3CDTF">2023-12-02T22:50:14Z</dcterms:modified>
</cp:coreProperties>
</file>