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5.xml" ContentType="application/vnd.openxmlformats-officedocument.presentationml.tags+xml"/>
  <Override PartName="/ppt/notesSlides/notesSlide9.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8.xml" ContentType="application/vnd.openxmlformats-officedocument.presentationml.tags+xml"/>
  <Override PartName="/ppt/notesSlides/notesSlide13.xml" ContentType="application/vnd.openxmlformats-officedocument.presentationml.notesSlide+xml"/>
  <Override PartName="/ppt/tags/tag19.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ppt/tags/tag43.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44.xml" ContentType="application/vnd.openxmlformats-officedocument.presentationml.tags+xml"/>
  <Override PartName="/ppt/notesSlides/notesSlide45.xml" ContentType="application/vnd.openxmlformats-officedocument.presentationml.notesSlide+xml"/>
  <Override PartName="/ppt/tags/tag45.xml" ContentType="application/vnd.openxmlformats-officedocument.presentationml.tags+xml"/>
  <Override PartName="/ppt/notesSlides/notesSlide46.xml" ContentType="application/vnd.openxmlformats-officedocument.presentationml.notesSlide+xml"/>
  <Override PartName="/ppt/tags/tag46.xml" ContentType="application/vnd.openxmlformats-officedocument.presentationml.tags+xml"/>
  <Override PartName="/ppt/notesSlides/notesSlide47.xml" ContentType="application/vnd.openxmlformats-officedocument.presentationml.notesSlide+xml"/>
  <Override PartName="/ppt/tags/tag47.xml" ContentType="application/vnd.openxmlformats-officedocument.presentationml.tags+xml"/>
  <Override PartName="/ppt/notesSlides/notesSlide48.xml" ContentType="application/vnd.openxmlformats-officedocument.presentationml.notesSlide+xml"/>
  <Override PartName="/ppt/tags/tag48.xml" ContentType="application/vnd.openxmlformats-officedocument.presentationml.tags+xml"/>
  <Override PartName="/ppt/notesSlides/notesSlide49.xml" ContentType="application/vnd.openxmlformats-officedocument.presentationml.notesSlide+xml"/>
  <Override PartName="/ppt/tags/tag49.xml" ContentType="application/vnd.openxmlformats-officedocument.presentationml.tags+xml"/>
  <Override PartName="/ppt/notesSlides/notesSlide50.xml" ContentType="application/vnd.openxmlformats-officedocument.presentationml.notesSlide+xml"/>
  <Override PartName="/ppt/tags/tag50.xml" ContentType="application/vnd.openxmlformats-officedocument.presentationml.tag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5"/>
  </p:notesMasterIdLst>
  <p:handoutMasterIdLst>
    <p:handoutMasterId r:id="rId76"/>
  </p:handoutMasterIdLst>
  <p:sldIdLst>
    <p:sldId id="741" r:id="rId2"/>
    <p:sldId id="1863" r:id="rId3"/>
    <p:sldId id="1864" r:id="rId4"/>
    <p:sldId id="1683" r:id="rId5"/>
    <p:sldId id="1935" r:id="rId6"/>
    <p:sldId id="2288" r:id="rId7"/>
    <p:sldId id="1877" r:id="rId8"/>
    <p:sldId id="1878" r:id="rId9"/>
    <p:sldId id="1923" r:id="rId10"/>
    <p:sldId id="1930" r:id="rId11"/>
    <p:sldId id="1931" r:id="rId12"/>
    <p:sldId id="1614" r:id="rId13"/>
    <p:sldId id="1507" r:id="rId14"/>
    <p:sldId id="1969" r:id="rId15"/>
    <p:sldId id="2334" r:id="rId16"/>
    <p:sldId id="1352" r:id="rId17"/>
    <p:sldId id="1353" r:id="rId18"/>
    <p:sldId id="1354" r:id="rId19"/>
    <p:sldId id="1355" r:id="rId20"/>
    <p:sldId id="2289" r:id="rId21"/>
    <p:sldId id="1524" r:id="rId22"/>
    <p:sldId id="1331" r:id="rId23"/>
    <p:sldId id="2204" r:id="rId24"/>
    <p:sldId id="1685" r:id="rId25"/>
    <p:sldId id="1686" r:id="rId26"/>
    <p:sldId id="1940" r:id="rId27"/>
    <p:sldId id="1687" r:id="rId28"/>
    <p:sldId id="1690" r:id="rId29"/>
    <p:sldId id="1792" r:id="rId30"/>
    <p:sldId id="1794" r:id="rId31"/>
    <p:sldId id="1867" r:id="rId32"/>
    <p:sldId id="1796" r:id="rId33"/>
    <p:sldId id="1798" r:id="rId34"/>
    <p:sldId id="1868" r:id="rId35"/>
    <p:sldId id="1801" r:id="rId36"/>
    <p:sldId id="1869" r:id="rId37"/>
    <p:sldId id="1961" r:id="rId38"/>
    <p:sldId id="1964" r:id="rId39"/>
    <p:sldId id="2129" r:id="rId40"/>
    <p:sldId id="2321" r:id="rId41"/>
    <p:sldId id="2336" r:id="rId42"/>
    <p:sldId id="2332" r:id="rId43"/>
    <p:sldId id="2320" r:id="rId44"/>
    <p:sldId id="2322" r:id="rId45"/>
    <p:sldId id="2234" r:id="rId46"/>
    <p:sldId id="2096" r:id="rId47"/>
    <p:sldId id="2227" r:id="rId48"/>
    <p:sldId id="2077" r:id="rId49"/>
    <p:sldId id="2097" r:id="rId50"/>
    <p:sldId id="2135" r:id="rId51"/>
    <p:sldId id="2098" r:id="rId52"/>
    <p:sldId id="2235" r:id="rId53"/>
    <p:sldId id="2237" r:id="rId54"/>
    <p:sldId id="2100" r:id="rId55"/>
    <p:sldId id="2228" r:id="rId56"/>
    <p:sldId id="2229" r:id="rId57"/>
    <p:sldId id="2108" r:id="rId58"/>
    <p:sldId id="2003" r:id="rId59"/>
    <p:sldId id="2004" r:id="rId60"/>
    <p:sldId id="2040" r:id="rId61"/>
    <p:sldId id="1995" r:id="rId62"/>
    <p:sldId id="2042" r:id="rId63"/>
    <p:sldId id="2009" r:id="rId64"/>
    <p:sldId id="1840" r:id="rId65"/>
    <p:sldId id="1841" r:id="rId66"/>
    <p:sldId id="2323" r:id="rId67"/>
    <p:sldId id="2153" r:id="rId68"/>
    <p:sldId id="1962" r:id="rId69"/>
    <p:sldId id="1965" r:id="rId70"/>
    <p:sldId id="1963" r:id="rId71"/>
    <p:sldId id="2333" r:id="rId72"/>
    <p:sldId id="1371" r:id="rId73"/>
    <p:sldId id="1372" r:id="rId74"/>
  </p:sldIdLst>
  <p:sldSz cx="9144000" cy="6858000" type="screen4x3"/>
  <p:notesSz cx="7315200" cy="9601200"/>
  <p:custDataLst>
    <p:tags r:id="rId77"/>
  </p:custDataLst>
  <p:defaultTex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5"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FF"/>
    <a:srgbClr val="ECDFE5"/>
    <a:srgbClr val="C299AD"/>
    <a:srgbClr val="660033"/>
    <a:srgbClr val="E8D9E1"/>
    <a:srgbClr val="D1B2C1"/>
    <a:srgbClr val="FF33CC"/>
    <a:srgbClr val="B3B2FE"/>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62" autoAdjust="0"/>
    <p:restoredTop sz="86397" autoAdjust="0"/>
  </p:normalViewPr>
  <p:slideViewPr>
    <p:cSldViewPr snapToGrid="0">
      <p:cViewPr varScale="1">
        <p:scale>
          <a:sx n="59" d="100"/>
          <a:sy n="59" d="100"/>
        </p:scale>
        <p:origin x="1818" y="6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118" d="100"/>
          <a:sy n="118" d="100"/>
        </p:scale>
        <p:origin x="4856" y="68"/>
      </p:cViewPr>
      <p:guideLst>
        <p:guide orient="horz" pos="3025"/>
        <p:guide pos="2304"/>
      </p:guideLst>
    </p:cSldViewPr>
  </p:notesViewPr>
  <p:gridSpacing cx="91439" cy="91439"/>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4143376" cy="479424"/>
          </a:xfrm>
          <a:prstGeom prst="rect">
            <a:avLst/>
          </a:prstGeom>
        </p:spPr>
        <p:txBody>
          <a:bodyPr vert="horz" lIns="91407" tIns="45704" rIns="91407" bIns="45704" rtlCol="0"/>
          <a:lstStyle>
            <a:lvl1pPr algn="l" fontAlgn="auto">
              <a:spcBef>
                <a:spcPts val="0"/>
              </a:spcBef>
              <a:spcAft>
                <a:spcPts val="0"/>
              </a:spcAft>
              <a:defRPr sz="1200">
                <a:latin typeface="+mn-lt"/>
                <a:cs typeface="+mn-cs"/>
              </a:defRPr>
            </a:lvl1pPr>
          </a:lstStyle>
          <a:p>
            <a:pPr>
              <a:defRPr/>
            </a:pPr>
            <a:r>
              <a:rPr lang="en-US" dirty="0"/>
              <a:t>WXR302-2 Tropical Cyclone Avoidance</a:t>
            </a:r>
          </a:p>
        </p:txBody>
      </p:sp>
      <p:sp>
        <p:nvSpPr>
          <p:cNvPr id="3" name="Date Placeholder 2"/>
          <p:cNvSpPr>
            <a:spLocks noGrp="1"/>
          </p:cNvSpPr>
          <p:nvPr>
            <p:ph type="dt" sz="quarter" idx="1"/>
          </p:nvPr>
        </p:nvSpPr>
        <p:spPr>
          <a:xfrm>
            <a:off x="4143375" y="3"/>
            <a:ext cx="3170238" cy="479424"/>
          </a:xfrm>
          <a:prstGeom prst="rect">
            <a:avLst/>
          </a:prstGeom>
        </p:spPr>
        <p:txBody>
          <a:bodyPr vert="horz" lIns="91407" tIns="45704" rIns="91407" bIns="45704" rtlCol="0"/>
          <a:lstStyle>
            <a:lvl1pPr algn="r" fontAlgn="auto">
              <a:spcBef>
                <a:spcPts val="0"/>
              </a:spcBef>
              <a:spcAft>
                <a:spcPts val="0"/>
              </a:spcAft>
              <a:defRPr sz="1200">
                <a:latin typeface="+mn-lt"/>
                <a:cs typeface="+mn-cs"/>
              </a:defRPr>
            </a:lvl1pPr>
          </a:lstStyle>
          <a:p>
            <a:pPr>
              <a:defRPr/>
            </a:pPr>
            <a:r>
              <a:rPr lang="en-US" dirty="0"/>
              <a:t>Seven Seas U Webinar 3/4/2018</a:t>
            </a:r>
          </a:p>
        </p:txBody>
      </p:sp>
      <p:sp>
        <p:nvSpPr>
          <p:cNvPr id="4" name="Footer Placeholder 3"/>
          <p:cNvSpPr>
            <a:spLocks noGrp="1"/>
          </p:cNvSpPr>
          <p:nvPr>
            <p:ph type="ftr" sz="quarter" idx="2"/>
          </p:nvPr>
        </p:nvSpPr>
        <p:spPr>
          <a:xfrm>
            <a:off x="1" y="9120191"/>
            <a:ext cx="3170238" cy="479424"/>
          </a:xfrm>
          <a:prstGeom prst="rect">
            <a:avLst/>
          </a:prstGeom>
        </p:spPr>
        <p:txBody>
          <a:bodyPr vert="horz" lIns="91407" tIns="45704" rIns="91407" bIns="45704" rtlCol="0" anchor="b"/>
          <a:lstStyle>
            <a:lvl1pPr algn="l" fontAlgn="auto">
              <a:spcBef>
                <a:spcPts val="0"/>
              </a:spcBef>
              <a:spcAft>
                <a:spcPts val="0"/>
              </a:spcAft>
              <a:defRPr sz="1200">
                <a:latin typeface="+mn-lt"/>
                <a:cs typeface="+mn-cs"/>
              </a:defRPr>
            </a:lvl1pPr>
          </a:lstStyle>
          <a:p>
            <a:pPr>
              <a:defRPr/>
            </a:pPr>
            <a:r>
              <a:rPr lang="en-US" dirty="0"/>
              <a:t>©2018 Lee Chesneau</a:t>
            </a:r>
          </a:p>
        </p:txBody>
      </p:sp>
      <p:sp>
        <p:nvSpPr>
          <p:cNvPr id="5" name="Slide Number Placeholder 4"/>
          <p:cNvSpPr>
            <a:spLocks noGrp="1"/>
          </p:cNvSpPr>
          <p:nvPr>
            <p:ph type="sldNum" sz="quarter" idx="3"/>
          </p:nvPr>
        </p:nvSpPr>
        <p:spPr>
          <a:xfrm>
            <a:off x="4143375" y="9120191"/>
            <a:ext cx="3170238" cy="479424"/>
          </a:xfrm>
          <a:prstGeom prst="rect">
            <a:avLst/>
          </a:prstGeom>
        </p:spPr>
        <p:txBody>
          <a:bodyPr vert="horz" wrap="square" lIns="91407" tIns="45704" rIns="91407" bIns="45704" numCol="1" anchor="b" anchorCtr="0" compatLnSpc="1">
            <a:prstTxWarp prst="textNoShape">
              <a:avLst/>
            </a:prstTxWarp>
          </a:bodyPr>
          <a:lstStyle>
            <a:lvl1pPr algn="r">
              <a:defRPr sz="1200"/>
            </a:lvl1pPr>
          </a:lstStyle>
          <a:p>
            <a:fld id="{B0A0F1AE-B19E-4460-B643-E12B1B3AFC20}" type="slidenum">
              <a:rPr lang="en-US" altLang="en-US"/>
              <a:pPr/>
              <a:t>‹#›</a:t>
            </a:fld>
            <a:endParaRPr lang="en-US" altLang="en-US" dirty="0"/>
          </a:p>
        </p:txBody>
      </p:sp>
    </p:spTree>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3"/>
            <a:ext cx="3500690" cy="479424"/>
          </a:xfrm>
          <a:prstGeom prst="rect">
            <a:avLst/>
          </a:prstGeom>
        </p:spPr>
        <p:txBody>
          <a:bodyPr vert="horz" lIns="99012" tIns="49507" rIns="99012" bIns="49507" rtlCol="0"/>
          <a:lstStyle>
            <a:lvl1pPr algn="l" fontAlgn="auto">
              <a:spcBef>
                <a:spcPts val="0"/>
              </a:spcBef>
              <a:spcAft>
                <a:spcPts val="0"/>
              </a:spcAft>
              <a:defRPr sz="1300">
                <a:latin typeface="+mn-lt"/>
                <a:cs typeface="+mn-cs"/>
              </a:defRPr>
            </a:lvl1pPr>
          </a:lstStyle>
          <a:p>
            <a:pPr>
              <a:defRPr/>
            </a:pPr>
            <a:r>
              <a:rPr lang="en-US" dirty="0"/>
              <a:t>WXR302-2 Tropical Cyclone Avoidance</a:t>
            </a:r>
          </a:p>
        </p:txBody>
      </p:sp>
      <p:sp>
        <p:nvSpPr>
          <p:cNvPr id="3" name="Date Placeholder 2"/>
          <p:cNvSpPr>
            <a:spLocks noGrp="1"/>
          </p:cNvSpPr>
          <p:nvPr>
            <p:ph type="dt" idx="1"/>
          </p:nvPr>
        </p:nvSpPr>
        <p:spPr>
          <a:xfrm>
            <a:off x="4143375" y="3"/>
            <a:ext cx="3170238" cy="479424"/>
          </a:xfrm>
          <a:prstGeom prst="rect">
            <a:avLst/>
          </a:prstGeom>
        </p:spPr>
        <p:txBody>
          <a:bodyPr vert="horz" lIns="99012" tIns="49507" rIns="99012" bIns="49507" rtlCol="0"/>
          <a:lstStyle>
            <a:lvl1pPr algn="r" fontAlgn="auto">
              <a:spcBef>
                <a:spcPts val="0"/>
              </a:spcBef>
              <a:spcAft>
                <a:spcPts val="0"/>
              </a:spcAft>
              <a:defRPr sz="1300">
                <a:latin typeface="+mn-lt"/>
                <a:cs typeface="+mn-cs"/>
              </a:defRPr>
            </a:lvl1pPr>
          </a:lstStyle>
          <a:p>
            <a:pPr>
              <a:defRPr/>
            </a:pPr>
            <a:r>
              <a:rPr lang="en-US" dirty="0"/>
              <a:t>Seven Seas U Webinar 3/4/2018</a:t>
            </a:r>
          </a:p>
        </p:txBody>
      </p:sp>
      <p:sp>
        <p:nvSpPr>
          <p:cNvPr id="4" name="Slide Image Placeholder 3"/>
          <p:cNvSpPr>
            <a:spLocks noGrp="1" noRot="1" noChangeAspect="1"/>
          </p:cNvSpPr>
          <p:nvPr>
            <p:ph type="sldImg" idx="2"/>
          </p:nvPr>
        </p:nvSpPr>
        <p:spPr>
          <a:xfrm>
            <a:off x="1081088" y="536575"/>
            <a:ext cx="5045075" cy="3783013"/>
          </a:xfrm>
          <a:prstGeom prst="rect">
            <a:avLst/>
          </a:prstGeom>
          <a:noFill/>
          <a:ln w="12700">
            <a:solidFill>
              <a:prstClr val="black"/>
            </a:solidFill>
          </a:ln>
        </p:spPr>
        <p:txBody>
          <a:bodyPr vert="horz" lIns="99012" tIns="49507" rIns="99012" bIns="49507" rtlCol="0" anchor="ctr"/>
          <a:lstStyle/>
          <a:p>
            <a:pPr lvl="0"/>
            <a:endParaRPr lang="en-US" noProof="0" dirty="0"/>
          </a:p>
        </p:txBody>
      </p:sp>
      <p:sp>
        <p:nvSpPr>
          <p:cNvPr id="5" name="Notes Placeholder 4"/>
          <p:cNvSpPr>
            <a:spLocks noGrp="1"/>
          </p:cNvSpPr>
          <p:nvPr>
            <p:ph type="body" sz="quarter" idx="3"/>
          </p:nvPr>
        </p:nvSpPr>
        <p:spPr>
          <a:xfrm>
            <a:off x="731839" y="4560889"/>
            <a:ext cx="5851525" cy="4319587"/>
          </a:xfrm>
          <a:prstGeom prst="rect">
            <a:avLst/>
          </a:prstGeom>
        </p:spPr>
        <p:txBody>
          <a:bodyPr vert="horz" lIns="99012" tIns="49507" rIns="99012" bIns="49507"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1" y="9120191"/>
            <a:ext cx="3170238" cy="479424"/>
          </a:xfrm>
          <a:prstGeom prst="rect">
            <a:avLst/>
          </a:prstGeom>
        </p:spPr>
        <p:txBody>
          <a:bodyPr vert="horz" lIns="99012" tIns="49507" rIns="99012" bIns="49507" rtlCol="0" anchor="b"/>
          <a:lstStyle>
            <a:lvl1pPr algn="l" fontAlgn="auto">
              <a:spcBef>
                <a:spcPts val="0"/>
              </a:spcBef>
              <a:spcAft>
                <a:spcPts val="0"/>
              </a:spcAft>
              <a:defRPr sz="1300">
                <a:latin typeface="+mn-lt"/>
                <a:cs typeface="+mn-cs"/>
              </a:defRPr>
            </a:lvl1pPr>
          </a:lstStyle>
          <a:p>
            <a:pPr>
              <a:defRPr/>
            </a:pPr>
            <a:r>
              <a:rPr lang="en-US" dirty="0"/>
              <a:t>©2018 Lee Chesneau</a:t>
            </a:r>
          </a:p>
        </p:txBody>
      </p:sp>
      <p:sp>
        <p:nvSpPr>
          <p:cNvPr id="7" name="Slide Number Placeholder 6"/>
          <p:cNvSpPr>
            <a:spLocks noGrp="1"/>
          </p:cNvSpPr>
          <p:nvPr>
            <p:ph type="sldNum" sz="quarter" idx="5"/>
          </p:nvPr>
        </p:nvSpPr>
        <p:spPr>
          <a:xfrm>
            <a:off x="4143375" y="9120191"/>
            <a:ext cx="3170238" cy="479424"/>
          </a:xfrm>
          <a:prstGeom prst="rect">
            <a:avLst/>
          </a:prstGeom>
        </p:spPr>
        <p:txBody>
          <a:bodyPr vert="horz" wrap="square" lIns="99012" tIns="49507" rIns="99012" bIns="49507" numCol="1" anchor="b" anchorCtr="0" compatLnSpc="1">
            <a:prstTxWarp prst="textNoShape">
              <a:avLst/>
            </a:prstTxWarp>
          </a:bodyPr>
          <a:lstStyle>
            <a:lvl1pPr algn="r">
              <a:defRPr sz="1300"/>
            </a:lvl1pPr>
          </a:lstStyle>
          <a:p>
            <a:fld id="{E4139CC0-CC89-4326-B1CE-EB3CDF06C128}" type="slidenum">
              <a:rPr lang="en-US" altLang="en-US"/>
              <a:pPr/>
              <a:t>‹#›</a:t>
            </a:fld>
            <a:endParaRPr lang="en-US" altLang="en-US" dirty="0"/>
          </a:p>
        </p:txBody>
      </p:sp>
    </p:spTree>
  </p:cSld>
  <p:clrMap bg1="lt1" tx1="dk1" bg2="lt2" tx2="dk2" accent1="accent1" accent2="accent2" accent3="accent3" accent4="accent4" accent5="accent5" accent6="accent6" hlink="hlink" folHlink="folHlink"/>
  <p:hf/>
  <p:notesStyle>
    <a:lvl1pPr marL="228600" indent="-228600" algn="l" rtl="0" eaLnBrk="0" fontAlgn="base" hangingPunct="0">
      <a:spcBef>
        <a:spcPct val="30000"/>
      </a:spcBef>
      <a:spcAft>
        <a:spcPct val="0"/>
      </a:spcAft>
      <a:buFont typeface="+mj-lt"/>
      <a:buAutoNum type="arabicPeriod"/>
      <a:defRPr sz="1000" kern="1200">
        <a:solidFill>
          <a:schemeClr val="tx1"/>
        </a:solidFill>
        <a:latin typeface="+mn-lt"/>
        <a:ea typeface="+mn-ea"/>
        <a:cs typeface="+mn-cs"/>
      </a:defRPr>
    </a:lvl1pPr>
    <a:lvl2pPr marL="457200" indent="-228600" algn="l" rtl="0" eaLnBrk="0" fontAlgn="base" hangingPunct="0">
      <a:spcBef>
        <a:spcPct val="30000"/>
      </a:spcBef>
      <a:spcAft>
        <a:spcPct val="0"/>
      </a:spcAft>
      <a:buFont typeface="+mj-lt"/>
      <a:buAutoNum type="alphaLcPeriod"/>
      <a:defRPr sz="1000" kern="1200">
        <a:solidFill>
          <a:schemeClr val="tx1"/>
        </a:solidFill>
        <a:latin typeface="+mn-lt"/>
        <a:ea typeface="+mn-ea"/>
        <a:cs typeface="+mn-cs"/>
      </a:defRPr>
    </a:lvl2pPr>
    <a:lvl3pPr marL="914400" algn="l" rtl="0" eaLnBrk="0" fontAlgn="base" hangingPunct="0">
      <a:spcBef>
        <a:spcPct val="30000"/>
      </a:spcBef>
      <a:spcAft>
        <a:spcPct val="0"/>
      </a:spcAft>
      <a:defRPr sz="1000" kern="1200">
        <a:solidFill>
          <a:schemeClr val="tx1"/>
        </a:solidFill>
        <a:latin typeface="+mn-lt"/>
        <a:ea typeface="+mn-ea"/>
        <a:cs typeface="+mn-cs"/>
      </a:defRPr>
    </a:lvl3pPr>
    <a:lvl4pPr marL="1371600" algn="l" rtl="0" eaLnBrk="0" fontAlgn="base" hangingPunct="0">
      <a:spcBef>
        <a:spcPct val="30000"/>
      </a:spcBef>
      <a:spcAft>
        <a:spcPct val="0"/>
      </a:spcAft>
      <a:defRPr sz="1000" kern="1200">
        <a:solidFill>
          <a:schemeClr val="tx1"/>
        </a:solidFill>
        <a:latin typeface="+mn-lt"/>
        <a:ea typeface="+mn-ea"/>
        <a:cs typeface="+mn-cs"/>
      </a:defRPr>
    </a:lvl4pPr>
    <a:lvl5pPr marL="1828800" algn="l" rtl="0" eaLnBrk="0" fontAlgn="base" hangingPunct="0">
      <a:spcBef>
        <a:spcPct val="30000"/>
      </a:spcBef>
      <a:spcAft>
        <a:spcPct val="0"/>
      </a:spcAft>
      <a:defRPr sz="1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r>
              <a:rPr lang="en-US"/>
              <a:t>WXR208 Wind Driven Waves</a:t>
            </a:r>
          </a:p>
        </p:txBody>
      </p:sp>
      <p:sp>
        <p:nvSpPr>
          <p:cNvPr id="5" name="Date Placeholder 4"/>
          <p:cNvSpPr>
            <a:spLocks noGrp="1"/>
          </p:cNvSpPr>
          <p:nvPr>
            <p:ph type="dt" idx="11"/>
          </p:nvPr>
        </p:nvSpPr>
        <p:spPr/>
        <p:txBody>
          <a:bodyPr/>
          <a:lstStyle/>
          <a:p>
            <a:r>
              <a:rPr lang="en-US"/>
              <a:t>Seven Seas U Webinar 1/7/2018</a:t>
            </a:r>
            <a:endParaRPr lang="en-US" dirty="0"/>
          </a:p>
        </p:txBody>
      </p:sp>
      <p:sp>
        <p:nvSpPr>
          <p:cNvPr id="6" name="Footer Placeholder 5"/>
          <p:cNvSpPr>
            <a:spLocks noGrp="1"/>
          </p:cNvSpPr>
          <p:nvPr>
            <p:ph type="ftr" sz="quarter" idx="12"/>
          </p:nvPr>
        </p:nvSpPr>
        <p:spPr/>
        <p:txBody>
          <a:bodyPr/>
          <a:lstStyle/>
          <a:p>
            <a:r>
              <a:rPr lang="en-US"/>
              <a:t>©2018 Lee Chesneau</a:t>
            </a:r>
          </a:p>
        </p:txBody>
      </p:sp>
      <p:sp>
        <p:nvSpPr>
          <p:cNvPr id="7" name="Slide Number Placeholder 6"/>
          <p:cNvSpPr>
            <a:spLocks noGrp="1"/>
          </p:cNvSpPr>
          <p:nvPr>
            <p:ph type="sldNum" sz="quarter" idx="13"/>
          </p:nvPr>
        </p:nvSpPr>
        <p:spPr/>
        <p:txBody>
          <a:bodyPr/>
          <a:lstStyle/>
          <a:p>
            <a:fld id="{E4139CC0-CC89-4326-B1CE-EB3CDF06C128}" type="slidenum">
              <a:rPr lang="en-US" altLang="en-US" smtClean="0"/>
              <a:pPr/>
              <a:t>1</a:t>
            </a:fld>
            <a:endParaRPr lang="en-US" altLang="en-US"/>
          </a:p>
        </p:txBody>
      </p:sp>
      <p:sp>
        <p:nvSpPr>
          <p:cNvPr id="10" name="Slide Image Placeholder 9">
            <a:extLst>
              <a:ext uri="{FF2B5EF4-FFF2-40B4-BE49-F238E27FC236}">
                <a16:creationId xmlns:a16="http://schemas.microsoft.com/office/drawing/2014/main" id="{A8768FE3-C3BF-421A-BC09-E6AB7CD9F119}"/>
              </a:ext>
            </a:extLst>
          </p:cNvPr>
          <p:cNvSpPr>
            <a:spLocks noGrp="1" noRot="1" noChangeAspect="1"/>
          </p:cNvSpPr>
          <p:nvPr>
            <p:ph type="sldImg"/>
          </p:nvPr>
        </p:nvSpPr>
        <p:spPr/>
      </p:sp>
      <p:sp>
        <p:nvSpPr>
          <p:cNvPr id="11" name="Notes Placeholder 10">
            <a:extLst>
              <a:ext uri="{FF2B5EF4-FFF2-40B4-BE49-F238E27FC236}">
                <a16:creationId xmlns:a16="http://schemas.microsoft.com/office/drawing/2014/main" id="{03174BD0-FF30-4C53-B0E4-4B11DC5D7CB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9956056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2226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We continue introduce some of the surface map symbols for the weather features we discuss. Live internet will typically present weather symbols in color. At sea, the limited communications means that you are likely to see WeatherFax charts in black and white, so it is the shape and position of the symbols that is important, not the color. </a:t>
            </a:r>
          </a:p>
          <a:p>
            <a:pPr eaLnBrk="1" hangingPunct="1">
              <a:spcBef>
                <a:spcPct val="0"/>
              </a:spcBef>
            </a:pPr>
            <a:r>
              <a:rPr lang="en-US" altLang="en-US"/>
              <a:t>Review:</a:t>
            </a:r>
          </a:p>
          <a:p>
            <a:pPr lvl="1" eaLnBrk="1" hangingPunct="1">
              <a:spcBef>
                <a:spcPct val="0"/>
              </a:spcBef>
            </a:pPr>
            <a:r>
              <a:rPr lang="en-US" altLang="en-US"/>
              <a:t>Cold front are lines with pointed pips on one side. The pips point to the direction of movement of the front.</a:t>
            </a:r>
          </a:p>
          <a:p>
            <a:pPr lvl="1" eaLnBrk="1" hangingPunct="1">
              <a:spcBef>
                <a:spcPct val="0"/>
              </a:spcBef>
            </a:pPr>
            <a:r>
              <a:rPr lang="en-US" altLang="en-US"/>
              <a:t>Warm fronts are lines with semi-circular mounds on one side. The mounds point in the direction of the movement of the front.</a:t>
            </a:r>
          </a:p>
          <a:p>
            <a:pPr lvl="1" eaLnBrk="1" hangingPunct="1">
              <a:spcBef>
                <a:spcPct val="0"/>
              </a:spcBef>
            </a:pPr>
            <a:r>
              <a:rPr lang="en-US" altLang="en-US"/>
              <a:t>When alternating pips and the mounds appear on the same side of the line, that is called an occluded (mixed) front, and we will be discussing that shortly.</a:t>
            </a:r>
          </a:p>
          <a:p>
            <a:pPr lvl="1" eaLnBrk="1" hangingPunct="1">
              <a:spcBef>
                <a:spcPct val="0"/>
              </a:spcBef>
            </a:pPr>
            <a:r>
              <a:rPr lang="en-US" altLang="en-US"/>
              <a:t>If the alternating pips and mounds appear on different sides of the line, that illustrates a stationary front (one that is not mixing), and more on that shortly too.</a:t>
            </a:r>
          </a:p>
        </p:txBody>
      </p:sp>
      <p:sp>
        <p:nvSpPr>
          <p:cNvPr id="901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9488">
              <a:defRPr>
                <a:solidFill>
                  <a:schemeClr val="tx1"/>
                </a:solidFill>
                <a:latin typeface="Calibri" panose="020F0502020204030204" pitchFamily="34" charset="0"/>
                <a:cs typeface="Arial" panose="020B0604020202020204" pitchFamily="34" charset="0"/>
              </a:defRPr>
            </a:lvl1pPr>
            <a:lvl2pPr marL="803275" indent="-307975" defTabSz="979488">
              <a:defRPr>
                <a:solidFill>
                  <a:schemeClr val="tx1"/>
                </a:solidFill>
                <a:latin typeface="Calibri" panose="020F0502020204030204" pitchFamily="34" charset="0"/>
                <a:cs typeface="Arial" panose="020B0604020202020204" pitchFamily="34" charset="0"/>
              </a:defRPr>
            </a:lvl2pPr>
            <a:lvl3pPr marL="1236663" indent="-246063" defTabSz="979488">
              <a:defRPr>
                <a:solidFill>
                  <a:schemeClr val="tx1"/>
                </a:solidFill>
                <a:latin typeface="Calibri" panose="020F0502020204030204" pitchFamily="34" charset="0"/>
                <a:cs typeface="Arial" panose="020B0604020202020204" pitchFamily="34" charset="0"/>
              </a:defRPr>
            </a:lvl3pPr>
            <a:lvl4pPr marL="1731963" indent="-246063" defTabSz="979488">
              <a:defRPr>
                <a:solidFill>
                  <a:schemeClr val="tx1"/>
                </a:solidFill>
                <a:latin typeface="Calibri" panose="020F0502020204030204" pitchFamily="34" charset="0"/>
                <a:cs typeface="Arial" panose="020B0604020202020204" pitchFamily="34" charset="0"/>
              </a:defRPr>
            </a:lvl4pPr>
            <a:lvl5pPr marL="2227263" indent="-246063" defTabSz="979488">
              <a:defRPr>
                <a:solidFill>
                  <a:schemeClr val="tx1"/>
                </a:solidFill>
                <a:latin typeface="Calibri" panose="020F0502020204030204" pitchFamily="34" charset="0"/>
                <a:cs typeface="Arial" panose="020B0604020202020204" pitchFamily="34" charset="0"/>
              </a:defRPr>
            </a:lvl5pPr>
            <a:lvl6pPr marL="2684463" indent="-246063" defTabSz="9794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141663" indent="-246063" defTabSz="9794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98863" indent="-246063" defTabSz="9794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56063" indent="-246063" defTabSz="9794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0" hangingPunct="0">
              <a:spcBef>
                <a:spcPct val="30000"/>
              </a:spcBef>
            </a:pPr>
            <a:fld id="{E4113F31-91D3-420D-ABC8-09E76692258E}" type="slidenum">
              <a:rPr lang="en-US" altLang="en-US" smtClean="0"/>
              <a:pPr eaLnBrk="0" hangingPunct="0">
                <a:spcBef>
                  <a:spcPct val="30000"/>
                </a:spcBef>
              </a:pPr>
              <a:t>12</a:t>
            </a:fld>
            <a:endParaRPr lang="en-US" altLang="en-US"/>
          </a:p>
        </p:txBody>
      </p:sp>
      <p:sp>
        <p:nvSpPr>
          <p:cNvPr id="90116" name="Slide Image Placeholder 3"/>
          <p:cNvSpPr>
            <a:spLocks noGrp="1" noRot="1" noChangeAspect="1" noTextEdit="1"/>
          </p:cNvSpPr>
          <p:nvPr>
            <p:ph type="sldImg"/>
          </p:nvPr>
        </p:nvSpPr>
        <p:spPr bwMode="auto">
          <a:xfrm>
            <a:off x="914400" y="635000"/>
            <a:ext cx="5486400" cy="4114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9" name="Date Placeholder 4"/>
          <p:cNvSpPr>
            <a:spLocks noGrp="1"/>
          </p:cNvSpPr>
          <p:nvPr>
            <p:ph type="dt" sz="quarter"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a:t>14 July, 2017</a:t>
            </a:r>
          </a:p>
        </p:txBody>
      </p:sp>
      <p:sp>
        <p:nvSpPr>
          <p:cNvPr id="210950" name="Footer Placeholder 5"/>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a:t>©2015 Lee Chesneau</a:t>
            </a:r>
          </a:p>
        </p:txBody>
      </p:sp>
      <p:sp>
        <p:nvSpPr>
          <p:cNvPr id="210951" name="Header Placeholder 6"/>
          <p:cNvSpPr>
            <a:spLocks noGrp="1"/>
          </p:cNvSpPr>
          <p:nvPr>
            <p:ph type="hdr" sz="quarter"/>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a:t>Seven Seas U: WXR205 Dynamics of Fronts</a:t>
            </a:r>
          </a:p>
        </p:txBody>
      </p:sp>
    </p:spTree>
    <p:extLst>
      <p:ext uri="{BB962C8B-B14F-4D97-AF65-F5344CB8AC3E}">
        <p14:creationId xmlns:p14="http://schemas.microsoft.com/office/powerpoint/2010/main" val="7488951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New symbols:</a:t>
            </a:r>
          </a:p>
          <a:p>
            <a:pPr lvl="1" eaLnBrk="1" hangingPunct="1">
              <a:spcBef>
                <a:spcPct val="0"/>
              </a:spcBef>
            </a:pPr>
            <a:r>
              <a:rPr lang="en-US" altLang="en-US"/>
              <a:t>Troughs are dash lines.</a:t>
            </a:r>
          </a:p>
          <a:p>
            <a:pPr lvl="1" eaLnBrk="1" hangingPunct="1">
              <a:spcBef>
                <a:spcPct val="0"/>
              </a:spcBef>
            </a:pPr>
            <a:r>
              <a:rPr lang="en-US" altLang="en-US"/>
              <a:t>Ridges are zig-zag lines.</a:t>
            </a:r>
          </a:p>
          <a:p>
            <a:pPr lvl="1" eaLnBrk="1" hangingPunct="1">
              <a:spcBef>
                <a:spcPct val="0"/>
              </a:spcBef>
            </a:pPr>
            <a:r>
              <a:rPr lang="en-US" altLang="en-US"/>
              <a:t>Squall lines are alternating double dots and lines.</a:t>
            </a:r>
          </a:p>
          <a:p>
            <a:pPr lvl="1" eaLnBrk="1" hangingPunct="1">
              <a:spcBef>
                <a:spcPct val="0"/>
              </a:spcBef>
            </a:pPr>
            <a:r>
              <a:rPr lang="en-US" altLang="en-US"/>
              <a:t>The ITCZ is a snaked ladder.</a:t>
            </a:r>
          </a:p>
        </p:txBody>
      </p:sp>
      <p:sp>
        <p:nvSpPr>
          <p:cNvPr id="1136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9488">
              <a:defRPr>
                <a:solidFill>
                  <a:schemeClr val="tx1"/>
                </a:solidFill>
                <a:latin typeface="Calibri" panose="020F0502020204030204" pitchFamily="34" charset="0"/>
                <a:cs typeface="Arial" panose="020B0604020202020204" pitchFamily="34" charset="0"/>
              </a:defRPr>
            </a:lvl1pPr>
            <a:lvl2pPr marL="803275" indent="-307975" defTabSz="979488">
              <a:defRPr>
                <a:solidFill>
                  <a:schemeClr val="tx1"/>
                </a:solidFill>
                <a:latin typeface="Calibri" panose="020F0502020204030204" pitchFamily="34" charset="0"/>
                <a:cs typeface="Arial" panose="020B0604020202020204" pitchFamily="34" charset="0"/>
              </a:defRPr>
            </a:lvl2pPr>
            <a:lvl3pPr marL="1236663" indent="-246063" defTabSz="979488">
              <a:defRPr>
                <a:solidFill>
                  <a:schemeClr val="tx1"/>
                </a:solidFill>
                <a:latin typeface="Calibri" panose="020F0502020204030204" pitchFamily="34" charset="0"/>
                <a:cs typeface="Arial" panose="020B0604020202020204" pitchFamily="34" charset="0"/>
              </a:defRPr>
            </a:lvl3pPr>
            <a:lvl4pPr marL="1731963" indent="-246063" defTabSz="979488">
              <a:defRPr>
                <a:solidFill>
                  <a:schemeClr val="tx1"/>
                </a:solidFill>
                <a:latin typeface="Calibri" panose="020F0502020204030204" pitchFamily="34" charset="0"/>
                <a:cs typeface="Arial" panose="020B0604020202020204" pitchFamily="34" charset="0"/>
              </a:defRPr>
            </a:lvl4pPr>
            <a:lvl5pPr marL="2227263" indent="-246063" defTabSz="979488">
              <a:defRPr>
                <a:solidFill>
                  <a:schemeClr val="tx1"/>
                </a:solidFill>
                <a:latin typeface="Calibri" panose="020F0502020204030204" pitchFamily="34" charset="0"/>
                <a:cs typeface="Arial" panose="020B0604020202020204" pitchFamily="34" charset="0"/>
              </a:defRPr>
            </a:lvl5pPr>
            <a:lvl6pPr marL="2684463" indent="-246063" defTabSz="9794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141663" indent="-246063" defTabSz="9794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98863" indent="-246063" defTabSz="9794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56063" indent="-246063" defTabSz="9794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0" hangingPunct="0">
              <a:spcBef>
                <a:spcPct val="30000"/>
              </a:spcBef>
            </a:pPr>
            <a:fld id="{D7A4C046-1037-4E2C-88BE-BBE42624498C}" type="slidenum">
              <a:rPr lang="en-US" altLang="en-US" smtClean="0"/>
              <a:pPr eaLnBrk="0" hangingPunct="0">
                <a:spcBef>
                  <a:spcPct val="30000"/>
                </a:spcBef>
              </a:pPr>
              <a:t>13</a:t>
            </a:fld>
            <a:endParaRPr lang="en-US" altLang="en-US"/>
          </a:p>
        </p:txBody>
      </p:sp>
      <p:sp>
        <p:nvSpPr>
          <p:cNvPr id="113668" name="Slide Image Placeholder 3"/>
          <p:cNvSpPr>
            <a:spLocks noGrp="1" noRot="1" noChangeAspect="1" noTextEdit="1"/>
          </p:cNvSpPr>
          <p:nvPr>
            <p:ph type="sldImg"/>
          </p:nvPr>
        </p:nvSpPr>
        <p:spPr bwMode="auto">
          <a:xfrm>
            <a:off x="914400" y="635000"/>
            <a:ext cx="5486400" cy="4114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973" name="Date Placeholder 4"/>
          <p:cNvSpPr>
            <a:spLocks noGrp="1"/>
          </p:cNvSpPr>
          <p:nvPr>
            <p:ph type="dt" sz="quarter"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a:t>14 July, 2017</a:t>
            </a:r>
          </a:p>
        </p:txBody>
      </p:sp>
      <p:sp>
        <p:nvSpPr>
          <p:cNvPr id="211974" name="Footer Placeholder 5"/>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a:t>©2015 Lee Chesneau</a:t>
            </a:r>
          </a:p>
        </p:txBody>
      </p:sp>
      <p:sp>
        <p:nvSpPr>
          <p:cNvPr id="211975" name="Header Placeholder 6"/>
          <p:cNvSpPr>
            <a:spLocks noGrp="1"/>
          </p:cNvSpPr>
          <p:nvPr>
            <p:ph type="hdr" sz="quarter"/>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a:t>Seven Seas U: WXR205 Dynamics of Fronts</a:t>
            </a:r>
          </a:p>
        </p:txBody>
      </p:sp>
    </p:spTree>
    <p:extLst>
      <p:ext uri="{BB962C8B-B14F-4D97-AF65-F5344CB8AC3E}">
        <p14:creationId xmlns:p14="http://schemas.microsoft.com/office/powerpoint/2010/main" val="26309489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Notes Placeholder 2"/>
          <p:cNvSpPr>
            <a:spLocks noGrp="1"/>
          </p:cNvSpPr>
          <p:nvPr>
            <p:ph type="body" idx="1"/>
          </p:nvPr>
        </p:nvSpPr>
        <p:spPr/>
        <p:txBody>
          <a:bodyPr/>
          <a:lstStyle/>
          <a:p>
            <a:r>
              <a:rPr lang="en-US" altLang="en-US" dirty="0"/>
              <a:t>New symbols:</a:t>
            </a:r>
          </a:p>
          <a:p>
            <a:pPr lvl="1"/>
            <a:r>
              <a:rPr lang="en-US" altLang="en-US" dirty="0"/>
              <a:t>Troughs are dash lines.</a:t>
            </a:r>
          </a:p>
          <a:p>
            <a:pPr lvl="1"/>
            <a:r>
              <a:rPr lang="en-US" altLang="en-US" dirty="0"/>
              <a:t>Ridges are zig-zag lines.</a:t>
            </a:r>
          </a:p>
          <a:p>
            <a:pPr lvl="1"/>
            <a:r>
              <a:rPr lang="en-US" altLang="en-US" dirty="0"/>
              <a:t>Squall lines are alternating double dots &amp; lines.</a:t>
            </a:r>
          </a:p>
          <a:p>
            <a:pPr lvl="1"/>
            <a:r>
              <a:rPr lang="en-US" altLang="en-US" dirty="0"/>
              <a:t>Shear lines are a series of solid lines, short space &amp; a dot repeated again</a:t>
            </a:r>
          </a:p>
          <a:p>
            <a:pPr lvl="1"/>
            <a:r>
              <a:rPr lang="en-US" altLang="en-US" dirty="0"/>
              <a:t>The ITCZ is a snaked ladder.</a:t>
            </a:r>
          </a:p>
          <a:p>
            <a:pPr lvl="1"/>
            <a:r>
              <a:rPr lang="en-US" altLang="en-US" dirty="0"/>
              <a:t>Monsoon trough is a set of parallel lines </a:t>
            </a:r>
          </a:p>
          <a:p>
            <a:pPr lvl="1"/>
            <a:r>
              <a:rPr lang="en-US" altLang="en-US" dirty="0"/>
              <a:t>Tropical Wave a solid line that is arced.</a:t>
            </a:r>
          </a:p>
        </p:txBody>
      </p:sp>
      <p:sp>
        <p:nvSpPr>
          <p:cNvPr id="19459" name="Slide Number Placeholder 3"/>
          <p:cNvSpPr>
            <a:spLocks noGrp="1"/>
          </p:cNvSpPr>
          <p:nvPr>
            <p:ph type="sldNum" sz="quarter" idx="5"/>
          </p:nvPr>
        </p:nvSpPr>
        <p:spPr/>
        <p:txBody>
          <a:bodyPr/>
          <a:lstStyle>
            <a:lvl1pPr defTabSz="979488">
              <a:spcBef>
                <a:spcPct val="30000"/>
              </a:spcBef>
              <a:spcAft>
                <a:spcPts val="600"/>
              </a:spcAft>
              <a:defRPr sz="1200">
                <a:solidFill>
                  <a:schemeClr val="tx1"/>
                </a:solidFill>
                <a:latin typeface="Arial" panose="020B0604020202020204" pitchFamily="34" charset="0"/>
                <a:cs typeface="Arial" panose="020B0604020202020204" pitchFamily="34" charset="0"/>
              </a:defRPr>
            </a:lvl1pPr>
            <a:lvl2pPr marL="803275" indent="-307975" defTabSz="979488">
              <a:spcBef>
                <a:spcPct val="30000"/>
              </a:spcBef>
              <a:spcAft>
                <a:spcPts val="600"/>
              </a:spcAft>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2pPr>
            <a:lvl3pPr marL="1236663" indent="-246063" defTabSz="979488">
              <a:spcBef>
                <a:spcPct val="30000"/>
              </a:spcBef>
              <a:defRPr sz="1200">
                <a:solidFill>
                  <a:schemeClr val="tx1"/>
                </a:solidFill>
                <a:latin typeface="Arial" panose="020B0604020202020204" pitchFamily="34" charset="0"/>
                <a:cs typeface="Arial" panose="020B0604020202020204" pitchFamily="34" charset="0"/>
              </a:defRPr>
            </a:lvl3pPr>
            <a:lvl4pPr marL="1731963" indent="-246063" defTabSz="979488">
              <a:spcBef>
                <a:spcPct val="30000"/>
              </a:spcBef>
              <a:defRPr sz="1200">
                <a:solidFill>
                  <a:schemeClr val="tx1"/>
                </a:solidFill>
                <a:latin typeface="Arial" panose="020B0604020202020204" pitchFamily="34" charset="0"/>
                <a:cs typeface="Arial" panose="020B0604020202020204" pitchFamily="34" charset="0"/>
              </a:defRPr>
            </a:lvl4pPr>
            <a:lvl5pPr marL="2227263" indent="-246063" defTabSz="979488">
              <a:spcBef>
                <a:spcPct val="30000"/>
              </a:spcBef>
              <a:defRPr sz="1200">
                <a:solidFill>
                  <a:schemeClr val="tx1"/>
                </a:solidFill>
                <a:latin typeface="Arial" panose="020B0604020202020204" pitchFamily="34" charset="0"/>
                <a:cs typeface="Arial" panose="020B0604020202020204" pitchFamily="34" charset="0"/>
              </a:defRPr>
            </a:lvl5pPr>
            <a:lvl6pPr marL="2684463" indent="-246063" defTabSz="9794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141663" indent="-246063" defTabSz="9794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598863" indent="-246063" defTabSz="9794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4056063" indent="-246063" defTabSz="9794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fld id="{C2D2AD99-64CE-4906-889B-19E95D157D5B}" type="slidenum">
              <a:rPr lang="en-US" altLang="en-US" smtClean="0"/>
              <a:pPr/>
              <a:t>14</a:t>
            </a:fld>
            <a:endParaRPr lang="en-US" altLang="en-US"/>
          </a:p>
        </p:txBody>
      </p:sp>
      <p:sp>
        <p:nvSpPr>
          <p:cNvPr id="90117" name="Date Placeholder 4"/>
          <p:cNvSpPr>
            <a:spLocks noGrp="1"/>
          </p:cNvSpPr>
          <p:nvPr>
            <p:ph type="dt" sz="quarter" idx="1"/>
          </p:nvPr>
        </p:nvSpPr>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a:t>Seven Seas U Webinar 12/26/2017</a:t>
            </a:r>
            <a:endParaRPr lang="en-US" altLang="en-US" dirty="0"/>
          </a:p>
        </p:txBody>
      </p:sp>
      <p:sp>
        <p:nvSpPr>
          <p:cNvPr id="90118" name="Footer Placeholder 5"/>
          <p:cNvSpPr>
            <a:spLocks noGrp="1"/>
          </p:cNvSpPr>
          <p:nvPr>
            <p:ph type="ftr" sz="quarter" idx="4"/>
          </p:nvPr>
        </p:nvSpPr>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a:t>©2016 Lee Chesneau</a:t>
            </a:r>
            <a:endParaRPr lang="en-US" altLang="en-US" dirty="0"/>
          </a:p>
        </p:txBody>
      </p:sp>
      <p:sp>
        <p:nvSpPr>
          <p:cNvPr id="90119" name="Header Placeholder 6"/>
          <p:cNvSpPr>
            <a:spLocks noGrp="1"/>
          </p:cNvSpPr>
          <p:nvPr>
            <p:ph type="hdr" sz="quarter"/>
          </p:nvPr>
        </p:nvSpPr>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a:t>WXR206 Non-Frontal Weather Systems and Features</a:t>
            </a:r>
            <a:endParaRPr lang="en-US" altLang="en-US" dirty="0"/>
          </a:p>
        </p:txBody>
      </p:sp>
      <p:sp>
        <p:nvSpPr>
          <p:cNvPr id="2" name="Slide Image Placeholder 1">
            <a:extLst>
              <a:ext uri="{FF2B5EF4-FFF2-40B4-BE49-F238E27FC236}">
                <a16:creationId xmlns:a16="http://schemas.microsoft.com/office/drawing/2014/main" id="{F117B5C7-EC9D-45B7-AF09-F6CCCDE35F0A}"/>
              </a:ext>
            </a:extLst>
          </p:cNvPr>
          <p:cNvSpPr>
            <a:spLocks noGrp="1" noRot="1" noChangeAspect="1"/>
          </p:cNvSpPr>
          <p:nvPr>
            <p:ph type="sldImg"/>
          </p:nvPr>
        </p:nvSpPr>
        <p:spPr/>
      </p:sp>
    </p:spTree>
    <p:extLst>
      <p:ext uri="{BB962C8B-B14F-4D97-AF65-F5344CB8AC3E}">
        <p14:creationId xmlns:p14="http://schemas.microsoft.com/office/powerpoint/2010/main" val="31573557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eader Placeholder 7"/>
          <p:cNvSpPr>
            <a:spLocks noGrp="1"/>
          </p:cNvSpPr>
          <p:nvPr>
            <p:ph type="hdr" sz="quarter" idx="11"/>
          </p:nvPr>
        </p:nvSpPr>
        <p:spPr/>
        <p:txBody>
          <a:bodyPr/>
          <a:lstStyle/>
          <a:p>
            <a:r>
              <a:rPr lang="en-US"/>
              <a:t>WXR207 Surface Charts</a:t>
            </a:r>
          </a:p>
        </p:txBody>
      </p:sp>
      <p:sp>
        <p:nvSpPr>
          <p:cNvPr id="9" name="Footer Placeholder 8"/>
          <p:cNvSpPr>
            <a:spLocks noGrp="1"/>
          </p:cNvSpPr>
          <p:nvPr>
            <p:ph type="ftr" sz="quarter" idx="12"/>
          </p:nvPr>
        </p:nvSpPr>
        <p:spPr/>
        <p:txBody>
          <a:bodyPr/>
          <a:lstStyle/>
          <a:p>
            <a:r>
              <a:rPr lang="en-US"/>
              <a:t>©2016 Lee Chesneau</a:t>
            </a:r>
          </a:p>
        </p:txBody>
      </p:sp>
      <p:sp>
        <p:nvSpPr>
          <p:cNvPr id="10" name="Slide Number Placeholder 9"/>
          <p:cNvSpPr>
            <a:spLocks noGrp="1"/>
          </p:cNvSpPr>
          <p:nvPr>
            <p:ph type="sldNum" sz="quarter" idx="13"/>
          </p:nvPr>
        </p:nvSpPr>
        <p:spPr/>
        <p:txBody>
          <a:bodyPr/>
          <a:lstStyle/>
          <a:p>
            <a:fld id="{C7160276-DE57-4C1D-B53F-3C0242B62DCE}" type="slidenum">
              <a:rPr lang="en-US" smtClean="0"/>
              <a:pPr/>
              <a:t>15</a:t>
            </a:fld>
            <a:endParaRPr lang="en-US"/>
          </a:p>
        </p:txBody>
      </p:sp>
      <p:sp>
        <p:nvSpPr>
          <p:cNvPr id="2" name="Date Placeholder 1"/>
          <p:cNvSpPr>
            <a:spLocks noGrp="1"/>
          </p:cNvSpPr>
          <p:nvPr>
            <p:ph type="dt" idx="14"/>
          </p:nvPr>
        </p:nvSpPr>
        <p:spPr/>
        <p:txBody>
          <a:bodyPr/>
          <a:lstStyle/>
          <a:p>
            <a:r>
              <a:rPr lang="en-US"/>
              <a:t>Seven Seas U Webinar 12/30/2017</a:t>
            </a:r>
          </a:p>
        </p:txBody>
      </p:sp>
      <p:sp>
        <p:nvSpPr>
          <p:cNvPr id="12" name="Slide Image Placeholder 11">
            <a:extLst>
              <a:ext uri="{FF2B5EF4-FFF2-40B4-BE49-F238E27FC236}">
                <a16:creationId xmlns:a16="http://schemas.microsoft.com/office/drawing/2014/main" id="{ECDC0EBB-227E-43C0-92C2-CE6ED506F3A4}"/>
              </a:ext>
            </a:extLst>
          </p:cNvPr>
          <p:cNvSpPr>
            <a:spLocks noGrp="1" noRot="1" noChangeAspect="1"/>
          </p:cNvSpPr>
          <p:nvPr>
            <p:ph type="sldImg"/>
          </p:nvPr>
        </p:nvSpPr>
        <p:spPr/>
      </p:sp>
      <p:sp>
        <p:nvSpPr>
          <p:cNvPr id="13" name="Notes Placeholder 12">
            <a:extLst>
              <a:ext uri="{FF2B5EF4-FFF2-40B4-BE49-F238E27FC236}">
                <a16:creationId xmlns:a16="http://schemas.microsoft.com/office/drawing/2014/main" id="{47DBA456-4DE5-4D9E-BDF9-9F72D1C3960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8948214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Slide Image Placeholder 1"/>
          <p:cNvSpPr>
            <a:spLocks noGrp="1" noRot="1" noChangeAspect="1" noTextEdit="1"/>
          </p:cNvSpPr>
          <p:nvPr>
            <p:ph type="sldImg"/>
          </p:nvPr>
        </p:nvSpPr>
        <p:spPr bwMode="auto">
          <a:xfrm>
            <a:off x="684213" y="468313"/>
            <a:ext cx="5708650" cy="42814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7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287748"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21999" indent="-277692">
              <a:defRPr>
                <a:solidFill>
                  <a:schemeClr val="tx1"/>
                </a:solidFill>
                <a:latin typeface="Calibri" panose="020F0502020204030204" pitchFamily="34" charset="0"/>
              </a:defRPr>
            </a:lvl2pPr>
            <a:lvl3pPr marL="1110767" indent="-222153">
              <a:defRPr>
                <a:solidFill>
                  <a:schemeClr val="tx1"/>
                </a:solidFill>
                <a:latin typeface="Calibri" panose="020F0502020204030204" pitchFamily="34" charset="0"/>
              </a:defRPr>
            </a:lvl3pPr>
            <a:lvl4pPr marL="1555074" indent="-222153">
              <a:defRPr>
                <a:solidFill>
                  <a:schemeClr val="tx1"/>
                </a:solidFill>
                <a:latin typeface="Calibri" panose="020F0502020204030204" pitchFamily="34" charset="0"/>
              </a:defRPr>
            </a:lvl4pPr>
            <a:lvl5pPr marL="1999381" indent="-222153">
              <a:defRPr>
                <a:solidFill>
                  <a:schemeClr val="tx1"/>
                </a:solidFill>
                <a:latin typeface="Calibri" panose="020F0502020204030204" pitchFamily="34" charset="0"/>
              </a:defRPr>
            </a:lvl5pPr>
            <a:lvl6pPr marL="2443688" indent="-222153" fontAlgn="base">
              <a:spcBef>
                <a:spcPct val="0"/>
              </a:spcBef>
              <a:spcAft>
                <a:spcPct val="0"/>
              </a:spcAft>
              <a:defRPr>
                <a:solidFill>
                  <a:schemeClr val="tx1"/>
                </a:solidFill>
                <a:latin typeface="Calibri" panose="020F0502020204030204" pitchFamily="34" charset="0"/>
              </a:defRPr>
            </a:lvl6pPr>
            <a:lvl7pPr marL="2887995" indent="-222153" fontAlgn="base">
              <a:spcBef>
                <a:spcPct val="0"/>
              </a:spcBef>
              <a:spcAft>
                <a:spcPct val="0"/>
              </a:spcAft>
              <a:defRPr>
                <a:solidFill>
                  <a:schemeClr val="tx1"/>
                </a:solidFill>
                <a:latin typeface="Calibri" panose="020F0502020204030204" pitchFamily="34" charset="0"/>
              </a:defRPr>
            </a:lvl7pPr>
            <a:lvl8pPr marL="3332302" indent="-222153" fontAlgn="base">
              <a:spcBef>
                <a:spcPct val="0"/>
              </a:spcBef>
              <a:spcAft>
                <a:spcPct val="0"/>
              </a:spcAft>
              <a:defRPr>
                <a:solidFill>
                  <a:schemeClr val="tx1"/>
                </a:solidFill>
                <a:latin typeface="Calibri" panose="020F0502020204030204" pitchFamily="34" charset="0"/>
              </a:defRPr>
            </a:lvl8pPr>
            <a:lvl9pPr marL="3776609" indent="-222153"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dirty="0"/>
              <a:t>WXR207: Surface Charts</a:t>
            </a:r>
          </a:p>
        </p:txBody>
      </p:sp>
      <p:sp>
        <p:nvSpPr>
          <p:cNvPr id="287749"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21999" indent="-277692">
              <a:defRPr>
                <a:solidFill>
                  <a:schemeClr val="tx1"/>
                </a:solidFill>
                <a:latin typeface="Calibri" panose="020F0502020204030204" pitchFamily="34" charset="0"/>
              </a:defRPr>
            </a:lvl2pPr>
            <a:lvl3pPr marL="1110767" indent="-222153">
              <a:defRPr>
                <a:solidFill>
                  <a:schemeClr val="tx1"/>
                </a:solidFill>
                <a:latin typeface="Calibri" panose="020F0502020204030204" pitchFamily="34" charset="0"/>
              </a:defRPr>
            </a:lvl3pPr>
            <a:lvl4pPr marL="1555074" indent="-222153">
              <a:defRPr>
                <a:solidFill>
                  <a:schemeClr val="tx1"/>
                </a:solidFill>
                <a:latin typeface="Calibri" panose="020F0502020204030204" pitchFamily="34" charset="0"/>
              </a:defRPr>
            </a:lvl4pPr>
            <a:lvl5pPr marL="1999381" indent="-222153">
              <a:defRPr>
                <a:solidFill>
                  <a:schemeClr val="tx1"/>
                </a:solidFill>
                <a:latin typeface="Calibri" panose="020F0502020204030204" pitchFamily="34" charset="0"/>
              </a:defRPr>
            </a:lvl5pPr>
            <a:lvl6pPr marL="2443688" indent="-222153" fontAlgn="base">
              <a:spcBef>
                <a:spcPct val="0"/>
              </a:spcBef>
              <a:spcAft>
                <a:spcPct val="0"/>
              </a:spcAft>
              <a:defRPr>
                <a:solidFill>
                  <a:schemeClr val="tx1"/>
                </a:solidFill>
                <a:latin typeface="Calibri" panose="020F0502020204030204" pitchFamily="34" charset="0"/>
              </a:defRPr>
            </a:lvl6pPr>
            <a:lvl7pPr marL="2887995" indent="-222153" fontAlgn="base">
              <a:spcBef>
                <a:spcPct val="0"/>
              </a:spcBef>
              <a:spcAft>
                <a:spcPct val="0"/>
              </a:spcAft>
              <a:defRPr>
                <a:solidFill>
                  <a:schemeClr val="tx1"/>
                </a:solidFill>
                <a:latin typeface="Calibri" panose="020F0502020204030204" pitchFamily="34" charset="0"/>
              </a:defRPr>
            </a:lvl7pPr>
            <a:lvl8pPr marL="3332302" indent="-222153" fontAlgn="base">
              <a:spcBef>
                <a:spcPct val="0"/>
              </a:spcBef>
              <a:spcAft>
                <a:spcPct val="0"/>
              </a:spcAft>
              <a:defRPr>
                <a:solidFill>
                  <a:schemeClr val="tx1"/>
                </a:solidFill>
                <a:latin typeface="Calibri" panose="020F0502020204030204" pitchFamily="34" charset="0"/>
              </a:defRPr>
            </a:lvl8pPr>
            <a:lvl9pPr marL="3776609" indent="-222153"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dirty="0"/>
              <a:t>Seven Seas U Webinar 4/5/2016</a:t>
            </a:r>
          </a:p>
        </p:txBody>
      </p:sp>
      <p:sp>
        <p:nvSpPr>
          <p:cNvPr id="287750"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21999" indent="-277692">
              <a:defRPr>
                <a:solidFill>
                  <a:schemeClr val="tx1"/>
                </a:solidFill>
                <a:latin typeface="Calibri" panose="020F0502020204030204" pitchFamily="34" charset="0"/>
              </a:defRPr>
            </a:lvl2pPr>
            <a:lvl3pPr marL="1110767" indent="-222153">
              <a:defRPr>
                <a:solidFill>
                  <a:schemeClr val="tx1"/>
                </a:solidFill>
                <a:latin typeface="Calibri" panose="020F0502020204030204" pitchFamily="34" charset="0"/>
              </a:defRPr>
            </a:lvl3pPr>
            <a:lvl4pPr marL="1555074" indent="-222153">
              <a:defRPr>
                <a:solidFill>
                  <a:schemeClr val="tx1"/>
                </a:solidFill>
                <a:latin typeface="Calibri" panose="020F0502020204030204" pitchFamily="34" charset="0"/>
              </a:defRPr>
            </a:lvl4pPr>
            <a:lvl5pPr marL="1999381" indent="-222153">
              <a:defRPr>
                <a:solidFill>
                  <a:schemeClr val="tx1"/>
                </a:solidFill>
                <a:latin typeface="Calibri" panose="020F0502020204030204" pitchFamily="34" charset="0"/>
              </a:defRPr>
            </a:lvl5pPr>
            <a:lvl6pPr marL="2443688" indent="-222153" fontAlgn="base">
              <a:spcBef>
                <a:spcPct val="0"/>
              </a:spcBef>
              <a:spcAft>
                <a:spcPct val="0"/>
              </a:spcAft>
              <a:defRPr>
                <a:solidFill>
                  <a:schemeClr val="tx1"/>
                </a:solidFill>
                <a:latin typeface="Calibri" panose="020F0502020204030204" pitchFamily="34" charset="0"/>
              </a:defRPr>
            </a:lvl6pPr>
            <a:lvl7pPr marL="2887995" indent="-222153" fontAlgn="base">
              <a:spcBef>
                <a:spcPct val="0"/>
              </a:spcBef>
              <a:spcAft>
                <a:spcPct val="0"/>
              </a:spcAft>
              <a:defRPr>
                <a:solidFill>
                  <a:schemeClr val="tx1"/>
                </a:solidFill>
                <a:latin typeface="Calibri" panose="020F0502020204030204" pitchFamily="34" charset="0"/>
              </a:defRPr>
            </a:lvl7pPr>
            <a:lvl8pPr marL="3332302" indent="-222153" fontAlgn="base">
              <a:spcBef>
                <a:spcPct val="0"/>
              </a:spcBef>
              <a:spcAft>
                <a:spcPct val="0"/>
              </a:spcAft>
              <a:defRPr>
                <a:solidFill>
                  <a:schemeClr val="tx1"/>
                </a:solidFill>
                <a:latin typeface="Calibri" panose="020F0502020204030204" pitchFamily="34" charset="0"/>
              </a:defRPr>
            </a:lvl8pPr>
            <a:lvl9pPr marL="3776609" indent="-222153"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dirty="0"/>
              <a:t>©2016 Lee Chesneau</a:t>
            </a:r>
          </a:p>
        </p:txBody>
      </p:sp>
      <p:sp>
        <p:nvSpPr>
          <p:cNvPr id="287751"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21999" indent="-277692">
              <a:defRPr>
                <a:solidFill>
                  <a:schemeClr val="tx1"/>
                </a:solidFill>
                <a:latin typeface="Calibri" panose="020F0502020204030204" pitchFamily="34" charset="0"/>
              </a:defRPr>
            </a:lvl2pPr>
            <a:lvl3pPr marL="1110767" indent="-222153">
              <a:defRPr>
                <a:solidFill>
                  <a:schemeClr val="tx1"/>
                </a:solidFill>
                <a:latin typeface="Calibri" panose="020F0502020204030204" pitchFamily="34" charset="0"/>
              </a:defRPr>
            </a:lvl3pPr>
            <a:lvl4pPr marL="1555074" indent="-222153">
              <a:defRPr>
                <a:solidFill>
                  <a:schemeClr val="tx1"/>
                </a:solidFill>
                <a:latin typeface="Calibri" panose="020F0502020204030204" pitchFamily="34" charset="0"/>
              </a:defRPr>
            </a:lvl4pPr>
            <a:lvl5pPr marL="1999381" indent="-222153">
              <a:defRPr>
                <a:solidFill>
                  <a:schemeClr val="tx1"/>
                </a:solidFill>
                <a:latin typeface="Calibri" panose="020F0502020204030204" pitchFamily="34" charset="0"/>
              </a:defRPr>
            </a:lvl5pPr>
            <a:lvl6pPr marL="2443688" indent="-222153" fontAlgn="base">
              <a:spcBef>
                <a:spcPct val="0"/>
              </a:spcBef>
              <a:spcAft>
                <a:spcPct val="0"/>
              </a:spcAft>
              <a:defRPr>
                <a:solidFill>
                  <a:schemeClr val="tx1"/>
                </a:solidFill>
                <a:latin typeface="Calibri" panose="020F0502020204030204" pitchFamily="34" charset="0"/>
              </a:defRPr>
            </a:lvl6pPr>
            <a:lvl7pPr marL="2887995" indent="-222153" fontAlgn="base">
              <a:spcBef>
                <a:spcPct val="0"/>
              </a:spcBef>
              <a:spcAft>
                <a:spcPct val="0"/>
              </a:spcAft>
              <a:defRPr>
                <a:solidFill>
                  <a:schemeClr val="tx1"/>
                </a:solidFill>
                <a:latin typeface="Calibri" panose="020F0502020204030204" pitchFamily="34" charset="0"/>
              </a:defRPr>
            </a:lvl7pPr>
            <a:lvl8pPr marL="3332302" indent="-222153" fontAlgn="base">
              <a:spcBef>
                <a:spcPct val="0"/>
              </a:spcBef>
              <a:spcAft>
                <a:spcPct val="0"/>
              </a:spcAft>
              <a:defRPr>
                <a:solidFill>
                  <a:schemeClr val="tx1"/>
                </a:solidFill>
                <a:latin typeface="Calibri" panose="020F0502020204030204" pitchFamily="34" charset="0"/>
              </a:defRPr>
            </a:lvl8pPr>
            <a:lvl9pPr marL="3776609" indent="-222153" fontAlgn="base">
              <a:spcBef>
                <a:spcPct val="0"/>
              </a:spcBef>
              <a:spcAft>
                <a:spcPct val="0"/>
              </a:spcAft>
              <a:defRPr>
                <a:solidFill>
                  <a:schemeClr val="tx1"/>
                </a:solidFill>
                <a:latin typeface="Calibri" panose="020F0502020204030204" pitchFamily="34" charset="0"/>
              </a:defRPr>
            </a:lvl9pPr>
          </a:lstStyle>
          <a:p>
            <a:fld id="{499CCDAA-EBEE-45CF-BBD3-3714DC5DE326}" type="slidenum">
              <a:rPr lang="en-US" altLang="en-US"/>
              <a:pPr/>
              <a:t>16</a:t>
            </a:fld>
            <a:endParaRPr lang="en-US" altLang="en-US" dirty="0"/>
          </a:p>
        </p:txBody>
      </p:sp>
    </p:spTree>
    <p:extLst>
      <p:ext uri="{BB962C8B-B14F-4D97-AF65-F5344CB8AC3E}">
        <p14:creationId xmlns:p14="http://schemas.microsoft.com/office/powerpoint/2010/main" val="3980874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p:cNvSpPr>
            <a:spLocks noGrp="1" noRot="1" noChangeAspect="1" noTextEdit="1"/>
          </p:cNvSpPr>
          <p:nvPr>
            <p:ph type="sldImg"/>
          </p:nvPr>
        </p:nvSpPr>
        <p:spPr bwMode="auto">
          <a:xfrm>
            <a:off x="684213" y="468313"/>
            <a:ext cx="5708650" cy="42814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8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288772"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21999" indent="-277692">
              <a:defRPr>
                <a:solidFill>
                  <a:schemeClr val="tx1"/>
                </a:solidFill>
                <a:latin typeface="Calibri" panose="020F0502020204030204" pitchFamily="34" charset="0"/>
              </a:defRPr>
            </a:lvl2pPr>
            <a:lvl3pPr marL="1110767" indent="-222153">
              <a:defRPr>
                <a:solidFill>
                  <a:schemeClr val="tx1"/>
                </a:solidFill>
                <a:latin typeface="Calibri" panose="020F0502020204030204" pitchFamily="34" charset="0"/>
              </a:defRPr>
            </a:lvl3pPr>
            <a:lvl4pPr marL="1555074" indent="-222153">
              <a:defRPr>
                <a:solidFill>
                  <a:schemeClr val="tx1"/>
                </a:solidFill>
                <a:latin typeface="Calibri" panose="020F0502020204030204" pitchFamily="34" charset="0"/>
              </a:defRPr>
            </a:lvl4pPr>
            <a:lvl5pPr marL="1999381" indent="-222153">
              <a:defRPr>
                <a:solidFill>
                  <a:schemeClr val="tx1"/>
                </a:solidFill>
                <a:latin typeface="Calibri" panose="020F0502020204030204" pitchFamily="34" charset="0"/>
              </a:defRPr>
            </a:lvl5pPr>
            <a:lvl6pPr marL="2443688" indent="-222153" fontAlgn="base">
              <a:spcBef>
                <a:spcPct val="0"/>
              </a:spcBef>
              <a:spcAft>
                <a:spcPct val="0"/>
              </a:spcAft>
              <a:defRPr>
                <a:solidFill>
                  <a:schemeClr val="tx1"/>
                </a:solidFill>
                <a:latin typeface="Calibri" panose="020F0502020204030204" pitchFamily="34" charset="0"/>
              </a:defRPr>
            </a:lvl6pPr>
            <a:lvl7pPr marL="2887995" indent="-222153" fontAlgn="base">
              <a:spcBef>
                <a:spcPct val="0"/>
              </a:spcBef>
              <a:spcAft>
                <a:spcPct val="0"/>
              </a:spcAft>
              <a:defRPr>
                <a:solidFill>
                  <a:schemeClr val="tx1"/>
                </a:solidFill>
                <a:latin typeface="Calibri" panose="020F0502020204030204" pitchFamily="34" charset="0"/>
              </a:defRPr>
            </a:lvl7pPr>
            <a:lvl8pPr marL="3332302" indent="-222153" fontAlgn="base">
              <a:spcBef>
                <a:spcPct val="0"/>
              </a:spcBef>
              <a:spcAft>
                <a:spcPct val="0"/>
              </a:spcAft>
              <a:defRPr>
                <a:solidFill>
                  <a:schemeClr val="tx1"/>
                </a:solidFill>
                <a:latin typeface="Calibri" panose="020F0502020204030204" pitchFamily="34" charset="0"/>
              </a:defRPr>
            </a:lvl8pPr>
            <a:lvl9pPr marL="3776609" indent="-222153"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dirty="0"/>
              <a:t>WXR207: Surface Charts</a:t>
            </a:r>
          </a:p>
        </p:txBody>
      </p:sp>
      <p:sp>
        <p:nvSpPr>
          <p:cNvPr id="288773"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21999" indent="-277692">
              <a:defRPr>
                <a:solidFill>
                  <a:schemeClr val="tx1"/>
                </a:solidFill>
                <a:latin typeface="Calibri" panose="020F0502020204030204" pitchFamily="34" charset="0"/>
              </a:defRPr>
            </a:lvl2pPr>
            <a:lvl3pPr marL="1110767" indent="-222153">
              <a:defRPr>
                <a:solidFill>
                  <a:schemeClr val="tx1"/>
                </a:solidFill>
                <a:latin typeface="Calibri" panose="020F0502020204030204" pitchFamily="34" charset="0"/>
              </a:defRPr>
            </a:lvl3pPr>
            <a:lvl4pPr marL="1555074" indent="-222153">
              <a:defRPr>
                <a:solidFill>
                  <a:schemeClr val="tx1"/>
                </a:solidFill>
                <a:latin typeface="Calibri" panose="020F0502020204030204" pitchFamily="34" charset="0"/>
              </a:defRPr>
            </a:lvl4pPr>
            <a:lvl5pPr marL="1999381" indent="-222153">
              <a:defRPr>
                <a:solidFill>
                  <a:schemeClr val="tx1"/>
                </a:solidFill>
                <a:latin typeface="Calibri" panose="020F0502020204030204" pitchFamily="34" charset="0"/>
              </a:defRPr>
            </a:lvl5pPr>
            <a:lvl6pPr marL="2443688" indent="-222153" fontAlgn="base">
              <a:spcBef>
                <a:spcPct val="0"/>
              </a:spcBef>
              <a:spcAft>
                <a:spcPct val="0"/>
              </a:spcAft>
              <a:defRPr>
                <a:solidFill>
                  <a:schemeClr val="tx1"/>
                </a:solidFill>
                <a:latin typeface="Calibri" panose="020F0502020204030204" pitchFamily="34" charset="0"/>
              </a:defRPr>
            </a:lvl6pPr>
            <a:lvl7pPr marL="2887995" indent="-222153" fontAlgn="base">
              <a:spcBef>
                <a:spcPct val="0"/>
              </a:spcBef>
              <a:spcAft>
                <a:spcPct val="0"/>
              </a:spcAft>
              <a:defRPr>
                <a:solidFill>
                  <a:schemeClr val="tx1"/>
                </a:solidFill>
                <a:latin typeface="Calibri" panose="020F0502020204030204" pitchFamily="34" charset="0"/>
              </a:defRPr>
            </a:lvl7pPr>
            <a:lvl8pPr marL="3332302" indent="-222153" fontAlgn="base">
              <a:spcBef>
                <a:spcPct val="0"/>
              </a:spcBef>
              <a:spcAft>
                <a:spcPct val="0"/>
              </a:spcAft>
              <a:defRPr>
                <a:solidFill>
                  <a:schemeClr val="tx1"/>
                </a:solidFill>
                <a:latin typeface="Calibri" panose="020F0502020204030204" pitchFamily="34" charset="0"/>
              </a:defRPr>
            </a:lvl8pPr>
            <a:lvl9pPr marL="3776609" indent="-222153"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dirty="0"/>
              <a:t>Seven Seas U Webinar 4/5/2016</a:t>
            </a:r>
          </a:p>
        </p:txBody>
      </p:sp>
      <p:sp>
        <p:nvSpPr>
          <p:cNvPr id="288774"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21999" indent="-277692">
              <a:defRPr>
                <a:solidFill>
                  <a:schemeClr val="tx1"/>
                </a:solidFill>
                <a:latin typeface="Calibri" panose="020F0502020204030204" pitchFamily="34" charset="0"/>
              </a:defRPr>
            </a:lvl2pPr>
            <a:lvl3pPr marL="1110767" indent="-222153">
              <a:defRPr>
                <a:solidFill>
                  <a:schemeClr val="tx1"/>
                </a:solidFill>
                <a:latin typeface="Calibri" panose="020F0502020204030204" pitchFamily="34" charset="0"/>
              </a:defRPr>
            </a:lvl3pPr>
            <a:lvl4pPr marL="1555074" indent="-222153">
              <a:defRPr>
                <a:solidFill>
                  <a:schemeClr val="tx1"/>
                </a:solidFill>
                <a:latin typeface="Calibri" panose="020F0502020204030204" pitchFamily="34" charset="0"/>
              </a:defRPr>
            </a:lvl4pPr>
            <a:lvl5pPr marL="1999381" indent="-222153">
              <a:defRPr>
                <a:solidFill>
                  <a:schemeClr val="tx1"/>
                </a:solidFill>
                <a:latin typeface="Calibri" panose="020F0502020204030204" pitchFamily="34" charset="0"/>
              </a:defRPr>
            </a:lvl5pPr>
            <a:lvl6pPr marL="2443688" indent="-222153" fontAlgn="base">
              <a:spcBef>
                <a:spcPct val="0"/>
              </a:spcBef>
              <a:spcAft>
                <a:spcPct val="0"/>
              </a:spcAft>
              <a:defRPr>
                <a:solidFill>
                  <a:schemeClr val="tx1"/>
                </a:solidFill>
                <a:latin typeface="Calibri" panose="020F0502020204030204" pitchFamily="34" charset="0"/>
              </a:defRPr>
            </a:lvl6pPr>
            <a:lvl7pPr marL="2887995" indent="-222153" fontAlgn="base">
              <a:spcBef>
                <a:spcPct val="0"/>
              </a:spcBef>
              <a:spcAft>
                <a:spcPct val="0"/>
              </a:spcAft>
              <a:defRPr>
                <a:solidFill>
                  <a:schemeClr val="tx1"/>
                </a:solidFill>
                <a:latin typeface="Calibri" panose="020F0502020204030204" pitchFamily="34" charset="0"/>
              </a:defRPr>
            </a:lvl7pPr>
            <a:lvl8pPr marL="3332302" indent="-222153" fontAlgn="base">
              <a:spcBef>
                <a:spcPct val="0"/>
              </a:spcBef>
              <a:spcAft>
                <a:spcPct val="0"/>
              </a:spcAft>
              <a:defRPr>
                <a:solidFill>
                  <a:schemeClr val="tx1"/>
                </a:solidFill>
                <a:latin typeface="Calibri" panose="020F0502020204030204" pitchFamily="34" charset="0"/>
              </a:defRPr>
            </a:lvl8pPr>
            <a:lvl9pPr marL="3776609" indent="-222153"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dirty="0"/>
              <a:t>©2016 Lee Chesneau</a:t>
            </a:r>
          </a:p>
        </p:txBody>
      </p:sp>
      <p:sp>
        <p:nvSpPr>
          <p:cNvPr id="288775"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21999" indent="-277692">
              <a:defRPr>
                <a:solidFill>
                  <a:schemeClr val="tx1"/>
                </a:solidFill>
                <a:latin typeface="Calibri" panose="020F0502020204030204" pitchFamily="34" charset="0"/>
              </a:defRPr>
            </a:lvl2pPr>
            <a:lvl3pPr marL="1110767" indent="-222153">
              <a:defRPr>
                <a:solidFill>
                  <a:schemeClr val="tx1"/>
                </a:solidFill>
                <a:latin typeface="Calibri" panose="020F0502020204030204" pitchFamily="34" charset="0"/>
              </a:defRPr>
            </a:lvl3pPr>
            <a:lvl4pPr marL="1555074" indent="-222153">
              <a:defRPr>
                <a:solidFill>
                  <a:schemeClr val="tx1"/>
                </a:solidFill>
                <a:latin typeface="Calibri" panose="020F0502020204030204" pitchFamily="34" charset="0"/>
              </a:defRPr>
            </a:lvl4pPr>
            <a:lvl5pPr marL="1999381" indent="-222153">
              <a:defRPr>
                <a:solidFill>
                  <a:schemeClr val="tx1"/>
                </a:solidFill>
                <a:latin typeface="Calibri" panose="020F0502020204030204" pitchFamily="34" charset="0"/>
              </a:defRPr>
            </a:lvl5pPr>
            <a:lvl6pPr marL="2443688" indent="-222153" fontAlgn="base">
              <a:spcBef>
                <a:spcPct val="0"/>
              </a:spcBef>
              <a:spcAft>
                <a:spcPct val="0"/>
              </a:spcAft>
              <a:defRPr>
                <a:solidFill>
                  <a:schemeClr val="tx1"/>
                </a:solidFill>
                <a:latin typeface="Calibri" panose="020F0502020204030204" pitchFamily="34" charset="0"/>
              </a:defRPr>
            </a:lvl6pPr>
            <a:lvl7pPr marL="2887995" indent="-222153" fontAlgn="base">
              <a:spcBef>
                <a:spcPct val="0"/>
              </a:spcBef>
              <a:spcAft>
                <a:spcPct val="0"/>
              </a:spcAft>
              <a:defRPr>
                <a:solidFill>
                  <a:schemeClr val="tx1"/>
                </a:solidFill>
                <a:latin typeface="Calibri" panose="020F0502020204030204" pitchFamily="34" charset="0"/>
              </a:defRPr>
            </a:lvl7pPr>
            <a:lvl8pPr marL="3332302" indent="-222153" fontAlgn="base">
              <a:spcBef>
                <a:spcPct val="0"/>
              </a:spcBef>
              <a:spcAft>
                <a:spcPct val="0"/>
              </a:spcAft>
              <a:defRPr>
                <a:solidFill>
                  <a:schemeClr val="tx1"/>
                </a:solidFill>
                <a:latin typeface="Calibri" panose="020F0502020204030204" pitchFamily="34" charset="0"/>
              </a:defRPr>
            </a:lvl8pPr>
            <a:lvl9pPr marL="3776609" indent="-222153" fontAlgn="base">
              <a:spcBef>
                <a:spcPct val="0"/>
              </a:spcBef>
              <a:spcAft>
                <a:spcPct val="0"/>
              </a:spcAft>
              <a:defRPr>
                <a:solidFill>
                  <a:schemeClr val="tx1"/>
                </a:solidFill>
                <a:latin typeface="Calibri" panose="020F0502020204030204" pitchFamily="34" charset="0"/>
              </a:defRPr>
            </a:lvl9pPr>
          </a:lstStyle>
          <a:p>
            <a:fld id="{6ABA40F3-444E-437B-B11F-0B1BF45BEBB8}" type="slidenum">
              <a:rPr lang="en-US" altLang="en-US"/>
              <a:pPr/>
              <a:t>17</a:t>
            </a:fld>
            <a:endParaRPr lang="en-US" altLang="en-US" dirty="0"/>
          </a:p>
        </p:txBody>
      </p:sp>
    </p:spTree>
    <p:extLst>
      <p:ext uri="{BB962C8B-B14F-4D97-AF65-F5344CB8AC3E}">
        <p14:creationId xmlns:p14="http://schemas.microsoft.com/office/powerpoint/2010/main" val="26950802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Image Placeholder 1"/>
          <p:cNvSpPr>
            <a:spLocks noGrp="1" noRot="1" noChangeAspect="1" noTextEdit="1"/>
          </p:cNvSpPr>
          <p:nvPr>
            <p:ph type="sldImg"/>
          </p:nvPr>
        </p:nvSpPr>
        <p:spPr bwMode="auto">
          <a:xfrm>
            <a:off x="684213" y="468313"/>
            <a:ext cx="5708650" cy="42814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9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289796"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21999" indent="-277692">
              <a:defRPr>
                <a:solidFill>
                  <a:schemeClr val="tx1"/>
                </a:solidFill>
                <a:latin typeface="Calibri" panose="020F0502020204030204" pitchFamily="34" charset="0"/>
              </a:defRPr>
            </a:lvl2pPr>
            <a:lvl3pPr marL="1110767" indent="-222153">
              <a:defRPr>
                <a:solidFill>
                  <a:schemeClr val="tx1"/>
                </a:solidFill>
                <a:latin typeface="Calibri" panose="020F0502020204030204" pitchFamily="34" charset="0"/>
              </a:defRPr>
            </a:lvl3pPr>
            <a:lvl4pPr marL="1555074" indent="-222153">
              <a:defRPr>
                <a:solidFill>
                  <a:schemeClr val="tx1"/>
                </a:solidFill>
                <a:latin typeface="Calibri" panose="020F0502020204030204" pitchFamily="34" charset="0"/>
              </a:defRPr>
            </a:lvl4pPr>
            <a:lvl5pPr marL="1999381" indent="-222153">
              <a:defRPr>
                <a:solidFill>
                  <a:schemeClr val="tx1"/>
                </a:solidFill>
                <a:latin typeface="Calibri" panose="020F0502020204030204" pitchFamily="34" charset="0"/>
              </a:defRPr>
            </a:lvl5pPr>
            <a:lvl6pPr marL="2443688" indent="-222153" fontAlgn="base">
              <a:spcBef>
                <a:spcPct val="0"/>
              </a:spcBef>
              <a:spcAft>
                <a:spcPct val="0"/>
              </a:spcAft>
              <a:defRPr>
                <a:solidFill>
                  <a:schemeClr val="tx1"/>
                </a:solidFill>
                <a:latin typeface="Calibri" panose="020F0502020204030204" pitchFamily="34" charset="0"/>
              </a:defRPr>
            </a:lvl6pPr>
            <a:lvl7pPr marL="2887995" indent="-222153" fontAlgn="base">
              <a:spcBef>
                <a:spcPct val="0"/>
              </a:spcBef>
              <a:spcAft>
                <a:spcPct val="0"/>
              </a:spcAft>
              <a:defRPr>
                <a:solidFill>
                  <a:schemeClr val="tx1"/>
                </a:solidFill>
                <a:latin typeface="Calibri" panose="020F0502020204030204" pitchFamily="34" charset="0"/>
              </a:defRPr>
            </a:lvl7pPr>
            <a:lvl8pPr marL="3332302" indent="-222153" fontAlgn="base">
              <a:spcBef>
                <a:spcPct val="0"/>
              </a:spcBef>
              <a:spcAft>
                <a:spcPct val="0"/>
              </a:spcAft>
              <a:defRPr>
                <a:solidFill>
                  <a:schemeClr val="tx1"/>
                </a:solidFill>
                <a:latin typeface="Calibri" panose="020F0502020204030204" pitchFamily="34" charset="0"/>
              </a:defRPr>
            </a:lvl8pPr>
            <a:lvl9pPr marL="3776609" indent="-222153"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dirty="0"/>
              <a:t>WXR207: Surface Charts</a:t>
            </a:r>
          </a:p>
        </p:txBody>
      </p:sp>
      <p:sp>
        <p:nvSpPr>
          <p:cNvPr id="289797"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21999" indent="-277692">
              <a:defRPr>
                <a:solidFill>
                  <a:schemeClr val="tx1"/>
                </a:solidFill>
                <a:latin typeface="Calibri" panose="020F0502020204030204" pitchFamily="34" charset="0"/>
              </a:defRPr>
            </a:lvl2pPr>
            <a:lvl3pPr marL="1110767" indent="-222153">
              <a:defRPr>
                <a:solidFill>
                  <a:schemeClr val="tx1"/>
                </a:solidFill>
                <a:latin typeface="Calibri" panose="020F0502020204030204" pitchFamily="34" charset="0"/>
              </a:defRPr>
            </a:lvl3pPr>
            <a:lvl4pPr marL="1555074" indent="-222153">
              <a:defRPr>
                <a:solidFill>
                  <a:schemeClr val="tx1"/>
                </a:solidFill>
                <a:latin typeface="Calibri" panose="020F0502020204030204" pitchFamily="34" charset="0"/>
              </a:defRPr>
            </a:lvl4pPr>
            <a:lvl5pPr marL="1999381" indent="-222153">
              <a:defRPr>
                <a:solidFill>
                  <a:schemeClr val="tx1"/>
                </a:solidFill>
                <a:latin typeface="Calibri" panose="020F0502020204030204" pitchFamily="34" charset="0"/>
              </a:defRPr>
            </a:lvl5pPr>
            <a:lvl6pPr marL="2443688" indent="-222153" fontAlgn="base">
              <a:spcBef>
                <a:spcPct val="0"/>
              </a:spcBef>
              <a:spcAft>
                <a:spcPct val="0"/>
              </a:spcAft>
              <a:defRPr>
                <a:solidFill>
                  <a:schemeClr val="tx1"/>
                </a:solidFill>
                <a:latin typeface="Calibri" panose="020F0502020204030204" pitchFamily="34" charset="0"/>
              </a:defRPr>
            </a:lvl6pPr>
            <a:lvl7pPr marL="2887995" indent="-222153" fontAlgn="base">
              <a:spcBef>
                <a:spcPct val="0"/>
              </a:spcBef>
              <a:spcAft>
                <a:spcPct val="0"/>
              </a:spcAft>
              <a:defRPr>
                <a:solidFill>
                  <a:schemeClr val="tx1"/>
                </a:solidFill>
                <a:latin typeface="Calibri" panose="020F0502020204030204" pitchFamily="34" charset="0"/>
              </a:defRPr>
            </a:lvl7pPr>
            <a:lvl8pPr marL="3332302" indent="-222153" fontAlgn="base">
              <a:spcBef>
                <a:spcPct val="0"/>
              </a:spcBef>
              <a:spcAft>
                <a:spcPct val="0"/>
              </a:spcAft>
              <a:defRPr>
                <a:solidFill>
                  <a:schemeClr val="tx1"/>
                </a:solidFill>
                <a:latin typeface="Calibri" panose="020F0502020204030204" pitchFamily="34" charset="0"/>
              </a:defRPr>
            </a:lvl8pPr>
            <a:lvl9pPr marL="3776609" indent="-222153"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dirty="0"/>
              <a:t>Seven Seas U Webinar 4/5/2016</a:t>
            </a:r>
          </a:p>
        </p:txBody>
      </p:sp>
      <p:sp>
        <p:nvSpPr>
          <p:cNvPr id="289798"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21999" indent="-277692">
              <a:defRPr>
                <a:solidFill>
                  <a:schemeClr val="tx1"/>
                </a:solidFill>
                <a:latin typeface="Calibri" panose="020F0502020204030204" pitchFamily="34" charset="0"/>
              </a:defRPr>
            </a:lvl2pPr>
            <a:lvl3pPr marL="1110767" indent="-222153">
              <a:defRPr>
                <a:solidFill>
                  <a:schemeClr val="tx1"/>
                </a:solidFill>
                <a:latin typeface="Calibri" panose="020F0502020204030204" pitchFamily="34" charset="0"/>
              </a:defRPr>
            </a:lvl3pPr>
            <a:lvl4pPr marL="1555074" indent="-222153">
              <a:defRPr>
                <a:solidFill>
                  <a:schemeClr val="tx1"/>
                </a:solidFill>
                <a:latin typeface="Calibri" panose="020F0502020204030204" pitchFamily="34" charset="0"/>
              </a:defRPr>
            </a:lvl4pPr>
            <a:lvl5pPr marL="1999381" indent="-222153">
              <a:defRPr>
                <a:solidFill>
                  <a:schemeClr val="tx1"/>
                </a:solidFill>
                <a:latin typeface="Calibri" panose="020F0502020204030204" pitchFamily="34" charset="0"/>
              </a:defRPr>
            </a:lvl5pPr>
            <a:lvl6pPr marL="2443688" indent="-222153" fontAlgn="base">
              <a:spcBef>
                <a:spcPct val="0"/>
              </a:spcBef>
              <a:spcAft>
                <a:spcPct val="0"/>
              </a:spcAft>
              <a:defRPr>
                <a:solidFill>
                  <a:schemeClr val="tx1"/>
                </a:solidFill>
                <a:latin typeface="Calibri" panose="020F0502020204030204" pitchFamily="34" charset="0"/>
              </a:defRPr>
            </a:lvl6pPr>
            <a:lvl7pPr marL="2887995" indent="-222153" fontAlgn="base">
              <a:spcBef>
                <a:spcPct val="0"/>
              </a:spcBef>
              <a:spcAft>
                <a:spcPct val="0"/>
              </a:spcAft>
              <a:defRPr>
                <a:solidFill>
                  <a:schemeClr val="tx1"/>
                </a:solidFill>
                <a:latin typeface="Calibri" panose="020F0502020204030204" pitchFamily="34" charset="0"/>
              </a:defRPr>
            </a:lvl7pPr>
            <a:lvl8pPr marL="3332302" indent="-222153" fontAlgn="base">
              <a:spcBef>
                <a:spcPct val="0"/>
              </a:spcBef>
              <a:spcAft>
                <a:spcPct val="0"/>
              </a:spcAft>
              <a:defRPr>
                <a:solidFill>
                  <a:schemeClr val="tx1"/>
                </a:solidFill>
                <a:latin typeface="Calibri" panose="020F0502020204030204" pitchFamily="34" charset="0"/>
              </a:defRPr>
            </a:lvl8pPr>
            <a:lvl9pPr marL="3776609" indent="-222153"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dirty="0"/>
              <a:t>©2016 Lee Chesneau</a:t>
            </a:r>
          </a:p>
        </p:txBody>
      </p:sp>
      <p:sp>
        <p:nvSpPr>
          <p:cNvPr id="289799"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21999" indent="-277692">
              <a:defRPr>
                <a:solidFill>
                  <a:schemeClr val="tx1"/>
                </a:solidFill>
                <a:latin typeface="Calibri" panose="020F0502020204030204" pitchFamily="34" charset="0"/>
              </a:defRPr>
            </a:lvl2pPr>
            <a:lvl3pPr marL="1110767" indent="-222153">
              <a:defRPr>
                <a:solidFill>
                  <a:schemeClr val="tx1"/>
                </a:solidFill>
                <a:latin typeface="Calibri" panose="020F0502020204030204" pitchFamily="34" charset="0"/>
              </a:defRPr>
            </a:lvl3pPr>
            <a:lvl4pPr marL="1555074" indent="-222153">
              <a:defRPr>
                <a:solidFill>
                  <a:schemeClr val="tx1"/>
                </a:solidFill>
                <a:latin typeface="Calibri" panose="020F0502020204030204" pitchFamily="34" charset="0"/>
              </a:defRPr>
            </a:lvl4pPr>
            <a:lvl5pPr marL="1999381" indent="-222153">
              <a:defRPr>
                <a:solidFill>
                  <a:schemeClr val="tx1"/>
                </a:solidFill>
                <a:latin typeface="Calibri" panose="020F0502020204030204" pitchFamily="34" charset="0"/>
              </a:defRPr>
            </a:lvl5pPr>
            <a:lvl6pPr marL="2443688" indent="-222153" fontAlgn="base">
              <a:spcBef>
                <a:spcPct val="0"/>
              </a:spcBef>
              <a:spcAft>
                <a:spcPct val="0"/>
              </a:spcAft>
              <a:defRPr>
                <a:solidFill>
                  <a:schemeClr val="tx1"/>
                </a:solidFill>
                <a:latin typeface="Calibri" panose="020F0502020204030204" pitchFamily="34" charset="0"/>
              </a:defRPr>
            </a:lvl6pPr>
            <a:lvl7pPr marL="2887995" indent="-222153" fontAlgn="base">
              <a:spcBef>
                <a:spcPct val="0"/>
              </a:spcBef>
              <a:spcAft>
                <a:spcPct val="0"/>
              </a:spcAft>
              <a:defRPr>
                <a:solidFill>
                  <a:schemeClr val="tx1"/>
                </a:solidFill>
                <a:latin typeface="Calibri" panose="020F0502020204030204" pitchFamily="34" charset="0"/>
              </a:defRPr>
            </a:lvl7pPr>
            <a:lvl8pPr marL="3332302" indent="-222153" fontAlgn="base">
              <a:spcBef>
                <a:spcPct val="0"/>
              </a:spcBef>
              <a:spcAft>
                <a:spcPct val="0"/>
              </a:spcAft>
              <a:defRPr>
                <a:solidFill>
                  <a:schemeClr val="tx1"/>
                </a:solidFill>
                <a:latin typeface="Calibri" panose="020F0502020204030204" pitchFamily="34" charset="0"/>
              </a:defRPr>
            </a:lvl8pPr>
            <a:lvl9pPr marL="3776609" indent="-222153" fontAlgn="base">
              <a:spcBef>
                <a:spcPct val="0"/>
              </a:spcBef>
              <a:spcAft>
                <a:spcPct val="0"/>
              </a:spcAft>
              <a:defRPr>
                <a:solidFill>
                  <a:schemeClr val="tx1"/>
                </a:solidFill>
                <a:latin typeface="Calibri" panose="020F0502020204030204" pitchFamily="34" charset="0"/>
              </a:defRPr>
            </a:lvl9pPr>
          </a:lstStyle>
          <a:p>
            <a:fld id="{C9296529-4597-4101-8B7C-3E4386973B5E}" type="slidenum">
              <a:rPr lang="en-US" altLang="en-US"/>
              <a:pPr/>
              <a:t>18</a:t>
            </a:fld>
            <a:endParaRPr lang="en-US" altLang="en-US" dirty="0"/>
          </a:p>
        </p:txBody>
      </p:sp>
    </p:spTree>
    <p:extLst>
      <p:ext uri="{BB962C8B-B14F-4D97-AF65-F5344CB8AC3E}">
        <p14:creationId xmlns:p14="http://schemas.microsoft.com/office/powerpoint/2010/main" val="12354035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Slide Image Placeholder 1"/>
          <p:cNvSpPr>
            <a:spLocks noGrp="1" noRot="1" noChangeAspect="1" noTextEdit="1"/>
          </p:cNvSpPr>
          <p:nvPr>
            <p:ph type="sldImg"/>
          </p:nvPr>
        </p:nvSpPr>
        <p:spPr bwMode="auto">
          <a:xfrm>
            <a:off x="684213" y="468313"/>
            <a:ext cx="5708650" cy="42814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0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290820"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21999" indent="-277692">
              <a:defRPr>
                <a:solidFill>
                  <a:schemeClr val="tx1"/>
                </a:solidFill>
                <a:latin typeface="Calibri" panose="020F0502020204030204" pitchFamily="34" charset="0"/>
              </a:defRPr>
            </a:lvl2pPr>
            <a:lvl3pPr marL="1110767" indent="-222153">
              <a:defRPr>
                <a:solidFill>
                  <a:schemeClr val="tx1"/>
                </a:solidFill>
                <a:latin typeface="Calibri" panose="020F0502020204030204" pitchFamily="34" charset="0"/>
              </a:defRPr>
            </a:lvl3pPr>
            <a:lvl4pPr marL="1555074" indent="-222153">
              <a:defRPr>
                <a:solidFill>
                  <a:schemeClr val="tx1"/>
                </a:solidFill>
                <a:latin typeface="Calibri" panose="020F0502020204030204" pitchFamily="34" charset="0"/>
              </a:defRPr>
            </a:lvl4pPr>
            <a:lvl5pPr marL="1999381" indent="-222153">
              <a:defRPr>
                <a:solidFill>
                  <a:schemeClr val="tx1"/>
                </a:solidFill>
                <a:latin typeface="Calibri" panose="020F0502020204030204" pitchFamily="34" charset="0"/>
              </a:defRPr>
            </a:lvl5pPr>
            <a:lvl6pPr marL="2443688" indent="-222153" fontAlgn="base">
              <a:spcBef>
                <a:spcPct val="0"/>
              </a:spcBef>
              <a:spcAft>
                <a:spcPct val="0"/>
              </a:spcAft>
              <a:defRPr>
                <a:solidFill>
                  <a:schemeClr val="tx1"/>
                </a:solidFill>
                <a:latin typeface="Calibri" panose="020F0502020204030204" pitchFamily="34" charset="0"/>
              </a:defRPr>
            </a:lvl6pPr>
            <a:lvl7pPr marL="2887995" indent="-222153" fontAlgn="base">
              <a:spcBef>
                <a:spcPct val="0"/>
              </a:spcBef>
              <a:spcAft>
                <a:spcPct val="0"/>
              </a:spcAft>
              <a:defRPr>
                <a:solidFill>
                  <a:schemeClr val="tx1"/>
                </a:solidFill>
                <a:latin typeface="Calibri" panose="020F0502020204030204" pitchFamily="34" charset="0"/>
              </a:defRPr>
            </a:lvl7pPr>
            <a:lvl8pPr marL="3332302" indent="-222153" fontAlgn="base">
              <a:spcBef>
                <a:spcPct val="0"/>
              </a:spcBef>
              <a:spcAft>
                <a:spcPct val="0"/>
              </a:spcAft>
              <a:defRPr>
                <a:solidFill>
                  <a:schemeClr val="tx1"/>
                </a:solidFill>
                <a:latin typeface="Calibri" panose="020F0502020204030204" pitchFamily="34" charset="0"/>
              </a:defRPr>
            </a:lvl8pPr>
            <a:lvl9pPr marL="3776609" indent="-222153"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dirty="0"/>
              <a:t>WXR207: Surface Charts</a:t>
            </a:r>
          </a:p>
        </p:txBody>
      </p:sp>
      <p:sp>
        <p:nvSpPr>
          <p:cNvPr id="290821"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21999" indent="-277692">
              <a:defRPr>
                <a:solidFill>
                  <a:schemeClr val="tx1"/>
                </a:solidFill>
                <a:latin typeface="Calibri" panose="020F0502020204030204" pitchFamily="34" charset="0"/>
              </a:defRPr>
            </a:lvl2pPr>
            <a:lvl3pPr marL="1110767" indent="-222153">
              <a:defRPr>
                <a:solidFill>
                  <a:schemeClr val="tx1"/>
                </a:solidFill>
                <a:latin typeface="Calibri" panose="020F0502020204030204" pitchFamily="34" charset="0"/>
              </a:defRPr>
            </a:lvl3pPr>
            <a:lvl4pPr marL="1555074" indent="-222153">
              <a:defRPr>
                <a:solidFill>
                  <a:schemeClr val="tx1"/>
                </a:solidFill>
                <a:latin typeface="Calibri" panose="020F0502020204030204" pitchFamily="34" charset="0"/>
              </a:defRPr>
            </a:lvl4pPr>
            <a:lvl5pPr marL="1999381" indent="-222153">
              <a:defRPr>
                <a:solidFill>
                  <a:schemeClr val="tx1"/>
                </a:solidFill>
                <a:latin typeface="Calibri" panose="020F0502020204030204" pitchFamily="34" charset="0"/>
              </a:defRPr>
            </a:lvl5pPr>
            <a:lvl6pPr marL="2443688" indent="-222153" fontAlgn="base">
              <a:spcBef>
                <a:spcPct val="0"/>
              </a:spcBef>
              <a:spcAft>
                <a:spcPct val="0"/>
              </a:spcAft>
              <a:defRPr>
                <a:solidFill>
                  <a:schemeClr val="tx1"/>
                </a:solidFill>
                <a:latin typeface="Calibri" panose="020F0502020204030204" pitchFamily="34" charset="0"/>
              </a:defRPr>
            </a:lvl6pPr>
            <a:lvl7pPr marL="2887995" indent="-222153" fontAlgn="base">
              <a:spcBef>
                <a:spcPct val="0"/>
              </a:spcBef>
              <a:spcAft>
                <a:spcPct val="0"/>
              </a:spcAft>
              <a:defRPr>
                <a:solidFill>
                  <a:schemeClr val="tx1"/>
                </a:solidFill>
                <a:latin typeface="Calibri" panose="020F0502020204030204" pitchFamily="34" charset="0"/>
              </a:defRPr>
            </a:lvl7pPr>
            <a:lvl8pPr marL="3332302" indent="-222153" fontAlgn="base">
              <a:spcBef>
                <a:spcPct val="0"/>
              </a:spcBef>
              <a:spcAft>
                <a:spcPct val="0"/>
              </a:spcAft>
              <a:defRPr>
                <a:solidFill>
                  <a:schemeClr val="tx1"/>
                </a:solidFill>
                <a:latin typeface="Calibri" panose="020F0502020204030204" pitchFamily="34" charset="0"/>
              </a:defRPr>
            </a:lvl8pPr>
            <a:lvl9pPr marL="3776609" indent="-222153"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dirty="0"/>
              <a:t>Seven Seas U Webinar 4/5/2016</a:t>
            </a:r>
          </a:p>
        </p:txBody>
      </p:sp>
      <p:sp>
        <p:nvSpPr>
          <p:cNvPr id="290822"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21999" indent="-277692">
              <a:defRPr>
                <a:solidFill>
                  <a:schemeClr val="tx1"/>
                </a:solidFill>
                <a:latin typeface="Calibri" panose="020F0502020204030204" pitchFamily="34" charset="0"/>
              </a:defRPr>
            </a:lvl2pPr>
            <a:lvl3pPr marL="1110767" indent="-222153">
              <a:defRPr>
                <a:solidFill>
                  <a:schemeClr val="tx1"/>
                </a:solidFill>
                <a:latin typeface="Calibri" panose="020F0502020204030204" pitchFamily="34" charset="0"/>
              </a:defRPr>
            </a:lvl3pPr>
            <a:lvl4pPr marL="1555074" indent="-222153">
              <a:defRPr>
                <a:solidFill>
                  <a:schemeClr val="tx1"/>
                </a:solidFill>
                <a:latin typeface="Calibri" panose="020F0502020204030204" pitchFamily="34" charset="0"/>
              </a:defRPr>
            </a:lvl4pPr>
            <a:lvl5pPr marL="1999381" indent="-222153">
              <a:defRPr>
                <a:solidFill>
                  <a:schemeClr val="tx1"/>
                </a:solidFill>
                <a:latin typeface="Calibri" panose="020F0502020204030204" pitchFamily="34" charset="0"/>
              </a:defRPr>
            </a:lvl5pPr>
            <a:lvl6pPr marL="2443688" indent="-222153" fontAlgn="base">
              <a:spcBef>
                <a:spcPct val="0"/>
              </a:spcBef>
              <a:spcAft>
                <a:spcPct val="0"/>
              </a:spcAft>
              <a:defRPr>
                <a:solidFill>
                  <a:schemeClr val="tx1"/>
                </a:solidFill>
                <a:latin typeface="Calibri" panose="020F0502020204030204" pitchFamily="34" charset="0"/>
              </a:defRPr>
            </a:lvl6pPr>
            <a:lvl7pPr marL="2887995" indent="-222153" fontAlgn="base">
              <a:spcBef>
                <a:spcPct val="0"/>
              </a:spcBef>
              <a:spcAft>
                <a:spcPct val="0"/>
              </a:spcAft>
              <a:defRPr>
                <a:solidFill>
                  <a:schemeClr val="tx1"/>
                </a:solidFill>
                <a:latin typeface="Calibri" panose="020F0502020204030204" pitchFamily="34" charset="0"/>
              </a:defRPr>
            </a:lvl7pPr>
            <a:lvl8pPr marL="3332302" indent="-222153" fontAlgn="base">
              <a:spcBef>
                <a:spcPct val="0"/>
              </a:spcBef>
              <a:spcAft>
                <a:spcPct val="0"/>
              </a:spcAft>
              <a:defRPr>
                <a:solidFill>
                  <a:schemeClr val="tx1"/>
                </a:solidFill>
                <a:latin typeface="Calibri" panose="020F0502020204030204" pitchFamily="34" charset="0"/>
              </a:defRPr>
            </a:lvl8pPr>
            <a:lvl9pPr marL="3776609" indent="-222153"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dirty="0"/>
              <a:t>©2016 Lee Chesneau</a:t>
            </a:r>
          </a:p>
        </p:txBody>
      </p:sp>
      <p:sp>
        <p:nvSpPr>
          <p:cNvPr id="290823"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21999" indent="-277692">
              <a:defRPr>
                <a:solidFill>
                  <a:schemeClr val="tx1"/>
                </a:solidFill>
                <a:latin typeface="Calibri" panose="020F0502020204030204" pitchFamily="34" charset="0"/>
              </a:defRPr>
            </a:lvl2pPr>
            <a:lvl3pPr marL="1110767" indent="-222153">
              <a:defRPr>
                <a:solidFill>
                  <a:schemeClr val="tx1"/>
                </a:solidFill>
                <a:latin typeface="Calibri" panose="020F0502020204030204" pitchFamily="34" charset="0"/>
              </a:defRPr>
            </a:lvl3pPr>
            <a:lvl4pPr marL="1555074" indent="-222153">
              <a:defRPr>
                <a:solidFill>
                  <a:schemeClr val="tx1"/>
                </a:solidFill>
                <a:latin typeface="Calibri" panose="020F0502020204030204" pitchFamily="34" charset="0"/>
              </a:defRPr>
            </a:lvl4pPr>
            <a:lvl5pPr marL="1999381" indent="-222153">
              <a:defRPr>
                <a:solidFill>
                  <a:schemeClr val="tx1"/>
                </a:solidFill>
                <a:latin typeface="Calibri" panose="020F0502020204030204" pitchFamily="34" charset="0"/>
              </a:defRPr>
            </a:lvl5pPr>
            <a:lvl6pPr marL="2443688" indent="-222153" fontAlgn="base">
              <a:spcBef>
                <a:spcPct val="0"/>
              </a:spcBef>
              <a:spcAft>
                <a:spcPct val="0"/>
              </a:spcAft>
              <a:defRPr>
                <a:solidFill>
                  <a:schemeClr val="tx1"/>
                </a:solidFill>
                <a:latin typeface="Calibri" panose="020F0502020204030204" pitchFamily="34" charset="0"/>
              </a:defRPr>
            </a:lvl6pPr>
            <a:lvl7pPr marL="2887995" indent="-222153" fontAlgn="base">
              <a:spcBef>
                <a:spcPct val="0"/>
              </a:spcBef>
              <a:spcAft>
                <a:spcPct val="0"/>
              </a:spcAft>
              <a:defRPr>
                <a:solidFill>
                  <a:schemeClr val="tx1"/>
                </a:solidFill>
                <a:latin typeface="Calibri" panose="020F0502020204030204" pitchFamily="34" charset="0"/>
              </a:defRPr>
            </a:lvl7pPr>
            <a:lvl8pPr marL="3332302" indent="-222153" fontAlgn="base">
              <a:spcBef>
                <a:spcPct val="0"/>
              </a:spcBef>
              <a:spcAft>
                <a:spcPct val="0"/>
              </a:spcAft>
              <a:defRPr>
                <a:solidFill>
                  <a:schemeClr val="tx1"/>
                </a:solidFill>
                <a:latin typeface="Calibri" panose="020F0502020204030204" pitchFamily="34" charset="0"/>
              </a:defRPr>
            </a:lvl8pPr>
            <a:lvl9pPr marL="3776609" indent="-222153" fontAlgn="base">
              <a:spcBef>
                <a:spcPct val="0"/>
              </a:spcBef>
              <a:spcAft>
                <a:spcPct val="0"/>
              </a:spcAft>
              <a:defRPr>
                <a:solidFill>
                  <a:schemeClr val="tx1"/>
                </a:solidFill>
                <a:latin typeface="Calibri" panose="020F0502020204030204" pitchFamily="34" charset="0"/>
              </a:defRPr>
            </a:lvl9pPr>
          </a:lstStyle>
          <a:p>
            <a:fld id="{8C539DB4-1E35-4FD9-B062-6545C615BFE2}" type="slidenum">
              <a:rPr lang="en-US" altLang="en-US"/>
              <a:pPr/>
              <a:t>19</a:t>
            </a:fld>
            <a:endParaRPr lang="en-US" altLang="en-US" dirty="0"/>
          </a:p>
        </p:txBody>
      </p:sp>
    </p:spTree>
    <p:extLst>
      <p:ext uri="{BB962C8B-B14F-4D97-AF65-F5344CB8AC3E}">
        <p14:creationId xmlns:p14="http://schemas.microsoft.com/office/powerpoint/2010/main" val="5728500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171422" indent="-171422">
              <a:buFont typeface="Arial" panose="020B0604020202020204" pitchFamily="34" charset="0"/>
              <a:buChar char="•"/>
              <a:defRPr/>
            </a:pPr>
            <a:r>
              <a:rPr lang="en-US" dirty="0"/>
              <a:t>So: </a:t>
            </a:r>
            <a:r>
              <a:rPr lang="en-US" altLang="en-US" dirty="0">
                <a:latin typeface="Arial" charset="0"/>
                <a:sym typeface="Arial" charset="0"/>
              </a:rPr>
              <a:t>What is the difference between a typhoon and a hurricane?</a:t>
            </a:r>
            <a:r>
              <a:rPr lang="en-US" altLang="en-US" dirty="0">
                <a:latin typeface="Arial" charset="0"/>
              </a:rPr>
              <a:t> </a:t>
            </a:r>
          </a:p>
          <a:p>
            <a:pPr>
              <a:defRPr/>
            </a:pPr>
            <a:endParaRPr lang="en-US" dirty="0"/>
          </a:p>
          <a:p>
            <a:pPr>
              <a:defRPr/>
            </a:pPr>
            <a:endParaRPr lang="en-US" dirty="0"/>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Arial" panose="020B0604020202020204" pitchFamily="34" charset="0"/>
                <a:cs typeface="Arial" panose="020B0604020202020204" pitchFamily="34" charset="0"/>
              </a:defRPr>
            </a:lvl1pPr>
            <a:lvl2pPr marL="742829" indent="-285704" eaLnBrk="0" hangingPunct="0">
              <a:spcBef>
                <a:spcPct val="30000"/>
              </a:spcBef>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2pPr>
            <a:lvl3pPr marL="1142813" indent="-228563" eaLnBrk="0" hangingPunct="0">
              <a:spcBef>
                <a:spcPct val="30000"/>
              </a:spcBef>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3pPr>
            <a:lvl4pPr marL="1599938" indent="-228563"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064" indent="-228563"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189" indent="-2285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314" indent="-2285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8439" indent="-2285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5565" indent="-2285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51D3F2E9-AD62-47AF-B72E-38CF34E3160B}" type="slidenum">
              <a:rPr lang="en-US" altLang="en-US" sz="1300">
                <a:latin typeface="Calibri" panose="020F0502020204030204" pitchFamily="34" charset="0"/>
              </a:rPr>
              <a:pPr eaLnBrk="1" hangingPunct="1">
                <a:spcBef>
                  <a:spcPct val="0"/>
                </a:spcBef>
              </a:pPr>
              <a:t>20</a:t>
            </a:fld>
            <a:endParaRPr lang="en-US" altLang="en-US" sz="1300">
              <a:latin typeface="Calibri" panose="020F0502020204030204" pitchFamily="34" charset="0"/>
            </a:endParaRPr>
          </a:p>
        </p:txBody>
      </p:sp>
      <p:sp>
        <p:nvSpPr>
          <p:cNvPr id="2" name="Date Placeholder 1"/>
          <p:cNvSpPr>
            <a:spLocks noGrp="1"/>
          </p:cNvSpPr>
          <p:nvPr>
            <p:ph type="dt" idx="10"/>
          </p:nvPr>
        </p:nvSpPr>
        <p:spPr/>
        <p:txBody>
          <a:bodyPr/>
          <a:lstStyle/>
          <a:p>
            <a:pPr>
              <a:defRPr/>
            </a:pPr>
            <a:r>
              <a:rPr lang="en-US"/>
              <a:t>Seven Seas U Webinar 3/11/2018</a:t>
            </a:r>
            <a:endParaRPr lang="en-US" dirty="0"/>
          </a:p>
        </p:txBody>
      </p:sp>
      <p:sp>
        <p:nvSpPr>
          <p:cNvPr id="4" name="Footer Placeholder 3"/>
          <p:cNvSpPr>
            <a:spLocks noGrp="1"/>
          </p:cNvSpPr>
          <p:nvPr>
            <p:ph type="ftr" sz="quarter" idx="11"/>
          </p:nvPr>
        </p:nvSpPr>
        <p:spPr/>
        <p:txBody>
          <a:bodyPr/>
          <a:lstStyle/>
          <a:p>
            <a:pPr>
              <a:defRPr/>
            </a:pPr>
            <a:r>
              <a:rPr lang="en-US"/>
              <a:t>©Lee Chesneau</a:t>
            </a:r>
          </a:p>
        </p:txBody>
      </p:sp>
      <p:sp>
        <p:nvSpPr>
          <p:cNvPr id="5" name="Header Placeholder 4"/>
          <p:cNvSpPr>
            <a:spLocks noGrp="1"/>
          </p:cNvSpPr>
          <p:nvPr>
            <p:ph type="hdr" sz="quarter" idx="12"/>
          </p:nvPr>
        </p:nvSpPr>
        <p:spPr/>
        <p:txBody>
          <a:bodyPr/>
          <a:lstStyle/>
          <a:p>
            <a:pPr>
              <a:defRPr/>
            </a:pPr>
            <a:r>
              <a:rPr lang="en-US"/>
              <a:t>WXR305 Onboard Observation, Documentation and Verification</a:t>
            </a:r>
          </a:p>
        </p:txBody>
      </p:sp>
    </p:spTree>
    <p:extLst>
      <p:ext uri="{BB962C8B-B14F-4D97-AF65-F5344CB8AC3E}">
        <p14:creationId xmlns:p14="http://schemas.microsoft.com/office/powerpoint/2010/main" val="1463883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65100" indent="-165100" eaLnBrk="1" hangingPunct="1">
              <a:spcBef>
                <a:spcPct val="0"/>
              </a:spcBef>
              <a:buFontTx/>
              <a:buChar char="•"/>
            </a:pPr>
            <a:r>
              <a:rPr lang="en-US" altLang="en-US"/>
              <a:t>As a former </a:t>
            </a:r>
            <a:r>
              <a:rPr lang="en-US" altLang="en-US" b="1"/>
              <a:t>mariner</a:t>
            </a:r>
            <a:r>
              <a:rPr lang="en-US" altLang="en-US"/>
              <a:t>, I have over 70,000 nautical miles under my keel on various platforms from aircraft carriers to brigantines, to sail &amp; power boats. </a:t>
            </a:r>
          </a:p>
          <a:p>
            <a:pPr marL="165100" indent="-165100" eaLnBrk="1" hangingPunct="1">
              <a:spcBef>
                <a:spcPct val="0"/>
              </a:spcBef>
              <a:buFontTx/>
              <a:buChar char="•"/>
            </a:pPr>
            <a:r>
              <a:rPr lang="en-US" altLang="en-US"/>
              <a:t>I go to </a:t>
            </a:r>
            <a:r>
              <a:rPr lang="en-US" altLang="en-US" b="1"/>
              <a:t>sea </a:t>
            </a:r>
            <a:r>
              <a:rPr lang="en-US" altLang="en-US"/>
              <a:t>EVERY YEAR to keep in touch with a </a:t>
            </a:r>
            <a:r>
              <a:rPr lang="en-US" altLang="en-US" b="1"/>
              <a:t>mariner’s</a:t>
            </a:r>
            <a:r>
              <a:rPr lang="en-US" altLang="en-US"/>
              <a:t> realities.</a:t>
            </a:r>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77875" indent="-296863">
              <a:defRPr>
                <a:solidFill>
                  <a:schemeClr val="tx1"/>
                </a:solidFill>
                <a:latin typeface="Calibri" panose="020F0502020204030204" pitchFamily="34" charset="0"/>
                <a:cs typeface="Arial" panose="020B0604020202020204" pitchFamily="34" charset="0"/>
              </a:defRPr>
            </a:lvl2pPr>
            <a:lvl3pPr marL="1200150" indent="-236538">
              <a:defRPr>
                <a:solidFill>
                  <a:schemeClr val="tx1"/>
                </a:solidFill>
                <a:latin typeface="Calibri" panose="020F0502020204030204" pitchFamily="34" charset="0"/>
                <a:cs typeface="Arial" panose="020B0604020202020204" pitchFamily="34" charset="0"/>
              </a:defRPr>
            </a:lvl3pPr>
            <a:lvl4pPr marL="1681163" indent="-236538">
              <a:defRPr>
                <a:solidFill>
                  <a:schemeClr val="tx1"/>
                </a:solidFill>
                <a:latin typeface="Calibri" panose="020F0502020204030204" pitchFamily="34" charset="0"/>
                <a:cs typeface="Arial" panose="020B0604020202020204" pitchFamily="34" charset="0"/>
              </a:defRPr>
            </a:lvl4pPr>
            <a:lvl5pPr marL="2162175" indent="-236538">
              <a:defRPr>
                <a:solidFill>
                  <a:schemeClr val="tx1"/>
                </a:solidFill>
                <a:latin typeface="Calibri" panose="020F0502020204030204" pitchFamily="34" charset="0"/>
                <a:cs typeface="Arial" panose="020B0604020202020204" pitchFamily="34" charset="0"/>
              </a:defRPr>
            </a:lvl5pPr>
            <a:lvl6pPr marL="2619375" indent="-2365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76575" indent="-2365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33775" indent="-2365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90975" indent="-2365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1A1914C3-7850-41F3-8A37-68CBE66B2BEA}" type="slidenum">
              <a:rPr lang="en-US" altLang="en-US" smtClean="0">
                <a:latin typeface="Arial" panose="020B0604020202020204" pitchFamily="34" charset="0"/>
              </a:rPr>
              <a:pPr/>
              <a:t>2</a:t>
            </a:fld>
            <a:endParaRPr lang="en-US" altLang="en-US">
              <a:latin typeface="Arial" panose="020B0604020202020204" pitchFamily="34" charset="0"/>
            </a:endParaRPr>
          </a:p>
        </p:txBody>
      </p:sp>
      <p:sp>
        <p:nvSpPr>
          <p:cNvPr id="2" name="Date Placeholder 1"/>
          <p:cNvSpPr>
            <a:spLocks noGrp="1"/>
          </p:cNvSpPr>
          <p:nvPr>
            <p:ph type="dt" sz="quarter" idx="1"/>
          </p:nvPr>
        </p:nvSpPr>
        <p:spPr/>
        <p:txBody>
          <a:bodyPr/>
          <a:lstStyle/>
          <a:p>
            <a:pPr>
              <a:defRPr/>
            </a:pPr>
            <a:r>
              <a:rPr lang="en-US" dirty="0"/>
              <a:t>Seven Seas U Webinar 03/06/2016</a:t>
            </a:r>
          </a:p>
        </p:txBody>
      </p:sp>
      <p:sp>
        <p:nvSpPr>
          <p:cNvPr id="3" name="Footer Placeholder 2"/>
          <p:cNvSpPr>
            <a:spLocks noGrp="1"/>
          </p:cNvSpPr>
          <p:nvPr>
            <p:ph type="ftr" sz="quarter" idx="4"/>
          </p:nvPr>
        </p:nvSpPr>
        <p:spPr/>
        <p:txBody>
          <a:bodyPr/>
          <a:lstStyle/>
          <a:p>
            <a:pPr>
              <a:defRPr/>
            </a:pPr>
            <a:r>
              <a:rPr lang="en-US" dirty="0"/>
              <a:t>©2016 Lee Chesneau</a:t>
            </a:r>
          </a:p>
        </p:txBody>
      </p:sp>
      <p:sp>
        <p:nvSpPr>
          <p:cNvPr id="4" name="Header Placeholder 3"/>
          <p:cNvSpPr>
            <a:spLocks noGrp="1"/>
          </p:cNvSpPr>
          <p:nvPr>
            <p:ph type="hdr" sz="quarter"/>
          </p:nvPr>
        </p:nvSpPr>
        <p:spPr/>
        <p:txBody>
          <a:bodyPr/>
          <a:lstStyle/>
          <a:p>
            <a:pPr>
              <a:defRPr/>
            </a:pPr>
            <a:r>
              <a:rPr lang="en-US" dirty="0"/>
              <a:t>WXR200 Intro to the Marine Weather Curriculum</a:t>
            </a:r>
          </a:p>
        </p:txBody>
      </p:sp>
    </p:spTree>
    <p:extLst>
      <p:ext uri="{BB962C8B-B14F-4D97-AF65-F5344CB8AC3E}">
        <p14:creationId xmlns:p14="http://schemas.microsoft.com/office/powerpoint/2010/main" val="39407804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When classifying or recording clouds:</a:t>
            </a:r>
          </a:p>
          <a:p>
            <a:pPr marL="228600" indent="-228600">
              <a:buFont typeface="+mj-lt"/>
              <a:buAutoNum type="arabicPeriod"/>
            </a:pPr>
            <a:r>
              <a:rPr lang="en-US" dirty="0"/>
              <a:t>First determine the height of the cloud-base because this immediately reduces the number of choices to classify:</a:t>
            </a:r>
          </a:p>
          <a:p>
            <a:pPr marL="457200" lvl="1" indent="-228600">
              <a:buFont typeface="+mj-lt"/>
              <a:buAutoNum type="arabicPeriod"/>
            </a:pPr>
            <a:r>
              <a:rPr lang="en-US" dirty="0"/>
              <a:t>High</a:t>
            </a:r>
          </a:p>
          <a:p>
            <a:pPr marL="457200" lvl="1" indent="-228600">
              <a:buFont typeface="+mj-lt"/>
              <a:buAutoNum type="arabicPeriod"/>
            </a:pPr>
            <a:r>
              <a:rPr lang="en-US" dirty="0"/>
              <a:t>Medium</a:t>
            </a:r>
          </a:p>
          <a:p>
            <a:pPr marL="457200" lvl="1" indent="-228600">
              <a:buFont typeface="+mj-lt"/>
              <a:buAutoNum type="arabicPeriod"/>
            </a:pPr>
            <a:r>
              <a:rPr lang="en-US" dirty="0"/>
              <a:t>Low</a:t>
            </a:r>
          </a:p>
          <a:p>
            <a:pPr marL="228600" indent="-228600">
              <a:buFont typeface="+mj-lt"/>
              <a:buAutoNum type="arabicPeriod"/>
            </a:pPr>
            <a:r>
              <a:rPr lang="en-US" dirty="0"/>
              <a:t>If high, is the form:</a:t>
            </a:r>
          </a:p>
          <a:p>
            <a:pPr marL="457200" lvl="1" indent="-228600">
              <a:buFont typeface="+mj-lt"/>
              <a:buAutoNum type="alphaLcPeriod"/>
            </a:pPr>
            <a:r>
              <a:rPr lang="en-US" dirty="0" err="1"/>
              <a:t>Cirro</a:t>
            </a:r>
            <a:r>
              <a:rPr lang="en-US" dirty="0"/>
              <a:t>-form (curly, wispy) – Cirrus (Ci)</a:t>
            </a:r>
          </a:p>
          <a:p>
            <a:pPr marL="457200" lvl="1" indent="-228600">
              <a:buFont typeface="+mj-lt"/>
              <a:buAutoNum type="alphaLcPeriod"/>
            </a:pPr>
            <a:r>
              <a:rPr lang="en-US" dirty="0" err="1"/>
              <a:t>Strato</a:t>
            </a:r>
            <a:r>
              <a:rPr lang="en-US" dirty="0"/>
              <a:t>-form (layer sheets) – Cirrostratus (Cs)</a:t>
            </a:r>
          </a:p>
          <a:p>
            <a:pPr marL="457200" lvl="1" indent="-228600">
              <a:buFont typeface="+mj-lt"/>
              <a:buAutoNum type="alphaLcPeriod"/>
            </a:pPr>
            <a:r>
              <a:rPr lang="en-US" dirty="0" err="1"/>
              <a:t>Cumulo</a:t>
            </a:r>
            <a:r>
              <a:rPr lang="en-US" dirty="0"/>
              <a:t>-form (cotton balls) – Cirrocumulus (Cc)</a:t>
            </a:r>
          </a:p>
          <a:p>
            <a:pPr marL="228600" indent="-228600">
              <a:buFont typeface="+mj-lt"/>
              <a:buAutoNum type="arabicPeriod"/>
            </a:pPr>
            <a:r>
              <a:rPr lang="en-US" dirty="0"/>
              <a:t>If cloud-base is medium, is the form:</a:t>
            </a:r>
          </a:p>
          <a:p>
            <a:pPr marL="457200" lvl="1" indent="-228600">
              <a:buFont typeface="+mj-lt"/>
              <a:buAutoNum type="alphaLcPeriod"/>
            </a:pPr>
            <a:r>
              <a:rPr lang="en-US" dirty="0" err="1"/>
              <a:t>Strato</a:t>
            </a:r>
            <a:r>
              <a:rPr lang="en-US" dirty="0"/>
              <a:t>-form (layered sheets) – Altostratus (As)</a:t>
            </a:r>
          </a:p>
          <a:p>
            <a:pPr marL="457200" lvl="1" indent="-228600">
              <a:buFont typeface="+mj-lt"/>
              <a:buAutoNum type="alphaLcPeriod"/>
            </a:pPr>
            <a:r>
              <a:rPr lang="en-US" dirty="0" err="1"/>
              <a:t>Columo</a:t>
            </a:r>
            <a:r>
              <a:rPr lang="en-US" dirty="0"/>
              <a:t>-form (cotton balls) – Altocumulus (Ac)</a:t>
            </a:r>
          </a:p>
          <a:p>
            <a:pPr marL="228600" indent="-228600">
              <a:buFont typeface="+mj-lt"/>
              <a:buAutoNum type="arabicPeriod"/>
            </a:pPr>
            <a:r>
              <a:rPr lang="en-US" dirty="0"/>
              <a:t>If the cloud-base is low, is the form:</a:t>
            </a:r>
          </a:p>
          <a:p>
            <a:pPr marL="457200" lvl="1" indent="-228600">
              <a:buFont typeface="+mj-lt"/>
              <a:buAutoNum type="alphaLcPeriod"/>
            </a:pPr>
            <a:r>
              <a:rPr lang="en-US" dirty="0" err="1"/>
              <a:t>Strato</a:t>
            </a:r>
            <a:r>
              <a:rPr lang="en-US" dirty="0"/>
              <a:t>-form (layered sheets, no rain) – Stratus (St)</a:t>
            </a:r>
          </a:p>
          <a:p>
            <a:pPr marL="457200" lvl="1" indent="-228600">
              <a:buFont typeface="+mj-lt"/>
              <a:buAutoNum type="alphaLcPeriod"/>
            </a:pPr>
            <a:r>
              <a:rPr lang="en-US" dirty="0" err="1"/>
              <a:t>Strato</a:t>
            </a:r>
            <a:r>
              <a:rPr lang="en-US" dirty="0"/>
              <a:t>-form and </a:t>
            </a:r>
            <a:r>
              <a:rPr lang="en-US" dirty="0" err="1"/>
              <a:t>Columo</a:t>
            </a:r>
            <a:r>
              <a:rPr lang="en-US" dirty="0"/>
              <a:t>-form (layered cotton balls) – Stratocumulus (</a:t>
            </a:r>
            <a:r>
              <a:rPr lang="en-US" dirty="0" err="1"/>
              <a:t>Sc</a:t>
            </a:r>
            <a:r>
              <a:rPr lang="en-US" dirty="0"/>
              <a:t>)</a:t>
            </a:r>
          </a:p>
          <a:p>
            <a:pPr marL="457200" lvl="1" indent="-228600">
              <a:buFont typeface="+mj-lt"/>
              <a:buAutoNum type="alphaLcPeriod"/>
            </a:pPr>
            <a:r>
              <a:rPr lang="en-US" dirty="0" err="1"/>
              <a:t>Strato</a:t>
            </a:r>
            <a:r>
              <a:rPr lang="en-US" dirty="0"/>
              <a:t>-form and </a:t>
            </a:r>
            <a:r>
              <a:rPr lang="en-US" dirty="0" err="1"/>
              <a:t>Nimbo</a:t>
            </a:r>
            <a:r>
              <a:rPr lang="en-US" dirty="0"/>
              <a:t>-form (layered sheets with rain) – Nimbostratus (Ns)</a:t>
            </a:r>
          </a:p>
          <a:p>
            <a:pPr marL="457200" lvl="1" indent="-228600">
              <a:buFont typeface="+mj-lt"/>
              <a:buAutoNum type="alphaLcPeriod"/>
            </a:pPr>
            <a:r>
              <a:rPr lang="en-US" dirty="0" err="1"/>
              <a:t>Columo</a:t>
            </a:r>
            <a:r>
              <a:rPr lang="en-US" dirty="0"/>
              <a:t>-form (cotton balls, no rain) – Cumulus (Cu)</a:t>
            </a:r>
          </a:p>
          <a:p>
            <a:pPr marL="457200" lvl="1" indent="-228600">
              <a:buFont typeface="+mj-lt"/>
              <a:buAutoNum type="alphaLcPeriod"/>
            </a:pPr>
            <a:r>
              <a:rPr lang="en-US" dirty="0" err="1"/>
              <a:t>Columo</a:t>
            </a:r>
            <a:r>
              <a:rPr lang="en-US" dirty="0"/>
              <a:t>-form and </a:t>
            </a:r>
            <a:r>
              <a:rPr lang="en-US" dirty="0" err="1"/>
              <a:t>Nimbo</a:t>
            </a:r>
            <a:r>
              <a:rPr lang="en-US" dirty="0"/>
              <a:t>-form (cotton balls and rain) – Cumulonimbus (</a:t>
            </a:r>
            <a:r>
              <a:rPr lang="en-US" dirty="0" err="1"/>
              <a:t>Cb</a:t>
            </a:r>
            <a:r>
              <a:rPr lang="en-US" dirty="0"/>
              <a:t>)</a:t>
            </a:r>
          </a:p>
        </p:txBody>
      </p:sp>
      <p:sp>
        <p:nvSpPr>
          <p:cNvPr id="4" name="Header Placeholder 3"/>
          <p:cNvSpPr>
            <a:spLocks noGrp="1"/>
          </p:cNvSpPr>
          <p:nvPr>
            <p:ph type="hdr" sz="quarter" idx="10"/>
          </p:nvPr>
        </p:nvSpPr>
        <p:spPr/>
        <p:txBody>
          <a:bodyPr/>
          <a:lstStyle/>
          <a:p>
            <a:r>
              <a:rPr lang="en-US"/>
              <a:t>WXR202 Identifying and Interpreting Clouds</a:t>
            </a:r>
          </a:p>
        </p:txBody>
      </p:sp>
      <p:sp>
        <p:nvSpPr>
          <p:cNvPr id="5" name="Date Placeholder 4"/>
          <p:cNvSpPr>
            <a:spLocks noGrp="1"/>
          </p:cNvSpPr>
          <p:nvPr>
            <p:ph type="dt" idx="11"/>
          </p:nvPr>
        </p:nvSpPr>
        <p:spPr/>
        <p:txBody>
          <a:bodyPr/>
          <a:lstStyle/>
          <a:p>
            <a:r>
              <a:rPr lang="en-US"/>
              <a:t>Seven Seas U Webinar 11/28/2017</a:t>
            </a:r>
            <a:endParaRPr lang="en-US" dirty="0"/>
          </a:p>
        </p:txBody>
      </p:sp>
      <p:sp>
        <p:nvSpPr>
          <p:cNvPr id="6" name="Footer Placeholder 5"/>
          <p:cNvSpPr>
            <a:spLocks noGrp="1"/>
          </p:cNvSpPr>
          <p:nvPr>
            <p:ph type="ftr" sz="quarter" idx="12"/>
          </p:nvPr>
        </p:nvSpPr>
        <p:spPr/>
        <p:txBody>
          <a:bodyPr/>
          <a:lstStyle/>
          <a:p>
            <a:r>
              <a:rPr lang="en-US"/>
              <a:t>©2017 Lee Chesneau</a:t>
            </a:r>
          </a:p>
        </p:txBody>
      </p:sp>
      <p:sp>
        <p:nvSpPr>
          <p:cNvPr id="7" name="Slide Number Placeholder 6"/>
          <p:cNvSpPr>
            <a:spLocks noGrp="1"/>
          </p:cNvSpPr>
          <p:nvPr>
            <p:ph type="sldNum" sz="quarter" idx="13"/>
          </p:nvPr>
        </p:nvSpPr>
        <p:spPr/>
        <p:txBody>
          <a:bodyPr/>
          <a:lstStyle/>
          <a:p>
            <a:fld id="{E4139CC0-CC89-4326-B1CE-EB3CDF06C128}" type="slidenum">
              <a:rPr lang="en-US" altLang="en-US" smtClean="0"/>
              <a:pPr/>
              <a:t>21</a:t>
            </a:fld>
            <a:endParaRPr lang="en-US" altLang="en-US"/>
          </a:p>
        </p:txBody>
      </p:sp>
      <p:sp>
        <p:nvSpPr>
          <p:cNvPr id="13" name="Slide Image Placeholder 12">
            <a:extLst>
              <a:ext uri="{FF2B5EF4-FFF2-40B4-BE49-F238E27FC236}">
                <a16:creationId xmlns:a16="http://schemas.microsoft.com/office/drawing/2014/main" id="{A723D6DB-2F5D-49F1-BE93-ED842F1A45EE}"/>
              </a:ext>
            </a:extLst>
          </p:cNvPr>
          <p:cNvSpPr>
            <a:spLocks noGrp="1" noRot="1" noChangeAspect="1"/>
          </p:cNvSpPr>
          <p:nvPr>
            <p:ph type="sldImg"/>
          </p:nvPr>
        </p:nvSpPr>
        <p:spPr>
          <a:xfrm>
            <a:off x="1082675" y="536575"/>
            <a:ext cx="5041900" cy="3783013"/>
          </a:xfrm>
        </p:spPr>
      </p:sp>
    </p:spTree>
    <p:extLst>
      <p:ext uri="{BB962C8B-B14F-4D97-AF65-F5344CB8AC3E}">
        <p14:creationId xmlns:p14="http://schemas.microsoft.com/office/powerpoint/2010/main" val="8567341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3"/>
          <p:cNvSpPr>
            <a:spLocks noGrp="1"/>
          </p:cNvSpPr>
          <p:nvPr>
            <p:ph type="sldNum" sz="quarter" idx="5"/>
          </p:nvPr>
        </p:nvSpPr>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521A1123-3F8F-4FAD-91C9-A9D59497D3B7}" type="slidenum">
              <a:rPr lang="en-US" altLang="en-US" smtClean="0"/>
              <a:pPr/>
              <a:t>24</a:t>
            </a:fld>
            <a:endParaRPr lang="en-US" altLang="en-US"/>
          </a:p>
        </p:txBody>
      </p:sp>
      <p:sp>
        <p:nvSpPr>
          <p:cNvPr id="5" name="Footer Placeholder 4"/>
          <p:cNvSpPr>
            <a:spLocks noGrp="1"/>
          </p:cNvSpPr>
          <p:nvPr>
            <p:ph type="ftr" sz="quarter" idx="10"/>
          </p:nvPr>
        </p:nvSpPr>
        <p:spPr/>
        <p:txBody>
          <a:bodyPr/>
          <a:lstStyle/>
          <a:p>
            <a:r>
              <a:rPr lang="en-US"/>
              <a:t>©2018 Lee Chesneau</a:t>
            </a:r>
          </a:p>
        </p:txBody>
      </p:sp>
      <p:sp>
        <p:nvSpPr>
          <p:cNvPr id="6" name="Header Placeholder 5"/>
          <p:cNvSpPr>
            <a:spLocks noGrp="1"/>
          </p:cNvSpPr>
          <p:nvPr>
            <p:ph type="hdr" sz="quarter" idx="11"/>
          </p:nvPr>
        </p:nvSpPr>
        <p:spPr/>
        <p:txBody>
          <a:bodyPr/>
          <a:lstStyle/>
          <a:p>
            <a:r>
              <a:rPr lang="en-US"/>
              <a:t>WXR208 Wind Driven Waves</a:t>
            </a:r>
          </a:p>
        </p:txBody>
      </p:sp>
      <p:sp>
        <p:nvSpPr>
          <p:cNvPr id="7" name="Date Placeholder 6"/>
          <p:cNvSpPr>
            <a:spLocks noGrp="1"/>
          </p:cNvSpPr>
          <p:nvPr>
            <p:ph type="dt" idx="12"/>
          </p:nvPr>
        </p:nvSpPr>
        <p:spPr/>
        <p:txBody>
          <a:bodyPr/>
          <a:lstStyle/>
          <a:p>
            <a:r>
              <a:rPr lang="en-US"/>
              <a:t>Seven Seas U Webinar 1/7/2018</a:t>
            </a:r>
          </a:p>
        </p:txBody>
      </p:sp>
      <p:sp>
        <p:nvSpPr>
          <p:cNvPr id="11" name="Slide Image Placeholder 10">
            <a:extLst>
              <a:ext uri="{FF2B5EF4-FFF2-40B4-BE49-F238E27FC236}">
                <a16:creationId xmlns:a16="http://schemas.microsoft.com/office/drawing/2014/main" id="{04CB17EF-569E-49C4-8643-EC59EDEAE847}"/>
              </a:ext>
            </a:extLst>
          </p:cNvPr>
          <p:cNvSpPr>
            <a:spLocks noGrp="1" noRot="1" noChangeAspect="1"/>
          </p:cNvSpPr>
          <p:nvPr>
            <p:ph type="sldImg"/>
          </p:nvPr>
        </p:nvSpPr>
        <p:spPr/>
      </p:sp>
      <p:sp>
        <p:nvSpPr>
          <p:cNvPr id="12" name="Notes Placeholder 11">
            <a:extLst>
              <a:ext uri="{FF2B5EF4-FFF2-40B4-BE49-F238E27FC236}">
                <a16:creationId xmlns:a16="http://schemas.microsoft.com/office/drawing/2014/main" id="{E5D638E2-9077-43AF-BA6E-106DBE1E135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539777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3"/>
          <p:cNvSpPr>
            <a:spLocks noGrp="1"/>
          </p:cNvSpPr>
          <p:nvPr>
            <p:ph type="sldNum" sz="quarter" idx="5"/>
          </p:nvPr>
        </p:nvSpPr>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96D0BB2-DBA1-4E6C-AF5E-66A0C0BB29DC}" type="slidenum">
              <a:rPr lang="en-US" altLang="en-US" smtClean="0"/>
              <a:pPr/>
              <a:t>25</a:t>
            </a:fld>
            <a:endParaRPr lang="en-US" altLang="en-US"/>
          </a:p>
        </p:txBody>
      </p:sp>
      <p:sp>
        <p:nvSpPr>
          <p:cNvPr id="18436" name="Notes Placeholder 6"/>
          <p:cNvSpPr>
            <a:spLocks noGrp="1"/>
          </p:cNvSpPr>
          <p:nvPr>
            <p:ph type="body" idx="1"/>
          </p:nvPr>
        </p:nvSpPr>
        <p:spPr/>
        <p:txBody>
          <a:bodyPr/>
          <a:lstStyle/>
          <a:p>
            <a:r>
              <a:rPr lang="en-US" altLang="en-US"/>
              <a:t>We discuss three types of waves. First, a wind driven sea, waves are under the direct influence of locally generated winds –and obviously you can see that taking place right before your very eyes from your cockpit or your wheelhouse.</a:t>
            </a:r>
          </a:p>
          <a:p>
            <a:r>
              <a:rPr lang="en-US" altLang="en-US"/>
              <a:t>Swell waves are waves that have been generated from a storm’s distant winds. They leave that generating area and propagate in great circle paths as a swell wave. Swell waves are subject to changing the characteristics or a decay phase. Then you run up or surf waves. Waves that run up a beach. There is a lot of variation here because the slope of the beach as you go from the shore offshore, or the shoreline offshore is going to dictate how the waves are going to encroach a given area in terms of height and terms of when they break. And if you are close to shore, between the shoreline and offshore, you can run into a heap of trouble. Because the surfers that surf the Hawaii and other areas around the globe are counting on certain wave heights that usually end up being twice the wave height when they run ashore than compared when they are in the open water.</a:t>
            </a:r>
          </a:p>
          <a:p>
            <a:r>
              <a:rPr lang="en-US" altLang="en-US"/>
              <a:t>So between wind driven waves, swell and surf waves, there’s a lot of complications or a lot of issues that need to be short resolved in terms of your planning of your anchorages, or planning your coastal cruising or further offshore, you bluewater crews.</a:t>
            </a:r>
          </a:p>
          <a:p>
            <a:endParaRPr lang="en-US" altLang="en-US" dirty="0"/>
          </a:p>
        </p:txBody>
      </p:sp>
      <p:sp>
        <p:nvSpPr>
          <p:cNvPr id="5" name="Footer Placeholder 4"/>
          <p:cNvSpPr>
            <a:spLocks noGrp="1"/>
          </p:cNvSpPr>
          <p:nvPr>
            <p:ph type="ftr" sz="quarter" idx="10"/>
          </p:nvPr>
        </p:nvSpPr>
        <p:spPr/>
        <p:txBody>
          <a:bodyPr/>
          <a:lstStyle/>
          <a:p>
            <a:r>
              <a:rPr lang="en-US"/>
              <a:t>©2018 Lee Chesneau</a:t>
            </a:r>
          </a:p>
        </p:txBody>
      </p:sp>
      <p:sp>
        <p:nvSpPr>
          <p:cNvPr id="6" name="Header Placeholder 5"/>
          <p:cNvSpPr>
            <a:spLocks noGrp="1"/>
          </p:cNvSpPr>
          <p:nvPr>
            <p:ph type="hdr" sz="quarter" idx="11"/>
          </p:nvPr>
        </p:nvSpPr>
        <p:spPr/>
        <p:txBody>
          <a:bodyPr/>
          <a:lstStyle/>
          <a:p>
            <a:r>
              <a:rPr lang="en-US"/>
              <a:t>WXR208 Wind Driven Waves</a:t>
            </a:r>
          </a:p>
        </p:txBody>
      </p:sp>
      <p:sp>
        <p:nvSpPr>
          <p:cNvPr id="7" name="Date Placeholder 6"/>
          <p:cNvSpPr>
            <a:spLocks noGrp="1"/>
          </p:cNvSpPr>
          <p:nvPr>
            <p:ph type="dt" idx="12"/>
          </p:nvPr>
        </p:nvSpPr>
        <p:spPr/>
        <p:txBody>
          <a:bodyPr/>
          <a:lstStyle/>
          <a:p>
            <a:r>
              <a:rPr lang="en-US"/>
              <a:t>Seven Seas U Webinar 1/7/2018</a:t>
            </a:r>
          </a:p>
        </p:txBody>
      </p:sp>
      <p:sp>
        <p:nvSpPr>
          <p:cNvPr id="11" name="Slide Image Placeholder 10">
            <a:extLst>
              <a:ext uri="{FF2B5EF4-FFF2-40B4-BE49-F238E27FC236}">
                <a16:creationId xmlns:a16="http://schemas.microsoft.com/office/drawing/2014/main" id="{2D292FB4-63F0-44E5-81CE-5D9A3C86A147}"/>
              </a:ext>
            </a:extLst>
          </p:cNvPr>
          <p:cNvSpPr>
            <a:spLocks noGrp="1" noRot="1" noChangeAspect="1"/>
          </p:cNvSpPr>
          <p:nvPr>
            <p:ph type="sldImg"/>
          </p:nvPr>
        </p:nvSpPr>
        <p:spPr/>
      </p:sp>
    </p:spTree>
    <p:extLst>
      <p:ext uri="{BB962C8B-B14F-4D97-AF65-F5344CB8AC3E}">
        <p14:creationId xmlns:p14="http://schemas.microsoft.com/office/powerpoint/2010/main" val="10636117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4213" y="468313"/>
            <a:ext cx="5708650" cy="4281487"/>
          </a:xfrm>
        </p:spPr>
      </p:sp>
      <p:sp>
        <p:nvSpPr>
          <p:cNvPr id="3" name="Notes Placeholder 2"/>
          <p:cNvSpPr>
            <a:spLocks noGrp="1"/>
          </p:cNvSpPr>
          <p:nvPr>
            <p:ph type="body" idx="1"/>
          </p:nvPr>
        </p:nvSpPr>
        <p:spPr/>
        <p:txBody>
          <a:bodyPr/>
          <a:lstStyle/>
          <a:p>
            <a:pPr marL="166615" indent="-166615">
              <a:buFont typeface="Arial" panose="020B0604020202020204" pitchFamily="34" charset="0"/>
              <a:buChar char="•"/>
            </a:pPr>
            <a:r>
              <a:rPr lang="en-US" dirty="0"/>
              <a:t>Why is this important for you to know the difference</a:t>
            </a:r>
            <a:r>
              <a:rPr lang="en-US" baseline="0" dirty="0"/>
              <a:t>? </a:t>
            </a:r>
          </a:p>
          <a:p>
            <a:pPr marL="166615" indent="-166615">
              <a:buFont typeface="Arial" panose="020B0604020202020204" pitchFamily="34" charset="0"/>
              <a:buChar char="•"/>
            </a:pPr>
            <a:r>
              <a:rPr lang="en-US" b="0" baseline="0" dirty="0"/>
              <a:t>You will find out in </a:t>
            </a:r>
            <a:r>
              <a:rPr lang="en-US" b="1" baseline="0" dirty="0"/>
              <a:t>Marine WX 11</a:t>
            </a:r>
            <a:r>
              <a:rPr lang="en-US" baseline="0" dirty="0"/>
              <a:t>.</a:t>
            </a:r>
            <a:endParaRPr lang="en-US" dirty="0"/>
          </a:p>
        </p:txBody>
      </p:sp>
      <p:sp>
        <p:nvSpPr>
          <p:cNvPr id="4" name="Header Placeholder 3"/>
          <p:cNvSpPr>
            <a:spLocks noGrp="1"/>
          </p:cNvSpPr>
          <p:nvPr>
            <p:ph type="hdr" sz="quarter" idx="10"/>
          </p:nvPr>
        </p:nvSpPr>
        <p:spPr/>
        <p:txBody>
          <a:bodyPr/>
          <a:lstStyle/>
          <a:p>
            <a:pPr>
              <a:defRPr/>
            </a:pPr>
            <a:r>
              <a:rPr lang="en-US" dirty="0"/>
              <a:t>WXR207: Surface Charts</a:t>
            </a:r>
          </a:p>
        </p:txBody>
      </p:sp>
      <p:sp>
        <p:nvSpPr>
          <p:cNvPr id="5" name="Date Placeholder 4"/>
          <p:cNvSpPr>
            <a:spLocks noGrp="1"/>
          </p:cNvSpPr>
          <p:nvPr>
            <p:ph type="dt" idx="11"/>
          </p:nvPr>
        </p:nvSpPr>
        <p:spPr/>
        <p:txBody>
          <a:bodyPr/>
          <a:lstStyle/>
          <a:p>
            <a:pPr>
              <a:defRPr/>
            </a:pPr>
            <a:r>
              <a:rPr lang="en-US" dirty="0"/>
              <a:t>Seven Seas U Webinar 4/5/2016</a:t>
            </a:r>
          </a:p>
        </p:txBody>
      </p:sp>
      <p:sp>
        <p:nvSpPr>
          <p:cNvPr id="6" name="Footer Placeholder 5"/>
          <p:cNvSpPr>
            <a:spLocks noGrp="1"/>
          </p:cNvSpPr>
          <p:nvPr>
            <p:ph type="ftr" sz="quarter" idx="12"/>
          </p:nvPr>
        </p:nvSpPr>
        <p:spPr/>
        <p:txBody>
          <a:bodyPr/>
          <a:lstStyle/>
          <a:p>
            <a:pPr>
              <a:defRPr/>
            </a:pPr>
            <a:r>
              <a:rPr lang="en-US" dirty="0"/>
              <a:t>©2016 Lee Chesneau</a:t>
            </a:r>
          </a:p>
        </p:txBody>
      </p:sp>
      <p:sp>
        <p:nvSpPr>
          <p:cNvPr id="7" name="Slide Number Placeholder 6"/>
          <p:cNvSpPr>
            <a:spLocks noGrp="1"/>
          </p:cNvSpPr>
          <p:nvPr>
            <p:ph type="sldNum" sz="quarter" idx="13"/>
          </p:nvPr>
        </p:nvSpPr>
        <p:spPr/>
        <p:txBody>
          <a:bodyPr/>
          <a:lstStyle/>
          <a:p>
            <a:fld id="{8CDE1A57-C92A-409E-86EB-D534D523FE93}" type="slidenum">
              <a:rPr lang="en-US" altLang="en-US" smtClean="0"/>
              <a:pPr/>
              <a:t>26</a:t>
            </a:fld>
            <a:endParaRPr lang="en-US" altLang="en-US" dirty="0"/>
          </a:p>
        </p:txBody>
      </p:sp>
    </p:spTree>
    <p:extLst>
      <p:ext uri="{BB962C8B-B14F-4D97-AF65-F5344CB8AC3E}">
        <p14:creationId xmlns:p14="http://schemas.microsoft.com/office/powerpoint/2010/main" val="13143589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Notes Placeholder 2"/>
          <p:cNvSpPr>
            <a:spLocks noGrp="1"/>
          </p:cNvSpPr>
          <p:nvPr>
            <p:ph type="body" idx="1"/>
          </p:nvPr>
        </p:nvSpPr>
        <p:spPr/>
        <p:txBody>
          <a:bodyPr/>
          <a:lstStyle/>
          <a:p>
            <a:r>
              <a:rPr lang="en-US"/>
              <a:t>Wave height is measured from the bottom of the wave to the top of the wave. The bottom of the wave is known as the wave trough. The top of the wave is known as a crest. So the vertical distance measurement between trough and crest is wave height.</a:t>
            </a:r>
          </a:p>
          <a:p>
            <a:r>
              <a:rPr lang="en-US"/>
              <a:t>The horizontal distance between one wave crest and the next is called wavelength. </a:t>
            </a:r>
          </a:p>
          <a:p>
            <a:r>
              <a:rPr lang="en-US"/>
              <a:t>The time it takes for one wave to pass a stationary point followed by the next wave, that time in seconds is the wave period. </a:t>
            </a:r>
          </a:p>
          <a:p>
            <a:r>
              <a:rPr lang="en-US"/>
              <a:t>So we have wave height, wavelength and wave period to consider in terms of how this will impact a sailing vessel regardless of the size of the vessel.</a:t>
            </a:r>
          </a:p>
          <a:p>
            <a:r>
              <a:rPr lang="en-US"/>
              <a:t>Every vessel is to have a certain characteristic because there are six degrees of freedom of motion in a seaway, and every boat owner has to understand how a boat behaves or performs in various types of wind driven sees or swell. And knowing wave height, wavelength and wave period goes a long way in determining your comfort in a seaway.</a:t>
            </a:r>
            <a:endParaRPr lang="en-US" dirty="0"/>
          </a:p>
        </p:txBody>
      </p:sp>
      <p:sp>
        <p:nvSpPr>
          <p:cNvPr id="20483" name="Slide Number Placeholder 3"/>
          <p:cNvSpPr>
            <a:spLocks noGrp="1"/>
          </p:cNvSpPr>
          <p:nvPr>
            <p:ph type="sldNum" sz="quarter" idx="5"/>
          </p:nvPr>
        </p:nvSpPr>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3878DA8-4908-4E4F-99D5-7845BC83DF88}" type="slidenum">
              <a:rPr lang="en-US" altLang="en-US" smtClean="0"/>
              <a:pPr/>
              <a:t>27</a:t>
            </a:fld>
            <a:endParaRPr lang="en-US" altLang="en-US"/>
          </a:p>
        </p:txBody>
      </p:sp>
      <p:sp>
        <p:nvSpPr>
          <p:cNvPr id="5" name="Footer Placeholder 4"/>
          <p:cNvSpPr>
            <a:spLocks noGrp="1"/>
          </p:cNvSpPr>
          <p:nvPr>
            <p:ph type="ftr" sz="quarter" idx="10"/>
          </p:nvPr>
        </p:nvSpPr>
        <p:spPr/>
        <p:txBody>
          <a:bodyPr/>
          <a:lstStyle/>
          <a:p>
            <a:r>
              <a:rPr lang="en-US"/>
              <a:t>©2018 Lee Chesneau</a:t>
            </a:r>
          </a:p>
        </p:txBody>
      </p:sp>
      <p:sp>
        <p:nvSpPr>
          <p:cNvPr id="6" name="Header Placeholder 5"/>
          <p:cNvSpPr>
            <a:spLocks noGrp="1"/>
          </p:cNvSpPr>
          <p:nvPr>
            <p:ph type="hdr" sz="quarter" idx="11"/>
          </p:nvPr>
        </p:nvSpPr>
        <p:spPr/>
        <p:txBody>
          <a:bodyPr/>
          <a:lstStyle/>
          <a:p>
            <a:r>
              <a:rPr lang="en-US"/>
              <a:t>WXR208 Wind Driven Waves</a:t>
            </a:r>
            <a:endParaRPr lang="en-US" dirty="0"/>
          </a:p>
        </p:txBody>
      </p:sp>
      <p:sp>
        <p:nvSpPr>
          <p:cNvPr id="7" name="Date Placeholder 6"/>
          <p:cNvSpPr>
            <a:spLocks noGrp="1"/>
          </p:cNvSpPr>
          <p:nvPr>
            <p:ph type="dt" idx="12"/>
          </p:nvPr>
        </p:nvSpPr>
        <p:spPr/>
        <p:txBody>
          <a:bodyPr/>
          <a:lstStyle/>
          <a:p>
            <a:r>
              <a:rPr lang="en-US"/>
              <a:t>Seven Seas U Webinar 1/7/2018</a:t>
            </a:r>
          </a:p>
        </p:txBody>
      </p:sp>
      <p:sp>
        <p:nvSpPr>
          <p:cNvPr id="17" name="Slide Image Placeholder 16">
            <a:extLst>
              <a:ext uri="{FF2B5EF4-FFF2-40B4-BE49-F238E27FC236}">
                <a16:creationId xmlns:a16="http://schemas.microsoft.com/office/drawing/2014/main" id="{DD08A44F-EB83-43EA-B5FA-775008B80746}"/>
              </a:ext>
            </a:extLst>
          </p:cNvPr>
          <p:cNvSpPr>
            <a:spLocks noGrp="1" noRot="1" noChangeAspect="1"/>
          </p:cNvSpPr>
          <p:nvPr>
            <p:ph type="sldImg"/>
          </p:nvPr>
        </p:nvSpPr>
        <p:spPr/>
      </p:sp>
    </p:spTree>
    <p:extLst>
      <p:ext uri="{BB962C8B-B14F-4D97-AF65-F5344CB8AC3E}">
        <p14:creationId xmlns:p14="http://schemas.microsoft.com/office/powerpoint/2010/main" val="31462389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When mariner’s observe waves, they are perceive wave height as the average of the highest one-third of the waves. This is the standard for reporting and forecasting wave heights. This is what is forecasted and this is what is observed by professional mariners. They observe the range of wave height called significant wave height. The definition of significant wave height is the average of the highest one third of the waves present. The National Weather Service (NWS) and other government agencies around the world forecasted significant wave height and the Beaufort scale is best used to estimate significant wave height in various ranges. The Beaufort scale, the standard for reporting wind and sea state conditions is based on the mariner’s perception of wave height, so it also based on significant wave height. The Beaufort scale has been around a long time, over two centuries, since the days of Sir Francis Admiral Beaufort developed the scales during the days of tall sailing ship in around 1806..</a:t>
            </a:r>
            <a:endParaRPr lang="en-US" dirty="0"/>
          </a:p>
        </p:txBody>
      </p:sp>
      <p:sp>
        <p:nvSpPr>
          <p:cNvPr id="4" name="Slide Number Placeholder 3"/>
          <p:cNvSpPr>
            <a:spLocks noGrp="1"/>
          </p:cNvSpPr>
          <p:nvPr>
            <p:ph type="sldNum" sz="quarter" idx="10"/>
          </p:nvPr>
        </p:nvSpPr>
        <p:spPr/>
        <p:txBody>
          <a:bodyPr/>
          <a:lstStyle/>
          <a:p>
            <a:fld id="{7DF1CA63-5BE1-4FBF-AF8E-C8ADBC3D8EF8}" type="slidenum">
              <a:rPr lang="en-US" altLang="en-US" smtClean="0"/>
              <a:pPr/>
              <a:t>28</a:t>
            </a:fld>
            <a:endParaRPr lang="en-US" altLang="en-US"/>
          </a:p>
        </p:txBody>
      </p:sp>
      <p:sp>
        <p:nvSpPr>
          <p:cNvPr id="8" name="Footer Placeholder 7"/>
          <p:cNvSpPr>
            <a:spLocks noGrp="1"/>
          </p:cNvSpPr>
          <p:nvPr>
            <p:ph type="ftr" sz="quarter" idx="11"/>
          </p:nvPr>
        </p:nvSpPr>
        <p:spPr/>
        <p:txBody>
          <a:bodyPr/>
          <a:lstStyle/>
          <a:p>
            <a:r>
              <a:rPr lang="en-US"/>
              <a:t>©2018 Lee Chesneau</a:t>
            </a:r>
          </a:p>
        </p:txBody>
      </p:sp>
      <p:sp>
        <p:nvSpPr>
          <p:cNvPr id="9" name="Header Placeholder 8"/>
          <p:cNvSpPr>
            <a:spLocks noGrp="1"/>
          </p:cNvSpPr>
          <p:nvPr>
            <p:ph type="hdr" sz="quarter" idx="12"/>
          </p:nvPr>
        </p:nvSpPr>
        <p:spPr/>
        <p:txBody>
          <a:bodyPr/>
          <a:lstStyle/>
          <a:p>
            <a:r>
              <a:rPr lang="en-US"/>
              <a:t>WXR208 Wind Driven Waves</a:t>
            </a:r>
          </a:p>
        </p:txBody>
      </p:sp>
      <p:sp>
        <p:nvSpPr>
          <p:cNvPr id="10" name="Date Placeholder 9"/>
          <p:cNvSpPr>
            <a:spLocks noGrp="1"/>
          </p:cNvSpPr>
          <p:nvPr>
            <p:ph type="dt" idx="13"/>
          </p:nvPr>
        </p:nvSpPr>
        <p:spPr/>
        <p:txBody>
          <a:bodyPr/>
          <a:lstStyle/>
          <a:p>
            <a:r>
              <a:rPr lang="en-US"/>
              <a:t>Seven Seas U Webinar 1/7/2018</a:t>
            </a:r>
          </a:p>
        </p:txBody>
      </p:sp>
      <p:sp>
        <p:nvSpPr>
          <p:cNvPr id="13" name="Slide Image Placeholder 12">
            <a:extLst>
              <a:ext uri="{FF2B5EF4-FFF2-40B4-BE49-F238E27FC236}">
                <a16:creationId xmlns:a16="http://schemas.microsoft.com/office/drawing/2014/main" id="{DC82DBB8-E03B-43D5-A1BF-F9C8811DB174}"/>
              </a:ext>
            </a:extLst>
          </p:cNvPr>
          <p:cNvSpPr>
            <a:spLocks noGrp="1" noRot="1" noChangeAspect="1"/>
          </p:cNvSpPr>
          <p:nvPr>
            <p:ph type="sldImg"/>
          </p:nvPr>
        </p:nvSpPr>
        <p:spPr/>
      </p:sp>
    </p:spTree>
    <p:extLst>
      <p:ext uri="{BB962C8B-B14F-4D97-AF65-F5344CB8AC3E}">
        <p14:creationId xmlns:p14="http://schemas.microsoft.com/office/powerpoint/2010/main" val="19239492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Some older North Pacific Ocean examples from the OPC. </a:t>
            </a:r>
            <a:endParaRPr lang="en-US" dirty="0"/>
          </a:p>
        </p:txBody>
      </p:sp>
      <p:sp>
        <p:nvSpPr>
          <p:cNvPr id="4" name="Header Placeholder 3"/>
          <p:cNvSpPr>
            <a:spLocks noGrp="1"/>
          </p:cNvSpPr>
          <p:nvPr>
            <p:ph type="hdr" sz="quarter" idx="10"/>
          </p:nvPr>
        </p:nvSpPr>
        <p:spPr/>
        <p:txBody>
          <a:bodyPr/>
          <a:lstStyle/>
          <a:p>
            <a:r>
              <a:rPr lang="en-US"/>
              <a:t>WXR209 Wind and Wave Charts</a:t>
            </a:r>
          </a:p>
        </p:txBody>
      </p:sp>
      <p:sp>
        <p:nvSpPr>
          <p:cNvPr id="5" name="Date Placeholder 4"/>
          <p:cNvSpPr>
            <a:spLocks noGrp="1"/>
          </p:cNvSpPr>
          <p:nvPr>
            <p:ph type="dt" idx="11"/>
          </p:nvPr>
        </p:nvSpPr>
        <p:spPr/>
        <p:txBody>
          <a:bodyPr/>
          <a:lstStyle/>
          <a:p>
            <a:r>
              <a:rPr lang="en-US"/>
              <a:t>Seven Seas U Webinar 1/28/2018</a:t>
            </a:r>
          </a:p>
        </p:txBody>
      </p:sp>
      <p:sp>
        <p:nvSpPr>
          <p:cNvPr id="6" name="Footer Placeholder 5"/>
          <p:cNvSpPr>
            <a:spLocks noGrp="1"/>
          </p:cNvSpPr>
          <p:nvPr>
            <p:ph type="ftr" sz="quarter" idx="12"/>
          </p:nvPr>
        </p:nvSpPr>
        <p:spPr/>
        <p:txBody>
          <a:bodyPr/>
          <a:lstStyle/>
          <a:p>
            <a:r>
              <a:rPr lang="en-US" dirty="0"/>
              <a:t>©2018 Lee Chesneau</a:t>
            </a:r>
          </a:p>
        </p:txBody>
      </p:sp>
      <p:sp>
        <p:nvSpPr>
          <p:cNvPr id="7" name="Slide Number Placeholder 6"/>
          <p:cNvSpPr>
            <a:spLocks noGrp="1"/>
          </p:cNvSpPr>
          <p:nvPr>
            <p:ph type="sldNum" sz="quarter" idx="13"/>
          </p:nvPr>
        </p:nvSpPr>
        <p:spPr/>
        <p:txBody>
          <a:bodyPr/>
          <a:lstStyle/>
          <a:p>
            <a:fld id="{2367484A-AC07-44B0-A3A9-2B896E3759B8}" type="slidenum">
              <a:rPr lang="en-US" altLang="en-US" smtClean="0"/>
              <a:pPr/>
              <a:t>29</a:t>
            </a:fld>
            <a:endParaRPr lang="en-US" altLang="en-US"/>
          </a:p>
        </p:txBody>
      </p:sp>
      <p:sp>
        <p:nvSpPr>
          <p:cNvPr id="18" name="Slide Image Placeholder 17">
            <a:extLst>
              <a:ext uri="{FF2B5EF4-FFF2-40B4-BE49-F238E27FC236}">
                <a16:creationId xmlns:a16="http://schemas.microsoft.com/office/drawing/2014/main" id="{B5327BC4-6CAD-4BF4-BE8B-807611382433}"/>
              </a:ext>
            </a:extLst>
          </p:cNvPr>
          <p:cNvSpPr>
            <a:spLocks noGrp="1" noRot="1" noChangeAspect="1"/>
          </p:cNvSpPr>
          <p:nvPr>
            <p:ph type="sldImg"/>
          </p:nvPr>
        </p:nvSpPr>
        <p:spPr/>
      </p:sp>
    </p:spTree>
    <p:extLst>
      <p:ext uri="{BB962C8B-B14F-4D97-AF65-F5344CB8AC3E}">
        <p14:creationId xmlns:p14="http://schemas.microsoft.com/office/powerpoint/2010/main" val="653531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r>
              <a:rPr lang="en-US"/>
              <a:t>WXR209 Wind and Wave Charts</a:t>
            </a:r>
          </a:p>
        </p:txBody>
      </p:sp>
      <p:sp>
        <p:nvSpPr>
          <p:cNvPr id="5" name="Date Placeholder 4"/>
          <p:cNvSpPr>
            <a:spLocks noGrp="1"/>
          </p:cNvSpPr>
          <p:nvPr>
            <p:ph type="dt" idx="11"/>
          </p:nvPr>
        </p:nvSpPr>
        <p:spPr/>
        <p:txBody>
          <a:bodyPr/>
          <a:lstStyle/>
          <a:p>
            <a:r>
              <a:rPr lang="en-US"/>
              <a:t>Seven Seas U Webinar 1/28/2018</a:t>
            </a:r>
          </a:p>
        </p:txBody>
      </p:sp>
      <p:sp>
        <p:nvSpPr>
          <p:cNvPr id="6" name="Footer Placeholder 5"/>
          <p:cNvSpPr>
            <a:spLocks noGrp="1"/>
          </p:cNvSpPr>
          <p:nvPr>
            <p:ph type="ftr" sz="quarter" idx="12"/>
          </p:nvPr>
        </p:nvSpPr>
        <p:spPr/>
        <p:txBody>
          <a:bodyPr/>
          <a:lstStyle/>
          <a:p>
            <a:r>
              <a:rPr lang="en-US" dirty="0"/>
              <a:t>© 2018 Lee Chesneau</a:t>
            </a:r>
          </a:p>
        </p:txBody>
      </p:sp>
      <p:sp>
        <p:nvSpPr>
          <p:cNvPr id="7" name="Slide Number Placeholder 6"/>
          <p:cNvSpPr>
            <a:spLocks noGrp="1"/>
          </p:cNvSpPr>
          <p:nvPr>
            <p:ph type="sldNum" sz="quarter" idx="13"/>
          </p:nvPr>
        </p:nvSpPr>
        <p:spPr/>
        <p:txBody>
          <a:bodyPr/>
          <a:lstStyle/>
          <a:p>
            <a:fld id="{2367484A-AC07-44B0-A3A9-2B896E3759B8}" type="slidenum">
              <a:rPr lang="en-US" altLang="en-US" smtClean="0"/>
              <a:pPr/>
              <a:t>30</a:t>
            </a:fld>
            <a:endParaRPr lang="en-US" altLang="en-US"/>
          </a:p>
        </p:txBody>
      </p:sp>
      <p:sp>
        <p:nvSpPr>
          <p:cNvPr id="17" name="Slide Image Placeholder 16">
            <a:extLst>
              <a:ext uri="{FF2B5EF4-FFF2-40B4-BE49-F238E27FC236}">
                <a16:creationId xmlns:a16="http://schemas.microsoft.com/office/drawing/2014/main" id="{DF0F3E98-523E-4FD0-A6F2-CD2BE1D6C637}"/>
              </a:ext>
            </a:extLst>
          </p:cNvPr>
          <p:cNvSpPr>
            <a:spLocks noGrp="1" noRot="1" noChangeAspect="1"/>
          </p:cNvSpPr>
          <p:nvPr>
            <p:ph type="sldImg"/>
          </p:nvPr>
        </p:nvSpPr>
        <p:spPr/>
      </p:sp>
      <p:sp>
        <p:nvSpPr>
          <p:cNvPr id="18" name="Notes Placeholder 17">
            <a:extLst>
              <a:ext uri="{FF2B5EF4-FFF2-40B4-BE49-F238E27FC236}">
                <a16:creationId xmlns:a16="http://schemas.microsoft.com/office/drawing/2014/main" id="{4312ECC0-1A24-4D10-8788-A6578E8E1B9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0705472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r>
              <a:rPr lang="en-US"/>
              <a:t>WXR209 Wind and Wave Charts</a:t>
            </a:r>
          </a:p>
        </p:txBody>
      </p:sp>
      <p:sp>
        <p:nvSpPr>
          <p:cNvPr id="5" name="Date Placeholder 4"/>
          <p:cNvSpPr>
            <a:spLocks noGrp="1"/>
          </p:cNvSpPr>
          <p:nvPr>
            <p:ph type="dt" idx="11"/>
          </p:nvPr>
        </p:nvSpPr>
        <p:spPr/>
        <p:txBody>
          <a:bodyPr/>
          <a:lstStyle/>
          <a:p>
            <a:r>
              <a:rPr lang="en-US"/>
              <a:t>Seven Seas U Webinar 1/28/2018</a:t>
            </a:r>
            <a:endParaRPr lang="en-US" dirty="0"/>
          </a:p>
        </p:txBody>
      </p:sp>
      <p:sp>
        <p:nvSpPr>
          <p:cNvPr id="6" name="Footer Placeholder 5"/>
          <p:cNvSpPr>
            <a:spLocks noGrp="1"/>
          </p:cNvSpPr>
          <p:nvPr>
            <p:ph type="ftr" sz="quarter" idx="12"/>
          </p:nvPr>
        </p:nvSpPr>
        <p:spPr/>
        <p:txBody>
          <a:bodyPr/>
          <a:lstStyle/>
          <a:p>
            <a:r>
              <a:rPr lang="en-US"/>
              <a:t>©2018 Lee Chesneau</a:t>
            </a:r>
          </a:p>
        </p:txBody>
      </p:sp>
      <p:sp>
        <p:nvSpPr>
          <p:cNvPr id="7" name="Slide Number Placeholder 6"/>
          <p:cNvSpPr>
            <a:spLocks noGrp="1"/>
          </p:cNvSpPr>
          <p:nvPr>
            <p:ph type="sldNum" sz="quarter" idx="13"/>
          </p:nvPr>
        </p:nvSpPr>
        <p:spPr/>
        <p:txBody>
          <a:bodyPr/>
          <a:lstStyle/>
          <a:p>
            <a:fld id="{E4139CC0-CC89-4326-B1CE-EB3CDF06C128}" type="slidenum">
              <a:rPr lang="en-US" altLang="en-US" smtClean="0"/>
              <a:pPr/>
              <a:t>31</a:t>
            </a:fld>
            <a:endParaRPr lang="en-US" altLang="en-US"/>
          </a:p>
        </p:txBody>
      </p:sp>
      <p:sp>
        <p:nvSpPr>
          <p:cNvPr id="18" name="Slide Image Placeholder 17">
            <a:extLst>
              <a:ext uri="{FF2B5EF4-FFF2-40B4-BE49-F238E27FC236}">
                <a16:creationId xmlns:a16="http://schemas.microsoft.com/office/drawing/2014/main" id="{9BFA4C4F-D717-45C3-9CAE-0E287CD20475}"/>
              </a:ext>
            </a:extLst>
          </p:cNvPr>
          <p:cNvSpPr>
            <a:spLocks noGrp="1" noRot="1" noChangeAspect="1"/>
          </p:cNvSpPr>
          <p:nvPr>
            <p:ph type="sldImg"/>
          </p:nvPr>
        </p:nvSpPr>
        <p:spPr/>
      </p:sp>
      <p:sp>
        <p:nvSpPr>
          <p:cNvPr id="19" name="Notes Placeholder 18">
            <a:extLst>
              <a:ext uri="{FF2B5EF4-FFF2-40B4-BE49-F238E27FC236}">
                <a16:creationId xmlns:a16="http://schemas.microsoft.com/office/drawing/2014/main" id="{9730EA97-4145-48F2-A49D-DD30D387C97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790140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This is the 24-hour wind and wave forecast, again regional wave heights are shown in increments of 3-feet.  You can see that the long stretch of 20 to 25 knot southerly winds is generating a combination of wind wave and swell waves. A lot of this is swell as 25 knot winds are generally not a recipe for generating 21-feet seas, so a lot of this is swell energy.</a:t>
            </a:r>
            <a:endParaRPr lang="en-US" dirty="0"/>
          </a:p>
        </p:txBody>
      </p:sp>
      <p:sp>
        <p:nvSpPr>
          <p:cNvPr id="4" name="Header Placeholder 3"/>
          <p:cNvSpPr>
            <a:spLocks noGrp="1"/>
          </p:cNvSpPr>
          <p:nvPr>
            <p:ph type="hdr" sz="quarter" idx="10"/>
          </p:nvPr>
        </p:nvSpPr>
        <p:spPr/>
        <p:txBody>
          <a:bodyPr/>
          <a:lstStyle/>
          <a:p>
            <a:r>
              <a:rPr lang="en-US"/>
              <a:t>WXR209 Wind and Wave Charts</a:t>
            </a:r>
          </a:p>
        </p:txBody>
      </p:sp>
      <p:sp>
        <p:nvSpPr>
          <p:cNvPr id="5" name="Date Placeholder 4"/>
          <p:cNvSpPr>
            <a:spLocks noGrp="1"/>
          </p:cNvSpPr>
          <p:nvPr>
            <p:ph type="dt" idx="11"/>
          </p:nvPr>
        </p:nvSpPr>
        <p:spPr/>
        <p:txBody>
          <a:bodyPr/>
          <a:lstStyle/>
          <a:p>
            <a:r>
              <a:rPr lang="en-US"/>
              <a:t>Seven Seas U Webinar 1/28/2018</a:t>
            </a:r>
          </a:p>
        </p:txBody>
      </p:sp>
      <p:sp>
        <p:nvSpPr>
          <p:cNvPr id="6" name="Footer Placeholder 5"/>
          <p:cNvSpPr>
            <a:spLocks noGrp="1"/>
          </p:cNvSpPr>
          <p:nvPr>
            <p:ph type="ftr" sz="quarter" idx="12"/>
          </p:nvPr>
        </p:nvSpPr>
        <p:spPr/>
        <p:txBody>
          <a:bodyPr/>
          <a:lstStyle/>
          <a:p>
            <a:r>
              <a:rPr lang="en-US" dirty="0"/>
              <a:t>©2018 Lee Chesneau</a:t>
            </a:r>
          </a:p>
        </p:txBody>
      </p:sp>
      <p:sp>
        <p:nvSpPr>
          <p:cNvPr id="7" name="Slide Number Placeholder 6"/>
          <p:cNvSpPr>
            <a:spLocks noGrp="1"/>
          </p:cNvSpPr>
          <p:nvPr>
            <p:ph type="sldNum" sz="quarter" idx="13"/>
          </p:nvPr>
        </p:nvSpPr>
        <p:spPr/>
        <p:txBody>
          <a:bodyPr/>
          <a:lstStyle/>
          <a:p>
            <a:fld id="{2367484A-AC07-44B0-A3A9-2B896E3759B8}" type="slidenum">
              <a:rPr lang="en-US" altLang="en-US" smtClean="0"/>
              <a:pPr/>
              <a:t>32</a:t>
            </a:fld>
            <a:endParaRPr lang="en-US" altLang="en-US"/>
          </a:p>
        </p:txBody>
      </p:sp>
      <p:sp>
        <p:nvSpPr>
          <p:cNvPr id="18" name="Slide Image Placeholder 17">
            <a:extLst>
              <a:ext uri="{FF2B5EF4-FFF2-40B4-BE49-F238E27FC236}">
                <a16:creationId xmlns:a16="http://schemas.microsoft.com/office/drawing/2014/main" id="{95B5D696-BEBD-43A9-97F7-EA300E7B7A88}"/>
              </a:ext>
            </a:extLst>
          </p:cNvPr>
          <p:cNvSpPr>
            <a:spLocks noGrp="1" noRot="1" noChangeAspect="1"/>
          </p:cNvSpPr>
          <p:nvPr>
            <p:ph type="sldImg"/>
          </p:nvPr>
        </p:nvSpPr>
        <p:spPr/>
      </p:sp>
    </p:spTree>
    <p:extLst>
      <p:ext uri="{BB962C8B-B14F-4D97-AF65-F5344CB8AC3E}">
        <p14:creationId xmlns:p14="http://schemas.microsoft.com/office/powerpoint/2010/main" val="254574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xfrm>
            <a:off x="684213" y="468313"/>
            <a:ext cx="5708650" cy="42814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PhD of 44+ years of experience</a:t>
            </a:r>
            <a:r>
              <a:rPr lang="en-US" altLang="en-US"/>
              <a:t>!</a:t>
            </a:r>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20725" indent="-276225">
              <a:defRPr>
                <a:solidFill>
                  <a:schemeClr val="tx1"/>
                </a:solidFill>
                <a:latin typeface="Calibri" panose="020F0502020204030204" pitchFamily="34" charset="0"/>
                <a:cs typeface="Arial" panose="020B0604020202020204" pitchFamily="34" charset="0"/>
              </a:defRPr>
            </a:lvl2pPr>
            <a:lvl3pPr marL="1109663" indent="-220663">
              <a:defRPr>
                <a:solidFill>
                  <a:schemeClr val="tx1"/>
                </a:solidFill>
                <a:latin typeface="Calibri" panose="020F0502020204030204" pitchFamily="34" charset="0"/>
                <a:cs typeface="Arial" panose="020B0604020202020204" pitchFamily="34" charset="0"/>
              </a:defRPr>
            </a:lvl3pPr>
            <a:lvl4pPr marL="1554163" indent="-220663">
              <a:defRPr>
                <a:solidFill>
                  <a:schemeClr val="tx1"/>
                </a:solidFill>
                <a:latin typeface="Calibri" panose="020F0502020204030204" pitchFamily="34" charset="0"/>
                <a:cs typeface="Arial" panose="020B0604020202020204" pitchFamily="34" charset="0"/>
              </a:defRPr>
            </a:lvl4pPr>
            <a:lvl5pPr marL="1998663" indent="-220663">
              <a:defRPr>
                <a:solidFill>
                  <a:schemeClr val="tx1"/>
                </a:solidFill>
                <a:latin typeface="Calibri" panose="020F0502020204030204" pitchFamily="34" charset="0"/>
                <a:cs typeface="Arial" panose="020B0604020202020204" pitchFamily="34" charset="0"/>
              </a:defRPr>
            </a:lvl5pPr>
            <a:lvl6pPr marL="2455863" indent="-2206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13063" indent="-2206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70263" indent="-2206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27463" indent="-2206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1AFE8F70-3379-4A19-88F5-782CFFF7FBEA}" type="slidenum">
              <a:rPr lang="en-US" altLang="en-US" smtClean="0">
                <a:latin typeface="Arial" panose="020B0604020202020204" pitchFamily="34" charset="0"/>
              </a:rPr>
              <a:pPr/>
              <a:t>3</a:t>
            </a:fld>
            <a:endParaRPr lang="en-US" altLang="en-US">
              <a:latin typeface="Arial" panose="020B0604020202020204" pitchFamily="34" charset="0"/>
            </a:endParaRPr>
          </a:p>
        </p:txBody>
      </p:sp>
    </p:spTree>
    <p:extLst>
      <p:ext uri="{BB962C8B-B14F-4D97-AF65-F5344CB8AC3E}">
        <p14:creationId xmlns:p14="http://schemas.microsoft.com/office/powerpoint/2010/main" val="8535759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r>
              <a:rPr lang="en-US"/>
              <a:t>WXR209 Wind and Wave Charts</a:t>
            </a:r>
          </a:p>
        </p:txBody>
      </p:sp>
      <p:sp>
        <p:nvSpPr>
          <p:cNvPr id="5" name="Date Placeholder 4"/>
          <p:cNvSpPr>
            <a:spLocks noGrp="1"/>
          </p:cNvSpPr>
          <p:nvPr>
            <p:ph type="dt" idx="11"/>
          </p:nvPr>
        </p:nvSpPr>
        <p:spPr/>
        <p:txBody>
          <a:bodyPr/>
          <a:lstStyle/>
          <a:p>
            <a:r>
              <a:rPr lang="en-US"/>
              <a:t>Seven Seas U Webinar 1/28/2018</a:t>
            </a:r>
          </a:p>
        </p:txBody>
      </p:sp>
      <p:sp>
        <p:nvSpPr>
          <p:cNvPr id="6" name="Footer Placeholder 5"/>
          <p:cNvSpPr>
            <a:spLocks noGrp="1"/>
          </p:cNvSpPr>
          <p:nvPr>
            <p:ph type="ftr" sz="quarter" idx="12"/>
          </p:nvPr>
        </p:nvSpPr>
        <p:spPr/>
        <p:txBody>
          <a:bodyPr/>
          <a:lstStyle/>
          <a:p>
            <a:r>
              <a:rPr lang="en-US" dirty="0"/>
              <a:t>©2018 Lee Chesneau</a:t>
            </a:r>
          </a:p>
        </p:txBody>
      </p:sp>
      <p:sp>
        <p:nvSpPr>
          <p:cNvPr id="7" name="Slide Number Placeholder 6"/>
          <p:cNvSpPr>
            <a:spLocks noGrp="1"/>
          </p:cNvSpPr>
          <p:nvPr>
            <p:ph type="sldNum" sz="quarter" idx="13"/>
          </p:nvPr>
        </p:nvSpPr>
        <p:spPr/>
        <p:txBody>
          <a:bodyPr/>
          <a:lstStyle/>
          <a:p>
            <a:fld id="{2367484A-AC07-44B0-A3A9-2B896E3759B8}" type="slidenum">
              <a:rPr lang="en-US" altLang="en-US" smtClean="0"/>
              <a:pPr/>
              <a:t>33</a:t>
            </a:fld>
            <a:endParaRPr lang="en-US" altLang="en-US"/>
          </a:p>
        </p:txBody>
      </p:sp>
      <p:sp>
        <p:nvSpPr>
          <p:cNvPr id="17" name="Slide Image Placeholder 16">
            <a:extLst>
              <a:ext uri="{FF2B5EF4-FFF2-40B4-BE49-F238E27FC236}">
                <a16:creationId xmlns:a16="http://schemas.microsoft.com/office/drawing/2014/main" id="{4293EAA5-BDE2-4916-86E7-CB93C754DD23}"/>
              </a:ext>
            </a:extLst>
          </p:cNvPr>
          <p:cNvSpPr>
            <a:spLocks noGrp="1" noRot="1" noChangeAspect="1"/>
          </p:cNvSpPr>
          <p:nvPr>
            <p:ph type="sldImg"/>
          </p:nvPr>
        </p:nvSpPr>
        <p:spPr/>
      </p:sp>
      <p:sp>
        <p:nvSpPr>
          <p:cNvPr id="18" name="Notes Placeholder 17">
            <a:extLst>
              <a:ext uri="{FF2B5EF4-FFF2-40B4-BE49-F238E27FC236}">
                <a16:creationId xmlns:a16="http://schemas.microsoft.com/office/drawing/2014/main" id="{F71F822D-E99F-4D4A-B4D2-E0EE365C88D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683224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r>
              <a:rPr lang="en-US"/>
              <a:t>WXR209 Wind and Wave Charts</a:t>
            </a:r>
          </a:p>
        </p:txBody>
      </p:sp>
      <p:sp>
        <p:nvSpPr>
          <p:cNvPr id="5" name="Date Placeholder 4"/>
          <p:cNvSpPr>
            <a:spLocks noGrp="1"/>
          </p:cNvSpPr>
          <p:nvPr>
            <p:ph type="dt" idx="11"/>
          </p:nvPr>
        </p:nvSpPr>
        <p:spPr/>
        <p:txBody>
          <a:bodyPr/>
          <a:lstStyle/>
          <a:p>
            <a:r>
              <a:rPr lang="en-US"/>
              <a:t>Seven Seas U Webinar 1/28/2018</a:t>
            </a:r>
            <a:endParaRPr lang="en-US" dirty="0"/>
          </a:p>
        </p:txBody>
      </p:sp>
      <p:sp>
        <p:nvSpPr>
          <p:cNvPr id="6" name="Footer Placeholder 5"/>
          <p:cNvSpPr>
            <a:spLocks noGrp="1"/>
          </p:cNvSpPr>
          <p:nvPr>
            <p:ph type="ftr" sz="quarter" idx="12"/>
          </p:nvPr>
        </p:nvSpPr>
        <p:spPr/>
        <p:txBody>
          <a:bodyPr/>
          <a:lstStyle/>
          <a:p>
            <a:r>
              <a:rPr lang="en-US"/>
              <a:t>©2018 Lee Chesneau</a:t>
            </a:r>
          </a:p>
        </p:txBody>
      </p:sp>
      <p:sp>
        <p:nvSpPr>
          <p:cNvPr id="7" name="Slide Number Placeholder 6"/>
          <p:cNvSpPr>
            <a:spLocks noGrp="1"/>
          </p:cNvSpPr>
          <p:nvPr>
            <p:ph type="sldNum" sz="quarter" idx="13"/>
          </p:nvPr>
        </p:nvSpPr>
        <p:spPr/>
        <p:txBody>
          <a:bodyPr/>
          <a:lstStyle/>
          <a:p>
            <a:fld id="{E4139CC0-CC89-4326-B1CE-EB3CDF06C128}" type="slidenum">
              <a:rPr lang="en-US" altLang="en-US" smtClean="0"/>
              <a:pPr/>
              <a:t>34</a:t>
            </a:fld>
            <a:endParaRPr lang="en-US" altLang="en-US"/>
          </a:p>
        </p:txBody>
      </p:sp>
      <p:sp>
        <p:nvSpPr>
          <p:cNvPr id="18" name="Slide Image Placeholder 17">
            <a:extLst>
              <a:ext uri="{FF2B5EF4-FFF2-40B4-BE49-F238E27FC236}">
                <a16:creationId xmlns:a16="http://schemas.microsoft.com/office/drawing/2014/main" id="{7F53D9AC-19E1-4C45-89D3-22DBCFDD008E}"/>
              </a:ext>
            </a:extLst>
          </p:cNvPr>
          <p:cNvSpPr>
            <a:spLocks noGrp="1" noRot="1" noChangeAspect="1"/>
          </p:cNvSpPr>
          <p:nvPr>
            <p:ph type="sldImg"/>
          </p:nvPr>
        </p:nvSpPr>
        <p:spPr/>
      </p:sp>
      <p:sp>
        <p:nvSpPr>
          <p:cNvPr id="19" name="Notes Placeholder 18">
            <a:extLst>
              <a:ext uri="{FF2B5EF4-FFF2-40B4-BE49-F238E27FC236}">
                <a16:creationId xmlns:a16="http://schemas.microsoft.com/office/drawing/2014/main" id="{24C827B2-103C-40BF-B40B-10F3391B9C4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5582969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So you use the surface forecast charts in conjunction with the wind and wave charts. The surface charts tell you where the fronts are, how the isobar is line up to give you 9 meter seas. You can see several areas of significant fetch. You are not going to see the area of freezing spray on today’s wind and wave charts, you are going to see that on the surface pressure maps - the ball and chain it represents freezing spray on this older wind and wave chart.</a:t>
            </a:r>
            <a:endParaRPr lang="en-US" dirty="0"/>
          </a:p>
        </p:txBody>
      </p:sp>
      <p:sp>
        <p:nvSpPr>
          <p:cNvPr id="4" name="Header Placeholder 3"/>
          <p:cNvSpPr>
            <a:spLocks noGrp="1"/>
          </p:cNvSpPr>
          <p:nvPr>
            <p:ph type="hdr" sz="quarter" idx="10"/>
          </p:nvPr>
        </p:nvSpPr>
        <p:spPr/>
        <p:txBody>
          <a:bodyPr/>
          <a:lstStyle/>
          <a:p>
            <a:r>
              <a:rPr lang="en-US"/>
              <a:t>WXR209 Wind and Wave Charts</a:t>
            </a:r>
          </a:p>
        </p:txBody>
      </p:sp>
      <p:sp>
        <p:nvSpPr>
          <p:cNvPr id="5" name="Date Placeholder 4"/>
          <p:cNvSpPr>
            <a:spLocks noGrp="1"/>
          </p:cNvSpPr>
          <p:nvPr>
            <p:ph type="dt" idx="11"/>
          </p:nvPr>
        </p:nvSpPr>
        <p:spPr/>
        <p:txBody>
          <a:bodyPr/>
          <a:lstStyle/>
          <a:p>
            <a:r>
              <a:rPr lang="en-US"/>
              <a:t>Seven Seas U Webinar 1/28/2018</a:t>
            </a:r>
          </a:p>
        </p:txBody>
      </p:sp>
      <p:sp>
        <p:nvSpPr>
          <p:cNvPr id="6" name="Footer Placeholder 5"/>
          <p:cNvSpPr>
            <a:spLocks noGrp="1"/>
          </p:cNvSpPr>
          <p:nvPr>
            <p:ph type="ftr" sz="quarter" idx="12"/>
          </p:nvPr>
        </p:nvSpPr>
        <p:spPr/>
        <p:txBody>
          <a:bodyPr/>
          <a:lstStyle/>
          <a:p>
            <a:r>
              <a:rPr lang="en-US" dirty="0"/>
              <a:t>©2018 Lee Chesneau</a:t>
            </a:r>
          </a:p>
        </p:txBody>
      </p:sp>
      <p:sp>
        <p:nvSpPr>
          <p:cNvPr id="7" name="Slide Number Placeholder 6"/>
          <p:cNvSpPr>
            <a:spLocks noGrp="1"/>
          </p:cNvSpPr>
          <p:nvPr>
            <p:ph type="sldNum" sz="quarter" idx="13"/>
          </p:nvPr>
        </p:nvSpPr>
        <p:spPr/>
        <p:txBody>
          <a:bodyPr/>
          <a:lstStyle/>
          <a:p>
            <a:fld id="{2367484A-AC07-44B0-A3A9-2B896E3759B8}" type="slidenum">
              <a:rPr lang="en-US" altLang="en-US" smtClean="0"/>
              <a:pPr/>
              <a:t>35</a:t>
            </a:fld>
            <a:endParaRPr lang="en-US" altLang="en-US"/>
          </a:p>
        </p:txBody>
      </p:sp>
      <p:sp>
        <p:nvSpPr>
          <p:cNvPr id="18" name="Slide Image Placeholder 17">
            <a:extLst>
              <a:ext uri="{FF2B5EF4-FFF2-40B4-BE49-F238E27FC236}">
                <a16:creationId xmlns:a16="http://schemas.microsoft.com/office/drawing/2014/main" id="{CCC3EDC6-9295-4F27-B176-75ED226EBE53}"/>
              </a:ext>
            </a:extLst>
          </p:cNvPr>
          <p:cNvSpPr>
            <a:spLocks noGrp="1" noRot="1" noChangeAspect="1"/>
          </p:cNvSpPr>
          <p:nvPr>
            <p:ph type="sldImg"/>
          </p:nvPr>
        </p:nvSpPr>
        <p:spPr/>
      </p:sp>
    </p:spTree>
    <p:extLst>
      <p:ext uri="{BB962C8B-B14F-4D97-AF65-F5344CB8AC3E}">
        <p14:creationId xmlns:p14="http://schemas.microsoft.com/office/powerpoint/2010/main" val="40581188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r>
              <a:rPr lang="en-US"/>
              <a:t>WXR209 Wind and Wave Charts</a:t>
            </a:r>
          </a:p>
        </p:txBody>
      </p:sp>
      <p:sp>
        <p:nvSpPr>
          <p:cNvPr id="5" name="Date Placeholder 4"/>
          <p:cNvSpPr>
            <a:spLocks noGrp="1"/>
          </p:cNvSpPr>
          <p:nvPr>
            <p:ph type="dt" idx="11"/>
          </p:nvPr>
        </p:nvSpPr>
        <p:spPr/>
        <p:txBody>
          <a:bodyPr/>
          <a:lstStyle/>
          <a:p>
            <a:r>
              <a:rPr lang="en-US"/>
              <a:t>Seven Seas U Webinar 1/28/2018</a:t>
            </a:r>
            <a:endParaRPr lang="en-US" dirty="0"/>
          </a:p>
        </p:txBody>
      </p:sp>
      <p:sp>
        <p:nvSpPr>
          <p:cNvPr id="6" name="Footer Placeholder 5"/>
          <p:cNvSpPr>
            <a:spLocks noGrp="1"/>
          </p:cNvSpPr>
          <p:nvPr>
            <p:ph type="ftr" sz="quarter" idx="12"/>
          </p:nvPr>
        </p:nvSpPr>
        <p:spPr/>
        <p:txBody>
          <a:bodyPr/>
          <a:lstStyle/>
          <a:p>
            <a:r>
              <a:rPr lang="en-US"/>
              <a:t>©2018 Lee Chesneau</a:t>
            </a:r>
          </a:p>
        </p:txBody>
      </p:sp>
      <p:sp>
        <p:nvSpPr>
          <p:cNvPr id="7" name="Slide Number Placeholder 6"/>
          <p:cNvSpPr>
            <a:spLocks noGrp="1"/>
          </p:cNvSpPr>
          <p:nvPr>
            <p:ph type="sldNum" sz="quarter" idx="13"/>
          </p:nvPr>
        </p:nvSpPr>
        <p:spPr/>
        <p:txBody>
          <a:bodyPr/>
          <a:lstStyle/>
          <a:p>
            <a:fld id="{E4139CC0-CC89-4326-B1CE-EB3CDF06C128}" type="slidenum">
              <a:rPr lang="en-US" altLang="en-US" smtClean="0"/>
              <a:pPr/>
              <a:t>36</a:t>
            </a:fld>
            <a:endParaRPr lang="en-US" altLang="en-US"/>
          </a:p>
        </p:txBody>
      </p:sp>
      <p:sp>
        <p:nvSpPr>
          <p:cNvPr id="18" name="Slide Image Placeholder 17">
            <a:extLst>
              <a:ext uri="{FF2B5EF4-FFF2-40B4-BE49-F238E27FC236}">
                <a16:creationId xmlns:a16="http://schemas.microsoft.com/office/drawing/2014/main" id="{551834FB-4F6F-4989-B4C6-A0F1A0649EC4}"/>
              </a:ext>
            </a:extLst>
          </p:cNvPr>
          <p:cNvSpPr>
            <a:spLocks noGrp="1" noRot="1" noChangeAspect="1"/>
          </p:cNvSpPr>
          <p:nvPr>
            <p:ph type="sldImg"/>
          </p:nvPr>
        </p:nvSpPr>
        <p:spPr/>
      </p:sp>
      <p:sp>
        <p:nvSpPr>
          <p:cNvPr id="19" name="Notes Placeholder 18">
            <a:extLst>
              <a:ext uri="{FF2B5EF4-FFF2-40B4-BE49-F238E27FC236}">
                <a16:creationId xmlns:a16="http://schemas.microsoft.com/office/drawing/2014/main" id="{F2396D2D-1F4F-434C-A887-FC8310E17CB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3192270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a:pPr>
            <a:r>
              <a:rPr lang="en-US" dirty="0"/>
              <a:t>So: </a:t>
            </a:r>
            <a:r>
              <a:rPr lang="en-US" altLang="en-US" dirty="0">
                <a:latin typeface="Arial" charset="0"/>
                <a:sym typeface="Arial" charset="0"/>
              </a:rPr>
              <a:t>What is the difference between a typhoon and a hurricane?</a:t>
            </a:r>
            <a:r>
              <a:rPr lang="en-US" altLang="en-US" dirty="0">
                <a:latin typeface="Arial" charset="0"/>
              </a:rPr>
              <a:t> </a:t>
            </a:r>
          </a:p>
          <a:p>
            <a:pPr>
              <a:defRPr/>
            </a:pPr>
            <a:endParaRPr lang="en-US" dirty="0"/>
          </a:p>
          <a:p>
            <a:pPr>
              <a:defRPr/>
            </a:pPr>
            <a:endParaRPr lang="en-US" dirty="0"/>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51D3F2E9-AD62-47AF-B72E-38CF34E3160B}" type="slidenum">
              <a:rPr lang="en-US" altLang="en-US" sz="1300">
                <a:latin typeface="Calibri" panose="020F0502020204030204" pitchFamily="34" charset="0"/>
              </a:rPr>
              <a:pPr eaLnBrk="1" hangingPunct="1">
                <a:spcBef>
                  <a:spcPct val="0"/>
                </a:spcBef>
              </a:pPr>
              <a:t>37</a:t>
            </a:fld>
            <a:endParaRPr lang="en-US" altLang="en-US" sz="1300" dirty="0">
              <a:latin typeface="Calibri" panose="020F0502020204030204" pitchFamily="34" charset="0"/>
            </a:endParaRPr>
          </a:p>
        </p:txBody>
      </p:sp>
      <p:sp>
        <p:nvSpPr>
          <p:cNvPr id="2" name="Date Placeholder 1"/>
          <p:cNvSpPr>
            <a:spLocks noGrp="1"/>
          </p:cNvSpPr>
          <p:nvPr>
            <p:ph type="dt" idx="10"/>
          </p:nvPr>
        </p:nvSpPr>
        <p:spPr/>
        <p:txBody>
          <a:bodyPr/>
          <a:lstStyle/>
          <a:p>
            <a:pPr>
              <a:defRPr/>
            </a:pPr>
            <a:r>
              <a:rPr lang="en-US" dirty="0"/>
              <a:t>Webinar: 9/15/2015</a:t>
            </a:r>
          </a:p>
        </p:txBody>
      </p:sp>
      <p:sp>
        <p:nvSpPr>
          <p:cNvPr id="4" name="Footer Placeholder 3"/>
          <p:cNvSpPr>
            <a:spLocks noGrp="1"/>
          </p:cNvSpPr>
          <p:nvPr>
            <p:ph type="ftr" sz="quarter" idx="11"/>
          </p:nvPr>
        </p:nvSpPr>
        <p:spPr/>
        <p:txBody>
          <a:bodyPr/>
          <a:lstStyle/>
          <a:p>
            <a:pPr>
              <a:defRPr/>
            </a:pPr>
            <a:r>
              <a:rPr lang="en-US" dirty="0"/>
              <a:t>©Lee Chesneau</a:t>
            </a:r>
          </a:p>
        </p:txBody>
      </p:sp>
      <p:sp>
        <p:nvSpPr>
          <p:cNvPr id="5" name="Header Placeholder 4"/>
          <p:cNvSpPr>
            <a:spLocks noGrp="1"/>
          </p:cNvSpPr>
          <p:nvPr>
            <p:ph type="hdr" sz="quarter" idx="12"/>
          </p:nvPr>
        </p:nvSpPr>
        <p:spPr/>
        <p:txBody>
          <a:bodyPr/>
          <a:lstStyle/>
          <a:p>
            <a:pPr>
              <a:defRPr/>
            </a:pPr>
            <a:r>
              <a:rPr lang="en-US" dirty="0"/>
              <a:t>Seven Seas U: WXR302 Tropical Cyclone Basics</a:t>
            </a:r>
          </a:p>
        </p:txBody>
      </p:sp>
    </p:spTree>
    <p:extLst>
      <p:ext uri="{BB962C8B-B14F-4D97-AF65-F5344CB8AC3E}">
        <p14:creationId xmlns:p14="http://schemas.microsoft.com/office/powerpoint/2010/main" val="16951645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r>
              <a:rPr lang="en-US" altLang="en-US" dirty="0"/>
              <a:t>Tropical cyclones are the strongest storms on earth, that is, they possess the most energy of all meteorological systems.</a:t>
            </a:r>
          </a:p>
          <a:p>
            <a:pPr eaLnBrk="1" hangingPunct="1">
              <a:spcBef>
                <a:spcPct val="0"/>
              </a:spcBef>
              <a:buFontTx/>
              <a:buChar char="•"/>
            </a:pPr>
            <a:r>
              <a:rPr lang="en-US" altLang="en-US" dirty="0"/>
              <a:t>They are very strong low pressure systems that originate in tropical latitudes.</a:t>
            </a:r>
          </a:p>
          <a:p>
            <a:pPr eaLnBrk="1" hangingPunct="1">
              <a:spcBef>
                <a:spcPct val="0"/>
              </a:spcBef>
              <a:buFontTx/>
              <a:buChar char="•"/>
            </a:pPr>
            <a:r>
              <a:rPr lang="en-US" altLang="en-US" dirty="0"/>
              <a:t>While there are some similarities between mid-latitude lows, the formation and structure of tropical cyclones is fundamentally different than that of mid-latitude lows.</a:t>
            </a:r>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A727797F-339A-46B5-88F0-463460FA4CC1}" type="slidenum">
              <a:rPr lang="en-US" altLang="en-US" sz="1300">
                <a:latin typeface="Calibri" panose="020F0502020204030204" pitchFamily="34" charset="0"/>
              </a:rPr>
              <a:pPr eaLnBrk="1" hangingPunct="1">
                <a:spcBef>
                  <a:spcPct val="0"/>
                </a:spcBef>
              </a:pPr>
              <a:t>38</a:t>
            </a:fld>
            <a:endParaRPr lang="en-US" altLang="en-US" sz="1300" dirty="0">
              <a:latin typeface="Calibri" panose="020F0502020204030204" pitchFamily="34" charset="0"/>
            </a:endParaRPr>
          </a:p>
        </p:txBody>
      </p:sp>
      <p:sp>
        <p:nvSpPr>
          <p:cNvPr id="2" name="Date Placeholder 1"/>
          <p:cNvSpPr>
            <a:spLocks noGrp="1"/>
          </p:cNvSpPr>
          <p:nvPr>
            <p:ph type="dt" idx="10"/>
          </p:nvPr>
        </p:nvSpPr>
        <p:spPr/>
        <p:txBody>
          <a:bodyPr/>
          <a:lstStyle/>
          <a:p>
            <a:pPr>
              <a:defRPr/>
            </a:pPr>
            <a:r>
              <a:rPr lang="en-US" dirty="0"/>
              <a:t>Webinar: 9/15/2015</a:t>
            </a:r>
          </a:p>
        </p:txBody>
      </p:sp>
      <p:sp>
        <p:nvSpPr>
          <p:cNvPr id="3" name="Footer Placeholder 2"/>
          <p:cNvSpPr>
            <a:spLocks noGrp="1"/>
          </p:cNvSpPr>
          <p:nvPr>
            <p:ph type="ftr" sz="quarter" idx="11"/>
          </p:nvPr>
        </p:nvSpPr>
        <p:spPr/>
        <p:txBody>
          <a:bodyPr/>
          <a:lstStyle/>
          <a:p>
            <a:pPr>
              <a:defRPr/>
            </a:pPr>
            <a:r>
              <a:rPr lang="en-US" dirty="0"/>
              <a:t>©Lee Chesneau</a:t>
            </a:r>
          </a:p>
        </p:txBody>
      </p:sp>
      <p:sp>
        <p:nvSpPr>
          <p:cNvPr id="4" name="Header Placeholder 3"/>
          <p:cNvSpPr>
            <a:spLocks noGrp="1"/>
          </p:cNvSpPr>
          <p:nvPr>
            <p:ph type="hdr" sz="quarter" idx="12"/>
          </p:nvPr>
        </p:nvSpPr>
        <p:spPr/>
        <p:txBody>
          <a:bodyPr/>
          <a:lstStyle/>
          <a:p>
            <a:pPr>
              <a:defRPr/>
            </a:pPr>
            <a:r>
              <a:rPr lang="en-US" dirty="0"/>
              <a:t>Seven Seas U: WXR302 Tropical Cyclone Basics</a:t>
            </a:r>
          </a:p>
        </p:txBody>
      </p:sp>
    </p:spTree>
    <p:extLst>
      <p:ext uri="{BB962C8B-B14F-4D97-AF65-F5344CB8AC3E}">
        <p14:creationId xmlns:p14="http://schemas.microsoft.com/office/powerpoint/2010/main" val="6576232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dirty="0"/>
              <a:t>WXR301 500-mb Patterns and Routing</a:t>
            </a:r>
          </a:p>
        </p:txBody>
      </p:sp>
      <p:sp>
        <p:nvSpPr>
          <p:cNvPr id="5" name="Date Placeholder 4"/>
          <p:cNvSpPr>
            <a:spLocks noGrp="1"/>
          </p:cNvSpPr>
          <p:nvPr>
            <p:ph type="dt" idx="11"/>
          </p:nvPr>
        </p:nvSpPr>
        <p:spPr/>
        <p:txBody>
          <a:bodyPr/>
          <a:lstStyle/>
          <a:p>
            <a:pPr>
              <a:defRPr/>
            </a:pPr>
            <a:r>
              <a:rPr lang="en-US" dirty="0"/>
              <a:t>Seven Seas U Webinar 2/13/2018</a:t>
            </a:r>
          </a:p>
        </p:txBody>
      </p:sp>
      <p:sp>
        <p:nvSpPr>
          <p:cNvPr id="6" name="Footer Placeholder 5"/>
          <p:cNvSpPr>
            <a:spLocks noGrp="1"/>
          </p:cNvSpPr>
          <p:nvPr>
            <p:ph type="ftr" sz="quarter" idx="12"/>
          </p:nvPr>
        </p:nvSpPr>
        <p:spPr/>
        <p:txBody>
          <a:bodyPr/>
          <a:lstStyle/>
          <a:p>
            <a:pPr>
              <a:defRPr/>
            </a:pPr>
            <a:r>
              <a:rPr lang="en-US" dirty="0"/>
              <a:t>©2018 Lee Chesneau</a:t>
            </a:r>
          </a:p>
        </p:txBody>
      </p:sp>
      <p:sp>
        <p:nvSpPr>
          <p:cNvPr id="7" name="Slide Number Placeholder 6"/>
          <p:cNvSpPr>
            <a:spLocks noGrp="1"/>
          </p:cNvSpPr>
          <p:nvPr>
            <p:ph type="sldNum" sz="quarter" idx="13"/>
          </p:nvPr>
        </p:nvSpPr>
        <p:spPr/>
        <p:txBody>
          <a:bodyPr/>
          <a:lstStyle/>
          <a:p>
            <a:fld id="{E4139CC0-CC89-4326-B1CE-EB3CDF06C128}" type="slidenum">
              <a:rPr lang="en-US" altLang="en-US" smtClean="0"/>
              <a:pPr/>
              <a:t>39</a:t>
            </a:fld>
            <a:endParaRPr lang="en-US" altLang="en-US" dirty="0"/>
          </a:p>
        </p:txBody>
      </p:sp>
    </p:spTree>
    <p:extLst>
      <p:ext uri="{BB962C8B-B14F-4D97-AF65-F5344CB8AC3E}">
        <p14:creationId xmlns:p14="http://schemas.microsoft.com/office/powerpoint/2010/main" val="41695410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WXR302 Introduction to Tropical Cyclones</a:t>
            </a:r>
            <a:endParaRPr lang="en-US" dirty="0"/>
          </a:p>
        </p:txBody>
      </p:sp>
      <p:sp>
        <p:nvSpPr>
          <p:cNvPr id="5" name="Date Placeholder 4"/>
          <p:cNvSpPr>
            <a:spLocks noGrp="1"/>
          </p:cNvSpPr>
          <p:nvPr>
            <p:ph type="dt" idx="11"/>
          </p:nvPr>
        </p:nvSpPr>
        <p:spPr/>
        <p:txBody>
          <a:bodyPr/>
          <a:lstStyle/>
          <a:p>
            <a:pPr>
              <a:defRPr/>
            </a:pPr>
            <a:r>
              <a:rPr lang="en-US"/>
              <a:t>Seven Seas U Webinar 2/25/2018</a:t>
            </a:r>
            <a:endParaRPr lang="en-US" dirty="0"/>
          </a:p>
        </p:txBody>
      </p:sp>
      <p:sp>
        <p:nvSpPr>
          <p:cNvPr id="6" name="Footer Placeholder 5"/>
          <p:cNvSpPr>
            <a:spLocks noGrp="1"/>
          </p:cNvSpPr>
          <p:nvPr>
            <p:ph type="ftr" sz="quarter" idx="12"/>
          </p:nvPr>
        </p:nvSpPr>
        <p:spPr/>
        <p:txBody>
          <a:bodyPr/>
          <a:lstStyle/>
          <a:p>
            <a:pPr>
              <a:defRPr/>
            </a:pPr>
            <a:r>
              <a:rPr lang="en-US" dirty="0"/>
              <a:t>©2018 Lee Chesneau</a:t>
            </a:r>
          </a:p>
        </p:txBody>
      </p:sp>
      <p:sp>
        <p:nvSpPr>
          <p:cNvPr id="7" name="Slide Number Placeholder 6"/>
          <p:cNvSpPr>
            <a:spLocks noGrp="1"/>
          </p:cNvSpPr>
          <p:nvPr>
            <p:ph type="sldNum" sz="quarter" idx="13"/>
          </p:nvPr>
        </p:nvSpPr>
        <p:spPr/>
        <p:txBody>
          <a:bodyPr/>
          <a:lstStyle/>
          <a:p>
            <a:fld id="{E4139CC0-CC89-4326-B1CE-EB3CDF06C128}" type="slidenum">
              <a:rPr lang="en-US" altLang="en-US" smtClean="0"/>
              <a:pPr/>
              <a:t>40</a:t>
            </a:fld>
            <a:endParaRPr lang="en-US" altLang="en-US" dirty="0"/>
          </a:p>
        </p:txBody>
      </p:sp>
    </p:spTree>
    <p:extLst>
      <p:ext uri="{BB962C8B-B14F-4D97-AF65-F5344CB8AC3E}">
        <p14:creationId xmlns:p14="http://schemas.microsoft.com/office/powerpoint/2010/main" val="12177804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WXR302 Introduction to Tropical Cyclones</a:t>
            </a:r>
            <a:endParaRPr lang="en-US" dirty="0"/>
          </a:p>
        </p:txBody>
      </p:sp>
      <p:sp>
        <p:nvSpPr>
          <p:cNvPr id="5" name="Date Placeholder 4"/>
          <p:cNvSpPr>
            <a:spLocks noGrp="1"/>
          </p:cNvSpPr>
          <p:nvPr>
            <p:ph type="dt" idx="11"/>
          </p:nvPr>
        </p:nvSpPr>
        <p:spPr/>
        <p:txBody>
          <a:bodyPr/>
          <a:lstStyle/>
          <a:p>
            <a:pPr>
              <a:defRPr/>
            </a:pPr>
            <a:r>
              <a:rPr lang="en-US"/>
              <a:t>Seven Seas U Webinar 2/25/2018</a:t>
            </a:r>
            <a:endParaRPr lang="en-US" dirty="0"/>
          </a:p>
        </p:txBody>
      </p:sp>
      <p:sp>
        <p:nvSpPr>
          <p:cNvPr id="6" name="Footer Placeholder 5"/>
          <p:cNvSpPr>
            <a:spLocks noGrp="1"/>
          </p:cNvSpPr>
          <p:nvPr>
            <p:ph type="ftr" sz="quarter" idx="12"/>
          </p:nvPr>
        </p:nvSpPr>
        <p:spPr/>
        <p:txBody>
          <a:bodyPr/>
          <a:lstStyle/>
          <a:p>
            <a:pPr>
              <a:defRPr/>
            </a:pPr>
            <a:r>
              <a:rPr lang="en-US" dirty="0"/>
              <a:t>©2018 Lee Chesneau</a:t>
            </a:r>
          </a:p>
        </p:txBody>
      </p:sp>
      <p:sp>
        <p:nvSpPr>
          <p:cNvPr id="7" name="Slide Number Placeholder 6"/>
          <p:cNvSpPr>
            <a:spLocks noGrp="1"/>
          </p:cNvSpPr>
          <p:nvPr>
            <p:ph type="sldNum" sz="quarter" idx="13"/>
          </p:nvPr>
        </p:nvSpPr>
        <p:spPr/>
        <p:txBody>
          <a:bodyPr/>
          <a:lstStyle/>
          <a:p>
            <a:fld id="{E4139CC0-CC89-4326-B1CE-EB3CDF06C128}" type="slidenum">
              <a:rPr lang="en-US" altLang="en-US" smtClean="0"/>
              <a:pPr/>
              <a:t>41</a:t>
            </a:fld>
            <a:endParaRPr lang="en-US" altLang="en-US" dirty="0"/>
          </a:p>
        </p:txBody>
      </p:sp>
    </p:spTree>
    <p:extLst>
      <p:ext uri="{BB962C8B-B14F-4D97-AF65-F5344CB8AC3E}">
        <p14:creationId xmlns:p14="http://schemas.microsoft.com/office/powerpoint/2010/main" val="41797495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 mariner…does it</a:t>
            </a:r>
            <a:r>
              <a:rPr lang="en-US" baseline="0" dirty="0"/>
              <a:t> really matter what category of hurricane the NHC uses to assign a category?</a:t>
            </a:r>
            <a:endParaRPr lang="en-US" dirty="0"/>
          </a:p>
        </p:txBody>
      </p:sp>
      <p:sp>
        <p:nvSpPr>
          <p:cNvPr id="4" name="Header Placeholder 3"/>
          <p:cNvSpPr>
            <a:spLocks noGrp="1"/>
          </p:cNvSpPr>
          <p:nvPr>
            <p:ph type="hdr" sz="quarter" idx="10"/>
          </p:nvPr>
        </p:nvSpPr>
        <p:spPr/>
        <p:txBody>
          <a:bodyPr/>
          <a:lstStyle/>
          <a:p>
            <a:pPr>
              <a:defRPr/>
            </a:pPr>
            <a:r>
              <a:rPr lang="en-US" dirty="0"/>
              <a:t>Seven Seas U WXR203: Tropical Cyclone Avoidance</a:t>
            </a:r>
          </a:p>
        </p:txBody>
      </p:sp>
      <p:sp>
        <p:nvSpPr>
          <p:cNvPr id="5" name="Date Placeholder 4"/>
          <p:cNvSpPr>
            <a:spLocks noGrp="1"/>
          </p:cNvSpPr>
          <p:nvPr>
            <p:ph type="dt" idx="11"/>
          </p:nvPr>
        </p:nvSpPr>
        <p:spPr/>
        <p:txBody>
          <a:bodyPr/>
          <a:lstStyle/>
          <a:p>
            <a:pPr>
              <a:defRPr/>
            </a:pPr>
            <a:r>
              <a:rPr lang="en-US" dirty="0"/>
              <a:t>Live Webinar 9/16/2015</a:t>
            </a:r>
          </a:p>
        </p:txBody>
      </p:sp>
      <p:sp>
        <p:nvSpPr>
          <p:cNvPr id="6" name="Footer Placeholder 5"/>
          <p:cNvSpPr>
            <a:spLocks noGrp="1"/>
          </p:cNvSpPr>
          <p:nvPr>
            <p:ph type="ftr" sz="quarter" idx="12"/>
          </p:nvPr>
        </p:nvSpPr>
        <p:spPr/>
        <p:txBody>
          <a:bodyPr/>
          <a:lstStyle/>
          <a:p>
            <a:pPr>
              <a:defRPr/>
            </a:pPr>
            <a:r>
              <a:rPr lang="en-US" dirty="0"/>
              <a:t>©Lee Chesneau</a:t>
            </a:r>
          </a:p>
        </p:txBody>
      </p:sp>
      <p:sp>
        <p:nvSpPr>
          <p:cNvPr id="7" name="Slide Number Placeholder 6"/>
          <p:cNvSpPr>
            <a:spLocks noGrp="1"/>
          </p:cNvSpPr>
          <p:nvPr>
            <p:ph type="sldNum" sz="quarter" idx="13"/>
          </p:nvPr>
        </p:nvSpPr>
        <p:spPr/>
        <p:txBody>
          <a:bodyPr/>
          <a:lstStyle/>
          <a:p>
            <a:fld id="{209895AF-2701-434A-9401-B89B14FCEDBE}" type="slidenum">
              <a:rPr lang="en-US" altLang="en-US" smtClean="0"/>
              <a:pPr/>
              <a:t>42</a:t>
            </a:fld>
            <a:endParaRPr lang="en-US" altLang="en-US" dirty="0"/>
          </a:p>
        </p:txBody>
      </p:sp>
    </p:spTree>
    <p:extLst>
      <p:ext uri="{BB962C8B-B14F-4D97-AF65-F5344CB8AC3E}">
        <p14:creationId xmlns:p14="http://schemas.microsoft.com/office/powerpoint/2010/main" val="2632526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Notes Placeholder 2"/>
          <p:cNvSpPr>
            <a:spLocks noGrp="1"/>
          </p:cNvSpPr>
          <p:nvPr>
            <p:ph type="body" idx="1"/>
          </p:nvPr>
        </p:nvSpPr>
        <p:spPr/>
        <p:txBody>
          <a:bodyPr/>
          <a:lstStyle/>
          <a:p>
            <a:r>
              <a:rPr lang="en-US" altLang="en-US" dirty="0"/>
              <a:t>As we you look at this picture, ask yourself “Is this a good decision”? This photograph was taken from a US Coast Guard rescue C-130 aircraft and the sailboat looks to be pretty serious weather. Of course not! You typically have forecasts available 4 to 5 days in advance to avoid this mess. </a:t>
            </a:r>
          </a:p>
          <a:p>
            <a:r>
              <a:rPr lang="en-US" altLang="en-US" dirty="0"/>
              <a:t>When the Coast Guard has to go out and rescue a bad decision, sometimes they lose assets too. You must understand time and motion with the weather, time and motion with your boat, your boat handling characteristics along with your seamanship skills. Because in the end it is about wind and waves and how your boat responds to the wind and waves. However, we are not concerned about Bluewater we are also concerned about anchorages. Anchorages that are exposed to the open sea.</a:t>
            </a:r>
          </a:p>
          <a:p>
            <a:r>
              <a:rPr lang="en-US" altLang="en-US" dirty="0"/>
              <a:t>So you must recognize, not only is this a bad decision, but its impacting an awful lot of people from love ones ashore to the Coast Guard that has to take the risk to go out and rescue a very bad decision.</a:t>
            </a:r>
          </a:p>
          <a:p>
            <a:r>
              <a:rPr lang="en-US" dirty="0"/>
              <a:t>This module describes the role of wind and wave formation. Forget Hollywood and all its meteorites crashing in to the sea and flooding of the Ohio Valley. Wind is the primary generator of moving water in the ocean and that moving water is a in the form of currents or it is in the form of waves.</a:t>
            </a:r>
          </a:p>
          <a:p>
            <a:r>
              <a:rPr lang="en-US" dirty="0"/>
              <a:t>The importance of wind force and wave formation will be discussed. The importance of wind duration in wind wave generation. The importance of a term call fetch in the growth of waves. The relationship between what you see locally as wind driven wave versus a wave that’s been generated by a storms distant wind and propagates and great circle paths to what is known as swell. Wind waves and swell waves do coexist almost 100% of the time in one fashion or another.</a:t>
            </a:r>
          </a:p>
          <a:p>
            <a:r>
              <a:rPr lang="en-US" dirty="0"/>
              <a:t>Wind waves, when they leave their source of origin and travel and great circle paths as swell waves don’t maintain their characteristic wave height, length and period, they begin the process of decay but they never completely eliminate themselves until they run into a direct opposing force and that is land. And most of the time, your boat is between the wave and land.</a:t>
            </a:r>
          </a:p>
          <a:p>
            <a:endParaRPr lang="en-US" altLang="en-US" dirty="0"/>
          </a:p>
        </p:txBody>
      </p:sp>
      <p:sp>
        <p:nvSpPr>
          <p:cNvPr id="26627" name="Slide Number Placeholder 3"/>
          <p:cNvSpPr>
            <a:spLocks noGrp="1"/>
          </p:cNvSpPr>
          <p:nvPr>
            <p:ph type="sldNum" sz="quarter" idx="5"/>
          </p:nvPr>
        </p:nvSpPr>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A25E551A-31A1-48D0-95C9-15A239D828AE}" type="slidenum">
              <a:rPr lang="en-US" altLang="en-US" smtClean="0"/>
              <a:pPr/>
              <a:t>4</a:t>
            </a:fld>
            <a:endParaRPr lang="en-US" altLang="en-US"/>
          </a:p>
        </p:txBody>
      </p:sp>
      <p:sp>
        <p:nvSpPr>
          <p:cNvPr id="5" name="Footer Placeholder 4"/>
          <p:cNvSpPr>
            <a:spLocks noGrp="1"/>
          </p:cNvSpPr>
          <p:nvPr>
            <p:ph type="ftr" sz="quarter" idx="10"/>
          </p:nvPr>
        </p:nvSpPr>
        <p:spPr/>
        <p:txBody>
          <a:bodyPr/>
          <a:lstStyle/>
          <a:p>
            <a:r>
              <a:rPr lang="en-US"/>
              <a:t>©2018 Lee Chesneau</a:t>
            </a:r>
          </a:p>
        </p:txBody>
      </p:sp>
      <p:sp>
        <p:nvSpPr>
          <p:cNvPr id="6" name="Header Placeholder 5"/>
          <p:cNvSpPr>
            <a:spLocks noGrp="1"/>
          </p:cNvSpPr>
          <p:nvPr>
            <p:ph type="hdr" sz="quarter" idx="11"/>
          </p:nvPr>
        </p:nvSpPr>
        <p:spPr/>
        <p:txBody>
          <a:bodyPr/>
          <a:lstStyle/>
          <a:p>
            <a:r>
              <a:rPr lang="en-US"/>
              <a:t>WXR208 Wind Driven Waves</a:t>
            </a:r>
          </a:p>
        </p:txBody>
      </p:sp>
      <p:sp>
        <p:nvSpPr>
          <p:cNvPr id="7" name="Date Placeholder 6"/>
          <p:cNvSpPr>
            <a:spLocks noGrp="1"/>
          </p:cNvSpPr>
          <p:nvPr>
            <p:ph type="dt" idx="12"/>
          </p:nvPr>
        </p:nvSpPr>
        <p:spPr/>
        <p:txBody>
          <a:bodyPr/>
          <a:lstStyle/>
          <a:p>
            <a:r>
              <a:rPr lang="en-US"/>
              <a:t>Seven Seas U Webinar 1/7/2018</a:t>
            </a:r>
          </a:p>
        </p:txBody>
      </p:sp>
      <p:sp>
        <p:nvSpPr>
          <p:cNvPr id="11" name="Slide Image Placeholder 10">
            <a:extLst>
              <a:ext uri="{FF2B5EF4-FFF2-40B4-BE49-F238E27FC236}">
                <a16:creationId xmlns:a16="http://schemas.microsoft.com/office/drawing/2014/main" id="{6AF748F1-2289-4561-A4D7-DA48780FFB93}"/>
              </a:ext>
            </a:extLst>
          </p:cNvPr>
          <p:cNvSpPr>
            <a:spLocks noGrp="1" noRot="1" noChangeAspect="1"/>
          </p:cNvSpPr>
          <p:nvPr>
            <p:ph type="sldImg"/>
          </p:nvPr>
        </p:nvSpPr>
        <p:spPr/>
      </p:sp>
    </p:spTree>
    <p:extLst>
      <p:ext uri="{BB962C8B-B14F-4D97-AF65-F5344CB8AC3E}">
        <p14:creationId xmlns:p14="http://schemas.microsoft.com/office/powerpoint/2010/main" val="12106645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Clr>
                <a:srgbClr val="FFFFFF"/>
              </a:buClr>
              <a:buFont typeface="Times New Roman" pitchFamily="18" charset="0"/>
              <a:buChar char="•"/>
              <a:defRPr/>
            </a:pPr>
            <a:r>
              <a:rPr lang="en-US" altLang="en-US" dirty="0">
                <a:latin typeface="Arial" charset="0"/>
                <a:cs typeface="Arial" charset="0"/>
              </a:rPr>
              <a:t>Tropical Depression:</a:t>
            </a:r>
          </a:p>
          <a:p>
            <a:pPr eaLnBrk="1" hangingPunct="1">
              <a:spcBef>
                <a:spcPct val="0"/>
              </a:spcBef>
              <a:buClr>
                <a:srgbClr val="FFFFFF"/>
              </a:buClr>
              <a:defRPr/>
            </a:pPr>
            <a:r>
              <a:rPr lang="en-US" altLang="en-US" dirty="0">
                <a:latin typeface="Arial" charset="0"/>
                <a:cs typeface="Arial" charset="0"/>
              </a:rPr>
              <a:t>Development of Rotary Circulation (counter-clockwise in Northern Hemisphere).</a:t>
            </a:r>
          </a:p>
          <a:p>
            <a:pPr eaLnBrk="1" hangingPunct="1">
              <a:spcBef>
                <a:spcPct val="0"/>
              </a:spcBef>
              <a:buClr>
                <a:srgbClr val="FFFFFF"/>
              </a:buClr>
              <a:defRPr/>
            </a:pPr>
            <a:r>
              <a:rPr lang="en-US" altLang="en-US" dirty="0">
                <a:latin typeface="Arial" charset="0"/>
                <a:cs typeface="Arial" charset="0"/>
              </a:rPr>
              <a:t>Sustained Winds of less than 34 knots.</a:t>
            </a:r>
          </a:p>
          <a:p>
            <a:pPr eaLnBrk="1" hangingPunct="1">
              <a:spcBef>
                <a:spcPct val="0"/>
              </a:spcBef>
              <a:buClr>
                <a:srgbClr val="FFFFFF"/>
              </a:buClr>
              <a:defRPr/>
            </a:pPr>
            <a:r>
              <a:rPr lang="en-US" altLang="en-US" dirty="0">
                <a:latin typeface="Arial" charset="0"/>
                <a:cs typeface="Arial" charset="0"/>
              </a:rPr>
              <a:t>A closed isobar may or may not be present.</a:t>
            </a:r>
          </a:p>
          <a:p>
            <a:pPr eaLnBrk="1" hangingPunct="1">
              <a:spcBef>
                <a:spcPct val="0"/>
              </a:spcBef>
              <a:buClr>
                <a:srgbClr val="FFFFFF"/>
              </a:buClr>
              <a:buFont typeface="Times New Roman" pitchFamily="18" charset="0"/>
              <a:buChar char="•"/>
              <a:defRPr/>
            </a:pPr>
            <a:r>
              <a:rPr lang="en-US" altLang="en-US" dirty="0">
                <a:latin typeface="Arial" charset="0"/>
                <a:cs typeface="Arial" charset="0"/>
              </a:rPr>
              <a:t>Tropical Storm:</a:t>
            </a:r>
          </a:p>
          <a:p>
            <a:pPr eaLnBrk="1" hangingPunct="1">
              <a:spcBef>
                <a:spcPct val="0"/>
              </a:spcBef>
              <a:buClr>
                <a:srgbClr val="FFFFFF"/>
              </a:buClr>
              <a:defRPr/>
            </a:pPr>
            <a:r>
              <a:rPr lang="en-US" altLang="en-US" dirty="0">
                <a:latin typeface="Arial" charset="0"/>
                <a:cs typeface="Arial" charset="0"/>
              </a:rPr>
              <a:t>Sustained winds between 34 and 63 knots.</a:t>
            </a:r>
          </a:p>
          <a:p>
            <a:pPr eaLnBrk="1" hangingPunct="1">
              <a:spcBef>
                <a:spcPct val="0"/>
              </a:spcBef>
              <a:buClr>
                <a:srgbClr val="FFFFFF"/>
              </a:buClr>
              <a:defRPr/>
            </a:pPr>
            <a:r>
              <a:rPr lang="en-US" altLang="en-US" dirty="0">
                <a:latin typeface="Arial" charset="0"/>
                <a:cs typeface="Arial" charset="0"/>
              </a:rPr>
              <a:t>One or more closed isobars.</a:t>
            </a:r>
          </a:p>
          <a:p>
            <a:pPr eaLnBrk="1" hangingPunct="1">
              <a:spcBef>
                <a:spcPct val="0"/>
              </a:spcBef>
              <a:buClr>
                <a:srgbClr val="FFFFFF"/>
              </a:buClr>
              <a:defRPr/>
            </a:pPr>
            <a:r>
              <a:rPr lang="en-US" altLang="en-US" dirty="0">
                <a:latin typeface="Arial" charset="0"/>
                <a:cs typeface="Arial" charset="0"/>
              </a:rPr>
              <a:t>System is assigned a name.</a:t>
            </a:r>
          </a:p>
          <a:p>
            <a:pPr eaLnBrk="1" hangingPunct="1">
              <a:spcBef>
                <a:spcPct val="0"/>
              </a:spcBef>
              <a:buClr>
                <a:srgbClr val="FFFFFF"/>
              </a:buClr>
              <a:buFont typeface="Times New Roman" pitchFamily="18" charset="0"/>
              <a:buChar char="•"/>
              <a:defRPr/>
            </a:pPr>
            <a:r>
              <a:rPr lang="en-US" altLang="en-US" dirty="0">
                <a:latin typeface="Arial" charset="0"/>
                <a:cs typeface="Arial" charset="0"/>
              </a:rPr>
              <a:t>Hurricane:</a:t>
            </a:r>
          </a:p>
          <a:p>
            <a:pPr eaLnBrk="1" hangingPunct="1">
              <a:spcBef>
                <a:spcPct val="0"/>
              </a:spcBef>
              <a:buClr>
                <a:srgbClr val="FFFFFF"/>
              </a:buClr>
              <a:defRPr/>
            </a:pPr>
            <a:r>
              <a:rPr lang="en-US" altLang="en-US" dirty="0">
                <a:latin typeface="Arial" charset="0"/>
                <a:cs typeface="Arial" charset="0"/>
              </a:rPr>
              <a:t>Sustained winds of 64 knots or greater.</a:t>
            </a:r>
          </a:p>
          <a:p>
            <a:pPr eaLnBrk="1" hangingPunct="1">
              <a:spcBef>
                <a:spcPct val="0"/>
              </a:spcBef>
              <a:buClr>
                <a:srgbClr val="FFFFFF"/>
              </a:buClr>
              <a:defRPr/>
            </a:pPr>
            <a:r>
              <a:rPr lang="en-US" altLang="en-US" dirty="0">
                <a:latin typeface="Arial" charset="0"/>
                <a:cs typeface="Arial" charset="0"/>
              </a:rPr>
              <a:t>Several (perhaps many) closed isobars.</a:t>
            </a:r>
          </a:p>
          <a:p>
            <a:pPr eaLnBrk="1" hangingPunct="1">
              <a:spcBef>
                <a:spcPct val="0"/>
              </a:spcBef>
              <a:buClr>
                <a:srgbClr val="FFFFFF"/>
              </a:buClr>
              <a:defRPr/>
            </a:pPr>
            <a:r>
              <a:rPr lang="en-US" altLang="en-US" dirty="0">
                <a:latin typeface="Arial" charset="0"/>
                <a:cs typeface="Arial" charset="0"/>
              </a:rPr>
              <a:t>Termed Typhoons in the western Pacific, </a:t>
            </a:r>
          </a:p>
          <a:p>
            <a:pPr eaLnBrk="1" hangingPunct="1">
              <a:spcBef>
                <a:spcPct val="0"/>
              </a:spcBef>
              <a:buClr>
                <a:srgbClr val="FFFFFF"/>
              </a:buClr>
              <a:defRPr/>
            </a:pPr>
            <a:r>
              <a:rPr lang="en-US" altLang="en-US" dirty="0">
                <a:latin typeface="Arial" charset="0"/>
                <a:cs typeface="Arial" charset="0"/>
              </a:rPr>
              <a:t>Cyclones in the Indian Ocean ( Willy-Willies around Australia).</a:t>
            </a:r>
          </a:p>
          <a:p>
            <a:pPr eaLnBrk="1" hangingPunct="1">
              <a:spcBef>
                <a:spcPct val="0"/>
              </a:spcBef>
              <a:buClr>
                <a:srgbClr val="FFFFFF"/>
              </a:buClr>
              <a:defRPr/>
            </a:pPr>
            <a:r>
              <a:rPr lang="en-US" altLang="en-US" dirty="0">
                <a:latin typeface="Arial" charset="0"/>
                <a:cs typeface="Arial" charset="0"/>
              </a:rPr>
              <a:t>Further categorized using the Saffir-Simpson scale (next slide).</a:t>
            </a:r>
          </a:p>
          <a:p>
            <a:pPr marL="171450" indent="-171450" eaLnBrk="1" hangingPunct="1">
              <a:spcBef>
                <a:spcPct val="0"/>
              </a:spcBef>
              <a:buClr>
                <a:srgbClr val="FFFFFF"/>
              </a:buClr>
              <a:buFont typeface="Arial" panose="020B0604020202020204" pitchFamily="34" charset="0"/>
              <a:buChar char="•"/>
              <a:defRPr/>
            </a:pPr>
            <a:r>
              <a:rPr lang="en-US" altLang="en-US" dirty="0">
                <a:latin typeface="Arial" charset="0"/>
                <a:cs typeface="Arial" charset="0"/>
              </a:rPr>
              <a:t>Note, the central pressure are often not given for  tropical cyclones, except with some analyses charts if a hunter aircraft is  able to measure the storms central pressure at the synoptic time.</a:t>
            </a:r>
          </a:p>
          <a:p>
            <a:pPr eaLnBrk="1" hangingPunct="1">
              <a:spcBef>
                <a:spcPct val="0"/>
              </a:spcBef>
              <a:buClr>
                <a:srgbClr val="FFFFFF"/>
              </a:buClr>
              <a:defRPr/>
            </a:pPr>
            <a:endParaRPr lang="en-US" altLang="en-US" dirty="0">
              <a:latin typeface="Arial" charset="0"/>
              <a:cs typeface="Arial" charset="0"/>
            </a:endParaRPr>
          </a:p>
          <a:p>
            <a:pPr eaLnBrk="1" hangingPunct="1">
              <a:spcBef>
                <a:spcPct val="0"/>
              </a:spcBef>
              <a:buClr>
                <a:srgbClr val="FFFFFF"/>
              </a:buClr>
              <a:defRPr/>
            </a:pPr>
            <a:endParaRPr lang="en-US" altLang="en-US" dirty="0">
              <a:latin typeface="Arial" charset="0"/>
              <a:cs typeface="Arial" charset="0"/>
            </a:endParaRPr>
          </a:p>
          <a:p>
            <a:pPr eaLnBrk="1" hangingPunct="1">
              <a:spcBef>
                <a:spcPct val="0"/>
              </a:spcBef>
              <a:buClr>
                <a:srgbClr val="FFFFFF"/>
              </a:buClr>
              <a:defRPr/>
            </a:pPr>
            <a:endParaRPr lang="en-US" altLang="en-US" dirty="0">
              <a:latin typeface="Arial" charset="0"/>
              <a:cs typeface="Arial" charset="0"/>
            </a:endParaRPr>
          </a:p>
          <a:p>
            <a:pPr eaLnBrk="1" hangingPunct="1">
              <a:spcBef>
                <a:spcPct val="0"/>
              </a:spcBef>
              <a:defRPr/>
            </a:pPr>
            <a:endParaRPr lang="en-US" altLang="en-US" dirty="0">
              <a:latin typeface="Times New Roman" pitchFamily="18" charset="0"/>
              <a:cs typeface="Arial" charset="0"/>
            </a:endParaRPr>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9488" eaLnBrk="0" hangingPunct="0">
              <a:spcBef>
                <a:spcPct val="30000"/>
              </a:spcBef>
              <a:defRPr sz="1100">
                <a:solidFill>
                  <a:schemeClr val="tx1"/>
                </a:solidFill>
                <a:latin typeface="Arial" panose="020B0604020202020204" pitchFamily="34" charset="0"/>
                <a:cs typeface="Arial" panose="020B0604020202020204" pitchFamily="34" charset="0"/>
              </a:defRPr>
            </a:lvl1pPr>
            <a:lvl2pPr marL="803275" indent="-307975" defTabSz="979488" eaLnBrk="0" hangingPunct="0">
              <a:spcBef>
                <a:spcPct val="30000"/>
              </a:spcBef>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2pPr>
            <a:lvl3pPr marL="1236663" indent="-246063" defTabSz="979488" eaLnBrk="0" hangingPunct="0">
              <a:spcBef>
                <a:spcPct val="30000"/>
              </a:spcBef>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3pPr>
            <a:lvl4pPr marL="1731963" indent="-246063" defTabSz="979488"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227263" indent="-246063" defTabSz="979488"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684463" indent="-246063" defTabSz="9794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141663" indent="-246063" defTabSz="9794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598863" indent="-246063" defTabSz="9794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4056063" indent="-246063" defTabSz="9794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AC93A9FE-732F-4887-9AB2-43AAE9DCBC32}" type="slidenum">
              <a:rPr lang="en-US" altLang="en-US" sz="1400">
                <a:latin typeface="Times New Roman" panose="02020603050405020304" pitchFamily="18" charset="0"/>
              </a:rPr>
              <a:pPr eaLnBrk="1" hangingPunct="1">
                <a:spcBef>
                  <a:spcPct val="0"/>
                </a:spcBef>
              </a:pPr>
              <a:t>43</a:t>
            </a:fld>
            <a:endParaRPr lang="en-US" altLang="en-US" sz="1400" dirty="0">
              <a:latin typeface="Times New Roman" panose="02020603050405020304" pitchFamily="18" charset="0"/>
            </a:endParaRPr>
          </a:p>
        </p:txBody>
      </p:sp>
      <p:sp>
        <p:nvSpPr>
          <p:cNvPr id="2" name="Date Placeholder 1"/>
          <p:cNvSpPr>
            <a:spLocks noGrp="1"/>
          </p:cNvSpPr>
          <p:nvPr>
            <p:ph type="dt" idx="10"/>
          </p:nvPr>
        </p:nvSpPr>
        <p:spPr/>
        <p:txBody>
          <a:bodyPr/>
          <a:lstStyle/>
          <a:p>
            <a:pPr>
              <a:defRPr/>
            </a:pPr>
            <a:r>
              <a:rPr lang="en-US"/>
              <a:t>Seven Seas U Webinar 2/25/2018</a:t>
            </a:r>
            <a:endParaRPr lang="en-US" dirty="0"/>
          </a:p>
        </p:txBody>
      </p:sp>
      <p:sp>
        <p:nvSpPr>
          <p:cNvPr id="3" name="Footer Placeholder 2"/>
          <p:cNvSpPr>
            <a:spLocks noGrp="1"/>
          </p:cNvSpPr>
          <p:nvPr>
            <p:ph type="ftr" sz="quarter" idx="11"/>
          </p:nvPr>
        </p:nvSpPr>
        <p:spPr/>
        <p:txBody>
          <a:bodyPr/>
          <a:lstStyle/>
          <a:p>
            <a:pPr>
              <a:defRPr/>
            </a:pPr>
            <a:r>
              <a:rPr lang="en-US" dirty="0"/>
              <a:t>©Lee Chesneau</a:t>
            </a:r>
          </a:p>
        </p:txBody>
      </p:sp>
      <p:sp>
        <p:nvSpPr>
          <p:cNvPr id="4" name="Header Placeholder 3"/>
          <p:cNvSpPr>
            <a:spLocks noGrp="1"/>
          </p:cNvSpPr>
          <p:nvPr>
            <p:ph type="hdr" sz="quarter" idx="12"/>
          </p:nvPr>
        </p:nvSpPr>
        <p:spPr/>
        <p:txBody>
          <a:bodyPr/>
          <a:lstStyle/>
          <a:p>
            <a:pPr>
              <a:defRPr/>
            </a:pPr>
            <a:r>
              <a:rPr lang="en-US"/>
              <a:t>WXR302 Introduction to Tropical Cyclones</a:t>
            </a:r>
            <a:endParaRPr lang="en-US" dirty="0"/>
          </a:p>
        </p:txBody>
      </p:sp>
    </p:spTree>
    <p:extLst>
      <p:ext uri="{BB962C8B-B14F-4D97-AF65-F5344CB8AC3E}">
        <p14:creationId xmlns:p14="http://schemas.microsoft.com/office/powerpoint/2010/main" val="10553290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WXR302 Introduction to Tropical Cyclones</a:t>
            </a:r>
            <a:endParaRPr lang="en-US" dirty="0"/>
          </a:p>
        </p:txBody>
      </p:sp>
      <p:sp>
        <p:nvSpPr>
          <p:cNvPr id="5" name="Date Placeholder 4"/>
          <p:cNvSpPr>
            <a:spLocks noGrp="1"/>
          </p:cNvSpPr>
          <p:nvPr>
            <p:ph type="dt" idx="11"/>
          </p:nvPr>
        </p:nvSpPr>
        <p:spPr/>
        <p:txBody>
          <a:bodyPr/>
          <a:lstStyle/>
          <a:p>
            <a:pPr>
              <a:defRPr/>
            </a:pPr>
            <a:r>
              <a:rPr lang="en-US"/>
              <a:t>Seven Seas U Webinar 2/25/2018</a:t>
            </a:r>
            <a:endParaRPr lang="en-US" dirty="0"/>
          </a:p>
        </p:txBody>
      </p:sp>
      <p:sp>
        <p:nvSpPr>
          <p:cNvPr id="6" name="Footer Placeholder 5"/>
          <p:cNvSpPr>
            <a:spLocks noGrp="1"/>
          </p:cNvSpPr>
          <p:nvPr>
            <p:ph type="ftr" sz="quarter" idx="12"/>
          </p:nvPr>
        </p:nvSpPr>
        <p:spPr/>
        <p:txBody>
          <a:bodyPr/>
          <a:lstStyle/>
          <a:p>
            <a:pPr>
              <a:defRPr/>
            </a:pPr>
            <a:r>
              <a:rPr lang="en-US" dirty="0"/>
              <a:t>©2018 Lee Chesneau</a:t>
            </a:r>
          </a:p>
        </p:txBody>
      </p:sp>
      <p:sp>
        <p:nvSpPr>
          <p:cNvPr id="7" name="Slide Number Placeholder 6"/>
          <p:cNvSpPr>
            <a:spLocks noGrp="1"/>
          </p:cNvSpPr>
          <p:nvPr>
            <p:ph type="sldNum" sz="quarter" idx="13"/>
          </p:nvPr>
        </p:nvSpPr>
        <p:spPr/>
        <p:txBody>
          <a:bodyPr/>
          <a:lstStyle/>
          <a:p>
            <a:fld id="{E4139CC0-CC89-4326-B1CE-EB3CDF06C128}" type="slidenum">
              <a:rPr lang="en-US" altLang="en-US" smtClean="0"/>
              <a:pPr/>
              <a:t>44</a:t>
            </a:fld>
            <a:endParaRPr lang="en-US" altLang="en-US" dirty="0"/>
          </a:p>
        </p:txBody>
      </p:sp>
    </p:spTree>
    <p:extLst>
      <p:ext uri="{BB962C8B-B14F-4D97-AF65-F5344CB8AC3E}">
        <p14:creationId xmlns:p14="http://schemas.microsoft.com/office/powerpoint/2010/main" val="19238272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a:pPr>
            <a:r>
              <a:rPr lang="en-US" dirty="0"/>
              <a:t>So: </a:t>
            </a:r>
            <a:r>
              <a:rPr lang="en-US" altLang="en-US" dirty="0">
                <a:latin typeface="Arial" charset="0"/>
                <a:sym typeface="Arial" charset="0"/>
              </a:rPr>
              <a:t>What is the difference between a typhoon and a hurricane?</a:t>
            </a:r>
            <a:r>
              <a:rPr lang="en-US" altLang="en-US" dirty="0">
                <a:latin typeface="Arial" charset="0"/>
              </a:rPr>
              <a:t> </a:t>
            </a:r>
          </a:p>
          <a:p>
            <a:pPr>
              <a:defRPr/>
            </a:pPr>
            <a:endParaRPr lang="en-US" dirty="0"/>
          </a:p>
          <a:p>
            <a:pPr>
              <a:defRPr/>
            </a:pPr>
            <a:endParaRPr lang="en-US" dirty="0"/>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51D3F2E9-AD62-47AF-B72E-38CF34E3160B}" type="slidenum">
              <a:rPr lang="en-US" altLang="en-US" sz="1300">
                <a:latin typeface="Calibri" panose="020F0502020204030204" pitchFamily="34" charset="0"/>
              </a:rPr>
              <a:pPr eaLnBrk="1" hangingPunct="1">
                <a:spcBef>
                  <a:spcPct val="0"/>
                </a:spcBef>
              </a:pPr>
              <a:t>45</a:t>
            </a:fld>
            <a:endParaRPr lang="en-US" altLang="en-US" sz="1300" dirty="0">
              <a:latin typeface="Calibri" panose="020F0502020204030204" pitchFamily="34" charset="0"/>
            </a:endParaRPr>
          </a:p>
        </p:txBody>
      </p:sp>
      <p:sp>
        <p:nvSpPr>
          <p:cNvPr id="2" name="Date Placeholder 1"/>
          <p:cNvSpPr>
            <a:spLocks noGrp="1"/>
          </p:cNvSpPr>
          <p:nvPr>
            <p:ph type="dt" idx="10"/>
          </p:nvPr>
        </p:nvSpPr>
        <p:spPr/>
        <p:txBody>
          <a:bodyPr/>
          <a:lstStyle/>
          <a:p>
            <a:pPr>
              <a:defRPr/>
            </a:pPr>
            <a:r>
              <a:rPr lang="en-US" dirty="0"/>
              <a:t>Webinar: 9/15/2015</a:t>
            </a:r>
          </a:p>
        </p:txBody>
      </p:sp>
      <p:sp>
        <p:nvSpPr>
          <p:cNvPr id="4" name="Footer Placeholder 3"/>
          <p:cNvSpPr>
            <a:spLocks noGrp="1"/>
          </p:cNvSpPr>
          <p:nvPr>
            <p:ph type="ftr" sz="quarter" idx="11"/>
          </p:nvPr>
        </p:nvSpPr>
        <p:spPr/>
        <p:txBody>
          <a:bodyPr/>
          <a:lstStyle/>
          <a:p>
            <a:pPr>
              <a:defRPr/>
            </a:pPr>
            <a:r>
              <a:rPr lang="en-US" dirty="0"/>
              <a:t>©Lee Chesneau</a:t>
            </a:r>
          </a:p>
        </p:txBody>
      </p:sp>
      <p:sp>
        <p:nvSpPr>
          <p:cNvPr id="5" name="Header Placeholder 4"/>
          <p:cNvSpPr>
            <a:spLocks noGrp="1"/>
          </p:cNvSpPr>
          <p:nvPr>
            <p:ph type="hdr" sz="quarter" idx="12"/>
          </p:nvPr>
        </p:nvSpPr>
        <p:spPr/>
        <p:txBody>
          <a:bodyPr/>
          <a:lstStyle/>
          <a:p>
            <a:pPr>
              <a:defRPr/>
            </a:pPr>
            <a:r>
              <a:rPr lang="en-US" dirty="0"/>
              <a:t>Seven Seas U: WXR302 Tropical Cyclone Basics</a:t>
            </a:r>
          </a:p>
        </p:txBody>
      </p:sp>
    </p:spTree>
    <p:extLst>
      <p:ext uri="{BB962C8B-B14F-4D97-AF65-F5344CB8AC3E}">
        <p14:creationId xmlns:p14="http://schemas.microsoft.com/office/powerpoint/2010/main" val="7759791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a:pPr>
            <a:r>
              <a:rPr lang="en-US" dirty="0"/>
              <a:t>So: </a:t>
            </a:r>
            <a:r>
              <a:rPr lang="en-US" altLang="en-US" dirty="0">
                <a:latin typeface="Arial" charset="0"/>
                <a:sym typeface="Arial" charset="0"/>
              </a:rPr>
              <a:t>What is the difference between a typhoon and a hurricane?</a:t>
            </a:r>
            <a:r>
              <a:rPr lang="en-US" altLang="en-US" dirty="0">
                <a:latin typeface="Arial" charset="0"/>
              </a:rPr>
              <a:t> </a:t>
            </a:r>
          </a:p>
          <a:p>
            <a:pPr>
              <a:defRPr/>
            </a:pPr>
            <a:endParaRPr lang="en-US" dirty="0"/>
          </a:p>
          <a:p>
            <a:pPr>
              <a:defRPr/>
            </a:pPr>
            <a:endParaRPr lang="en-US" dirty="0"/>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51D3F2E9-AD62-47AF-B72E-38CF34E3160B}" type="slidenum">
              <a:rPr lang="en-US" altLang="en-US" sz="1300">
                <a:latin typeface="Calibri" panose="020F0502020204030204" pitchFamily="34" charset="0"/>
              </a:rPr>
              <a:pPr eaLnBrk="1" hangingPunct="1">
                <a:spcBef>
                  <a:spcPct val="0"/>
                </a:spcBef>
              </a:pPr>
              <a:t>47</a:t>
            </a:fld>
            <a:endParaRPr lang="en-US" altLang="en-US" sz="1300" dirty="0">
              <a:latin typeface="Calibri" panose="020F0502020204030204" pitchFamily="34" charset="0"/>
            </a:endParaRPr>
          </a:p>
        </p:txBody>
      </p:sp>
      <p:sp>
        <p:nvSpPr>
          <p:cNvPr id="2" name="Date Placeholder 1"/>
          <p:cNvSpPr>
            <a:spLocks noGrp="1"/>
          </p:cNvSpPr>
          <p:nvPr>
            <p:ph type="dt" idx="10"/>
          </p:nvPr>
        </p:nvSpPr>
        <p:spPr/>
        <p:txBody>
          <a:bodyPr/>
          <a:lstStyle/>
          <a:p>
            <a:pPr>
              <a:defRPr/>
            </a:pPr>
            <a:r>
              <a:rPr lang="en-US" dirty="0"/>
              <a:t>Webinar: 9/15/2015</a:t>
            </a:r>
          </a:p>
        </p:txBody>
      </p:sp>
      <p:sp>
        <p:nvSpPr>
          <p:cNvPr id="4" name="Footer Placeholder 3"/>
          <p:cNvSpPr>
            <a:spLocks noGrp="1"/>
          </p:cNvSpPr>
          <p:nvPr>
            <p:ph type="ftr" sz="quarter" idx="11"/>
          </p:nvPr>
        </p:nvSpPr>
        <p:spPr/>
        <p:txBody>
          <a:bodyPr/>
          <a:lstStyle/>
          <a:p>
            <a:pPr>
              <a:defRPr/>
            </a:pPr>
            <a:r>
              <a:rPr lang="en-US" dirty="0"/>
              <a:t>©Lee Chesneau</a:t>
            </a:r>
          </a:p>
        </p:txBody>
      </p:sp>
      <p:sp>
        <p:nvSpPr>
          <p:cNvPr id="5" name="Header Placeholder 4"/>
          <p:cNvSpPr>
            <a:spLocks noGrp="1"/>
          </p:cNvSpPr>
          <p:nvPr>
            <p:ph type="hdr" sz="quarter" idx="12"/>
          </p:nvPr>
        </p:nvSpPr>
        <p:spPr/>
        <p:txBody>
          <a:bodyPr/>
          <a:lstStyle/>
          <a:p>
            <a:pPr>
              <a:defRPr/>
            </a:pPr>
            <a:r>
              <a:rPr lang="en-US" dirty="0"/>
              <a:t>Seven Seas U: WXR302 Tropical Cyclone Basics</a:t>
            </a:r>
          </a:p>
        </p:txBody>
      </p:sp>
    </p:spTree>
    <p:extLst>
      <p:ext uri="{BB962C8B-B14F-4D97-AF65-F5344CB8AC3E}">
        <p14:creationId xmlns:p14="http://schemas.microsoft.com/office/powerpoint/2010/main" val="35910308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spcBef>
                <a:spcPct val="30000"/>
              </a:spcBef>
              <a:defRPr sz="1200">
                <a:solidFill>
                  <a:schemeClr val="tx1"/>
                </a:solidFill>
                <a:latin typeface="Times New Roman" panose="02020603050405020304" pitchFamily="18" charset="0"/>
              </a:defRPr>
            </a:lvl1pPr>
            <a:lvl2pPr marL="742950" indent="-285750" defTabSz="922338" eaLnBrk="0" hangingPunct="0">
              <a:spcBef>
                <a:spcPct val="30000"/>
              </a:spcBef>
              <a:defRPr sz="1200">
                <a:solidFill>
                  <a:schemeClr val="tx1"/>
                </a:solidFill>
                <a:latin typeface="Times New Roman" panose="02020603050405020304" pitchFamily="18" charset="0"/>
              </a:defRPr>
            </a:lvl2pPr>
            <a:lvl3pPr marL="1143000" indent="-228600" defTabSz="922338" eaLnBrk="0" hangingPunct="0">
              <a:spcBef>
                <a:spcPct val="30000"/>
              </a:spcBef>
              <a:defRPr sz="1200">
                <a:solidFill>
                  <a:schemeClr val="tx1"/>
                </a:solidFill>
                <a:latin typeface="Times New Roman" panose="02020603050405020304" pitchFamily="18" charset="0"/>
              </a:defRPr>
            </a:lvl3pPr>
            <a:lvl4pPr marL="1600200" indent="-228600" defTabSz="922338" eaLnBrk="0" hangingPunct="0">
              <a:spcBef>
                <a:spcPct val="30000"/>
              </a:spcBef>
              <a:defRPr sz="1200">
                <a:solidFill>
                  <a:schemeClr val="tx1"/>
                </a:solidFill>
                <a:latin typeface="Times New Roman" panose="02020603050405020304" pitchFamily="18" charset="0"/>
              </a:defRPr>
            </a:lvl4pPr>
            <a:lvl5pPr marL="2057400" indent="-228600" defTabSz="922338" eaLnBrk="0" hangingPunct="0">
              <a:spcBef>
                <a:spcPct val="30000"/>
              </a:spcBef>
              <a:defRPr sz="1200">
                <a:solidFill>
                  <a:schemeClr val="tx1"/>
                </a:solidFill>
                <a:latin typeface="Times New Roman" panose="02020603050405020304" pitchFamily="18" charset="0"/>
              </a:defRPr>
            </a:lvl5pPr>
            <a:lvl6pPr marL="2514600" indent="-228600" defTabSz="92233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233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233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2338"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6CA728BC-176E-484D-8593-F936CC77DBD2}" type="slidenum">
              <a:rPr lang="en-US" altLang="en-US" sz="1300"/>
              <a:pPr eaLnBrk="1" hangingPunct="1">
                <a:spcBef>
                  <a:spcPct val="0"/>
                </a:spcBef>
              </a:pPr>
              <a:t>48</a:t>
            </a:fld>
            <a:endParaRPr lang="en-US" altLang="en-US" sz="1300" dirty="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7603343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r>
              <a:rPr lang="en-US" dirty="0"/>
              <a:t>WXR302-2 Tropical Cyclone Avoidance</a:t>
            </a:r>
          </a:p>
        </p:txBody>
      </p:sp>
      <p:sp>
        <p:nvSpPr>
          <p:cNvPr id="5" name="Date Placeholder 4"/>
          <p:cNvSpPr>
            <a:spLocks noGrp="1"/>
          </p:cNvSpPr>
          <p:nvPr>
            <p:ph type="dt" idx="11"/>
          </p:nvPr>
        </p:nvSpPr>
        <p:spPr/>
        <p:txBody>
          <a:bodyPr/>
          <a:lstStyle/>
          <a:p>
            <a:r>
              <a:rPr lang="en-US" dirty="0"/>
              <a:t>Seven Seas U Webinar 3/4/2018</a:t>
            </a:r>
          </a:p>
        </p:txBody>
      </p:sp>
      <p:sp>
        <p:nvSpPr>
          <p:cNvPr id="6" name="Footer Placeholder 5"/>
          <p:cNvSpPr>
            <a:spLocks noGrp="1"/>
          </p:cNvSpPr>
          <p:nvPr>
            <p:ph type="ftr" sz="quarter" idx="12"/>
          </p:nvPr>
        </p:nvSpPr>
        <p:spPr/>
        <p:txBody>
          <a:bodyPr/>
          <a:lstStyle/>
          <a:p>
            <a:r>
              <a:rPr lang="en-US" dirty="0"/>
              <a:t>©2018 Lee Chesneau</a:t>
            </a:r>
          </a:p>
        </p:txBody>
      </p:sp>
      <p:sp>
        <p:nvSpPr>
          <p:cNvPr id="7" name="Slide Number Placeholder 6"/>
          <p:cNvSpPr>
            <a:spLocks noGrp="1"/>
          </p:cNvSpPr>
          <p:nvPr>
            <p:ph type="sldNum" sz="quarter" idx="13"/>
          </p:nvPr>
        </p:nvSpPr>
        <p:spPr/>
        <p:txBody>
          <a:bodyPr/>
          <a:lstStyle/>
          <a:p>
            <a:fld id="{E4139CC0-CC89-4326-B1CE-EB3CDF06C128}" type="slidenum">
              <a:rPr lang="en-US" altLang="en-US" smtClean="0"/>
              <a:pPr/>
              <a:t>57</a:t>
            </a:fld>
            <a:endParaRPr lang="en-US" altLang="en-US" dirty="0"/>
          </a:p>
        </p:txBody>
      </p:sp>
      <p:sp>
        <p:nvSpPr>
          <p:cNvPr id="12" name="Slide Image Placeholder 11">
            <a:extLst>
              <a:ext uri="{FF2B5EF4-FFF2-40B4-BE49-F238E27FC236}">
                <a16:creationId xmlns:a16="http://schemas.microsoft.com/office/drawing/2014/main" id="{AE466AE7-FBD4-444A-88C0-D5B7AE3B1F00}"/>
              </a:ext>
            </a:extLst>
          </p:cNvPr>
          <p:cNvSpPr>
            <a:spLocks noGrp="1" noRot="1" noChangeAspect="1"/>
          </p:cNvSpPr>
          <p:nvPr>
            <p:ph type="sldImg"/>
          </p:nvPr>
        </p:nvSpPr>
        <p:spPr/>
      </p:sp>
      <p:sp>
        <p:nvSpPr>
          <p:cNvPr id="13" name="Notes Placeholder 12">
            <a:extLst>
              <a:ext uri="{FF2B5EF4-FFF2-40B4-BE49-F238E27FC236}">
                <a16:creationId xmlns:a16="http://schemas.microsoft.com/office/drawing/2014/main" id="{A1B17050-EE4E-428A-9745-4C27AC972075}"/>
              </a:ext>
            </a:extLst>
          </p:cNvPr>
          <p:cNvSpPr>
            <a:spLocks noGrp="1"/>
          </p:cNvSpPr>
          <p:nvPr>
            <p:ph type="body" idx="1"/>
          </p:nvPr>
        </p:nvSpPr>
        <p:spPr/>
        <p:txBody>
          <a:bodyPr/>
          <a:lstStyle/>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US" altLang="en-US" dirty="0"/>
              <a:t>Tropical Cyclone Avoidance begins with accessing and understanding advisories as issued in alpha-numeric message of which formats are not necessarily friendly from an ocean navigator perspective.</a:t>
            </a:r>
          </a:p>
          <a:p>
            <a:endParaRPr lang="en-US" dirty="0"/>
          </a:p>
        </p:txBody>
      </p:sp>
    </p:spTree>
    <p:extLst>
      <p:ext uri="{BB962C8B-B14F-4D97-AF65-F5344CB8AC3E}">
        <p14:creationId xmlns:p14="http://schemas.microsoft.com/office/powerpoint/2010/main" val="28404797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The slides that follow highlight in detail how to properly interpret the poorly formatted NHC Tropical Cyclone Message(TCM) that is transmitted routinely every 6-hours.</a:t>
            </a:r>
          </a:p>
          <a:p>
            <a:pPr>
              <a:spcBef>
                <a:spcPct val="0"/>
              </a:spcBef>
            </a:pPr>
            <a:r>
              <a:rPr lang="en-US" altLang="en-US" dirty="0"/>
              <a:t>highlight in detail how to properly interpret the poorly formatted  National Hurricane Center (NHC)  alpha-numeric text…Tropical Cyclone Message (TCM) that is transmitted routinely every 6-hours.</a:t>
            </a: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defRPr/>
            </a:pPr>
            <a:r>
              <a:rPr lang="en-US" dirty="0"/>
              <a:t>NHC message format is different and has to be explained in detail (slides that follow)</a:t>
            </a:r>
          </a:p>
          <a:p>
            <a:pPr>
              <a:spcBef>
                <a:spcPct val="0"/>
              </a:spcBef>
            </a:pPr>
            <a:endParaRPr lang="en-US" altLang="en-US" dirty="0"/>
          </a:p>
        </p:txBody>
      </p:sp>
      <p:sp>
        <p:nvSpPr>
          <p:cNvPr id="1044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Arial" panose="020B0604020202020204" pitchFamily="34" charset="0"/>
                <a:cs typeface="Arial" panose="020B0604020202020204" pitchFamily="34" charset="0"/>
              </a:defRPr>
            </a:lvl1pPr>
            <a:lvl2pPr marL="782929" indent="-301001" eaLnBrk="0" hangingPunct="0">
              <a:spcBef>
                <a:spcPct val="30000"/>
              </a:spcBef>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2pPr>
            <a:lvl3pPr marL="1207290" indent="-240142" eaLnBrk="0" hangingPunct="0">
              <a:spcBef>
                <a:spcPct val="30000"/>
              </a:spcBef>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3pPr>
            <a:lvl4pPr marL="1689219" indent="-240142"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174437" indent="-240142"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648142" indent="-24014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121847" indent="-24014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595552" indent="-24014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4069257" indent="-24014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BFBB49CD-E15F-4B80-AB69-FFB285DB1475}" type="slidenum">
              <a:rPr lang="en-US" altLang="en-US" sz="1300">
                <a:latin typeface="Calibri" panose="020F0502020204030204" pitchFamily="34" charset="0"/>
              </a:rPr>
              <a:pPr eaLnBrk="1" hangingPunct="1">
                <a:spcBef>
                  <a:spcPct val="0"/>
                </a:spcBef>
              </a:pPr>
              <a:t>58</a:t>
            </a:fld>
            <a:endParaRPr lang="en-US" altLang="en-US" sz="1300" dirty="0">
              <a:latin typeface="Calibri" panose="020F0502020204030204" pitchFamily="34" charset="0"/>
            </a:endParaRPr>
          </a:p>
        </p:txBody>
      </p:sp>
      <p:sp>
        <p:nvSpPr>
          <p:cNvPr id="2" name="Date Placeholder 1"/>
          <p:cNvSpPr>
            <a:spLocks noGrp="1"/>
          </p:cNvSpPr>
          <p:nvPr>
            <p:ph type="dt" idx="10"/>
          </p:nvPr>
        </p:nvSpPr>
        <p:spPr/>
        <p:txBody>
          <a:bodyPr/>
          <a:lstStyle/>
          <a:p>
            <a:pPr>
              <a:defRPr/>
            </a:pPr>
            <a:r>
              <a:rPr lang="en-US" dirty="0"/>
              <a:t>Seven Seas U Webinar 3/4/2018</a:t>
            </a:r>
          </a:p>
        </p:txBody>
      </p:sp>
      <p:sp>
        <p:nvSpPr>
          <p:cNvPr id="3" name="Footer Placeholder 2"/>
          <p:cNvSpPr>
            <a:spLocks noGrp="1"/>
          </p:cNvSpPr>
          <p:nvPr>
            <p:ph type="ftr" sz="quarter" idx="11"/>
          </p:nvPr>
        </p:nvSpPr>
        <p:spPr/>
        <p:txBody>
          <a:bodyPr/>
          <a:lstStyle/>
          <a:p>
            <a:pPr>
              <a:defRPr/>
            </a:pPr>
            <a:r>
              <a:rPr lang="en-US" dirty="0"/>
              <a:t>©Lee Chesneau</a:t>
            </a:r>
          </a:p>
        </p:txBody>
      </p:sp>
      <p:sp>
        <p:nvSpPr>
          <p:cNvPr id="4" name="Header Placeholder 3"/>
          <p:cNvSpPr>
            <a:spLocks noGrp="1"/>
          </p:cNvSpPr>
          <p:nvPr>
            <p:ph type="hdr" sz="quarter" idx="12"/>
          </p:nvPr>
        </p:nvSpPr>
        <p:spPr/>
        <p:txBody>
          <a:bodyPr/>
          <a:lstStyle/>
          <a:p>
            <a:pPr>
              <a:defRPr/>
            </a:pPr>
            <a:r>
              <a:rPr lang="en-US" dirty="0"/>
              <a:t>WXR302-2 Tropical Cyclone Avoidance</a:t>
            </a:r>
          </a:p>
        </p:txBody>
      </p:sp>
    </p:spTree>
    <p:extLst>
      <p:ext uri="{BB962C8B-B14F-4D97-AF65-F5344CB8AC3E}">
        <p14:creationId xmlns:p14="http://schemas.microsoft.com/office/powerpoint/2010/main" val="3728782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34" eaLnBrk="0" hangingPunct="0">
              <a:spcBef>
                <a:spcPct val="30000"/>
              </a:spcBef>
              <a:defRPr sz="1100">
                <a:solidFill>
                  <a:schemeClr val="tx1"/>
                </a:solidFill>
                <a:latin typeface="Arial" panose="020B0604020202020204" pitchFamily="34" charset="0"/>
                <a:cs typeface="Arial" panose="020B0604020202020204" pitchFamily="34" charset="0"/>
              </a:defRPr>
            </a:lvl1pPr>
            <a:lvl2pPr marL="769770" indent="-296066" defTabSz="955634" eaLnBrk="0" hangingPunct="0">
              <a:spcBef>
                <a:spcPct val="30000"/>
              </a:spcBef>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2pPr>
            <a:lvl3pPr marL="1184262" indent="-236852" defTabSz="955634" eaLnBrk="0" hangingPunct="0">
              <a:spcBef>
                <a:spcPct val="30000"/>
              </a:spcBef>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3pPr>
            <a:lvl4pPr marL="1659613" indent="-236852" defTabSz="955634"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133317" indent="-236852" defTabSz="955634"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607022" indent="-236852" defTabSz="955634"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80727" indent="-236852" defTabSz="955634"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554432" indent="-236852" defTabSz="955634"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4028137" indent="-236852" defTabSz="955634"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EEDD16A0-DCFA-49AE-885C-4D809168B361}" type="slidenum">
              <a:rPr lang="en-US" altLang="en-US" sz="1300">
                <a:latin typeface="Times New Roman" panose="02020603050405020304" pitchFamily="18" charset="0"/>
              </a:rPr>
              <a:pPr eaLnBrk="1" hangingPunct="1">
                <a:spcBef>
                  <a:spcPct val="0"/>
                </a:spcBef>
              </a:pPr>
              <a:t>59</a:t>
            </a:fld>
            <a:endParaRPr lang="en-US" altLang="en-US" sz="1300" dirty="0">
              <a:latin typeface="Times New Roman" panose="02020603050405020304" pitchFamily="18" charset="0"/>
            </a:endParaRPr>
          </a:p>
        </p:txBody>
      </p:sp>
      <p:sp>
        <p:nvSpPr>
          <p:cNvPr id="1054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2" name="Date Placeholder 1"/>
          <p:cNvSpPr>
            <a:spLocks noGrp="1"/>
          </p:cNvSpPr>
          <p:nvPr>
            <p:ph type="dt" idx="10"/>
          </p:nvPr>
        </p:nvSpPr>
        <p:spPr/>
        <p:txBody>
          <a:bodyPr/>
          <a:lstStyle/>
          <a:p>
            <a:pPr>
              <a:defRPr/>
            </a:pPr>
            <a:r>
              <a:rPr lang="en-US" dirty="0"/>
              <a:t>Seven Seas U Webinar 3/4/2018</a:t>
            </a:r>
          </a:p>
        </p:txBody>
      </p:sp>
      <p:sp>
        <p:nvSpPr>
          <p:cNvPr id="3" name="Footer Placeholder 2"/>
          <p:cNvSpPr>
            <a:spLocks noGrp="1"/>
          </p:cNvSpPr>
          <p:nvPr>
            <p:ph type="ftr" sz="quarter" idx="11"/>
          </p:nvPr>
        </p:nvSpPr>
        <p:spPr/>
        <p:txBody>
          <a:bodyPr/>
          <a:lstStyle/>
          <a:p>
            <a:pPr>
              <a:defRPr/>
            </a:pPr>
            <a:r>
              <a:rPr lang="en-US" dirty="0"/>
              <a:t>©Lee Chesneau</a:t>
            </a:r>
          </a:p>
        </p:txBody>
      </p:sp>
      <p:sp>
        <p:nvSpPr>
          <p:cNvPr id="4" name="Header Placeholder 3"/>
          <p:cNvSpPr>
            <a:spLocks noGrp="1"/>
          </p:cNvSpPr>
          <p:nvPr>
            <p:ph type="hdr" sz="quarter" idx="12"/>
          </p:nvPr>
        </p:nvSpPr>
        <p:spPr/>
        <p:txBody>
          <a:bodyPr/>
          <a:lstStyle/>
          <a:p>
            <a:pPr>
              <a:defRPr/>
            </a:pPr>
            <a:r>
              <a:rPr lang="en-US" dirty="0"/>
              <a:t>WXR302-2 Tropical Cyclone Avoidance</a:t>
            </a:r>
          </a:p>
        </p:txBody>
      </p:sp>
    </p:spTree>
    <p:extLst>
      <p:ext uri="{BB962C8B-B14F-4D97-AF65-F5344CB8AC3E}">
        <p14:creationId xmlns:p14="http://schemas.microsoft.com/office/powerpoint/2010/main" val="38175287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1044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Arial" panose="020B0604020202020204" pitchFamily="34" charset="0"/>
                <a:cs typeface="Arial" panose="020B0604020202020204" pitchFamily="34" charset="0"/>
              </a:defRPr>
            </a:lvl1pPr>
            <a:lvl2pPr marL="782929" indent="-301001" eaLnBrk="0" hangingPunct="0">
              <a:spcBef>
                <a:spcPct val="30000"/>
              </a:spcBef>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2pPr>
            <a:lvl3pPr marL="1207290" indent="-240142" eaLnBrk="0" hangingPunct="0">
              <a:spcBef>
                <a:spcPct val="30000"/>
              </a:spcBef>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3pPr>
            <a:lvl4pPr marL="1689219" indent="-240142"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174437" indent="-240142"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648142" indent="-24014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121847" indent="-24014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595552" indent="-24014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4069257" indent="-24014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BFBB49CD-E15F-4B80-AB69-FFB285DB1475}" type="slidenum">
              <a:rPr lang="en-US" altLang="en-US" sz="1300">
                <a:latin typeface="Calibri" panose="020F0502020204030204" pitchFamily="34" charset="0"/>
              </a:rPr>
              <a:pPr eaLnBrk="1" hangingPunct="1">
                <a:spcBef>
                  <a:spcPct val="0"/>
                </a:spcBef>
              </a:pPr>
              <a:t>60</a:t>
            </a:fld>
            <a:endParaRPr lang="en-US" altLang="en-US" sz="1300" dirty="0">
              <a:latin typeface="Calibri" panose="020F0502020204030204" pitchFamily="34" charset="0"/>
            </a:endParaRPr>
          </a:p>
        </p:txBody>
      </p:sp>
      <p:sp>
        <p:nvSpPr>
          <p:cNvPr id="2" name="Date Placeholder 1"/>
          <p:cNvSpPr>
            <a:spLocks noGrp="1"/>
          </p:cNvSpPr>
          <p:nvPr>
            <p:ph type="dt" idx="10"/>
          </p:nvPr>
        </p:nvSpPr>
        <p:spPr/>
        <p:txBody>
          <a:bodyPr/>
          <a:lstStyle/>
          <a:p>
            <a:pPr>
              <a:defRPr/>
            </a:pPr>
            <a:r>
              <a:rPr lang="en-US" dirty="0"/>
              <a:t>Seven Seas U Webinar 3/4/2018</a:t>
            </a:r>
          </a:p>
        </p:txBody>
      </p:sp>
      <p:sp>
        <p:nvSpPr>
          <p:cNvPr id="3" name="Footer Placeholder 2"/>
          <p:cNvSpPr>
            <a:spLocks noGrp="1"/>
          </p:cNvSpPr>
          <p:nvPr>
            <p:ph type="ftr" sz="quarter" idx="11"/>
          </p:nvPr>
        </p:nvSpPr>
        <p:spPr/>
        <p:txBody>
          <a:bodyPr/>
          <a:lstStyle/>
          <a:p>
            <a:pPr>
              <a:defRPr/>
            </a:pPr>
            <a:r>
              <a:rPr lang="en-US" dirty="0"/>
              <a:t>©Lee Chesneau</a:t>
            </a:r>
          </a:p>
        </p:txBody>
      </p:sp>
      <p:sp>
        <p:nvSpPr>
          <p:cNvPr id="4" name="Header Placeholder 3"/>
          <p:cNvSpPr>
            <a:spLocks noGrp="1"/>
          </p:cNvSpPr>
          <p:nvPr>
            <p:ph type="hdr" sz="quarter" idx="12"/>
          </p:nvPr>
        </p:nvSpPr>
        <p:spPr/>
        <p:txBody>
          <a:bodyPr/>
          <a:lstStyle/>
          <a:p>
            <a:pPr>
              <a:defRPr/>
            </a:pPr>
            <a:r>
              <a:rPr lang="en-US" dirty="0"/>
              <a:t>WXR302-2 Tropical Cyclone Avoidance</a:t>
            </a:r>
          </a:p>
        </p:txBody>
      </p:sp>
    </p:spTree>
    <p:extLst>
      <p:ext uri="{BB962C8B-B14F-4D97-AF65-F5344CB8AC3E}">
        <p14:creationId xmlns:p14="http://schemas.microsoft.com/office/powerpoint/2010/main" val="14816426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anose="020B0604020202020204" pitchFamily="34" charset="0"/>
              <a:buChar char="•"/>
            </a:pPr>
            <a:r>
              <a:rPr lang="en-US" altLang="en-US" dirty="0"/>
              <a:t>Dangerous semicircle of a hurricane in the Northern Hemisphere:</a:t>
            </a:r>
          </a:p>
          <a:p>
            <a:pPr marL="171450" indent="-171450">
              <a:buFont typeface="Arial" panose="020B0604020202020204" pitchFamily="34" charset="0"/>
              <a:buChar char="•"/>
            </a:pPr>
            <a:r>
              <a:rPr lang="en-US" altLang="en-US" dirty="0"/>
              <a:t>Located to the right of the storm’s track</a:t>
            </a:r>
          </a:p>
          <a:p>
            <a:pPr marL="171450" indent="-171450">
              <a:buFont typeface="Arial" panose="020B0604020202020204" pitchFamily="34" charset="0"/>
              <a:buChar char="•"/>
            </a:pPr>
            <a:r>
              <a:rPr lang="en-US" altLang="en-US" dirty="0"/>
              <a:t>Effective wind speed is the sum of the actual  wind speed &amp; the speed of motion of the  tropical cyclone </a:t>
            </a:r>
          </a:p>
          <a:p>
            <a:pPr marL="171450" indent="-171450">
              <a:buFont typeface="Arial" panose="020B0604020202020204" pitchFamily="34" charset="0"/>
              <a:buChar char="•"/>
            </a:pPr>
            <a:r>
              <a:rPr lang="en-US" altLang="en-US" dirty="0"/>
              <a:t>Dangerous semicircle of a tropical cyclone in the Southern Hemisphere: Located to the left of the storm’s track</a:t>
            </a:r>
          </a:p>
          <a:p>
            <a:pPr marL="171450" indent="-171450">
              <a:buFont typeface="Arial" panose="020B0604020202020204" pitchFamily="34" charset="0"/>
              <a:buChar char="•"/>
            </a:pPr>
            <a:r>
              <a:rPr lang="en-US" altLang="en-US" dirty="0"/>
              <a:t>Effective wind speed is the sum of the actual wind speed &amp; the speed of motion of the tropical cyclone</a:t>
            </a:r>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69770" indent="-296066" eaLnBrk="0" hangingPunct="0">
              <a:defRPr>
                <a:solidFill>
                  <a:schemeClr val="tx1"/>
                </a:solidFill>
                <a:latin typeface="Calibri" panose="020F0502020204030204" pitchFamily="34" charset="0"/>
                <a:cs typeface="Arial" panose="020B0604020202020204" pitchFamily="34" charset="0"/>
              </a:defRPr>
            </a:lvl2pPr>
            <a:lvl3pPr marL="1184262" indent="-236852" eaLnBrk="0" hangingPunct="0">
              <a:defRPr>
                <a:solidFill>
                  <a:schemeClr val="tx1"/>
                </a:solidFill>
                <a:latin typeface="Calibri" panose="020F0502020204030204" pitchFamily="34" charset="0"/>
                <a:cs typeface="Arial" panose="020B0604020202020204" pitchFamily="34" charset="0"/>
              </a:defRPr>
            </a:lvl3pPr>
            <a:lvl4pPr marL="1657967" indent="-236852" eaLnBrk="0" hangingPunct="0">
              <a:defRPr>
                <a:solidFill>
                  <a:schemeClr val="tx1"/>
                </a:solidFill>
                <a:latin typeface="Calibri" panose="020F0502020204030204" pitchFamily="34" charset="0"/>
                <a:cs typeface="Arial" panose="020B0604020202020204" pitchFamily="34" charset="0"/>
              </a:defRPr>
            </a:lvl4pPr>
            <a:lvl5pPr marL="2131672" indent="-236852" eaLnBrk="0" hangingPunct="0">
              <a:defRPr>
                <a:solidFill>
                  <a:schemeClr val="tx1"/>
                </a:solidFill>
                <a:latin typeface="Calibri" panose="020F0502020204030204" pitchFamily="34" charset="0"/>
                <a:cs typeface="Arial" panose="020B0604020202020204" pitchFamily="34" charset="0"/>
              </a:defRPr>
            </a:lvl5pPr>
            <a:lvl6pPr marL="2605377" indent="-23685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79082" indent="-23685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52787" indent="-23685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26492" indent="-23685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04A88505-9EE4-4082-A10C-D1CACF7CEA40}" type="slidenum">
              <a:rPr lang="en-US" altLang="en-US"/>
              <a:pPr eaLnBrk="1" hangingPunct="1"/>
              <a:t>61</a:t>
            </a:fld>
            <a:endParaRPr lang="en-US" altLang="en-US" dirty="0"/>
          </a:p>
        </p:txBody>
      </p:sp>
      <p:sp>
        <p:nvSpPr>
          <p:cNvPr id="2" name="Date Placeholder 1"/>
          <p:cNvSpPr>
            <a:spLocks noGrp="1"/>
          </p:cNvSpPr>
          <p:nvPr>
            <p:ph type="dt" idx="10"/>
          </p:nvPr>
        </p:nvSpPr>
        <p:spPr/>
        <p:txBody>
          <a:bodyPr/>
          <a:lstStyle/>
          <a:p>
            <a:pPr>
              <a:defRPr/>
            </a:pPr>
            <a:r>
              <a:rPr lang="en-US" dirty="0"/>
              <a:t>Seven Seas U Webinar 3/4/2018</a:t>
            </a:r>
          </a:p>
        </p:txBody>
      </p:sp>
      <p:sp>
        <p:nvSpPr>
          <p:cNvPr id="3" name="Footer Placeholder 2"/>
          <p:cNvSpPr>
            <a:spLocks noGrp="1"/>
          </p:cNvSpPr>
          <p:nvPr>
            <p:ph type="ftr" sz="quarter" idx="11"/>
          </p:nvPr>
        </p:nvSpPr>
        <p:spPr/>
        <p:txBody>
          <a:bodyPr/>
          <a:lstStyle/>
          <a:p>
            <a:pPr>
              <a:defRPr/>
            </a:pPr>
            <a:r>
              <a:rPr lang="en-US" dirty="0"/>
              <a:t>©Lee Chesneau</a:t>
            </a:r>
          </a:p>
        </p:txBody>
      </p:sp>
      <p:sp>
        <p:nvSpPr>
          <p:cNvPr id="4" name="Header Placeholder 3"/>
          <p:cNvSpPr>
            <a:spLocks noGrp="1"/>
          </p:cNvSpPr>
          <p:nvPr>
            <p:ph type="hdr" sz="quarter" idx="12"/>
          </p:nvPr>
        </p:nvSpPr>
        <p:spPr/>
        <p:txBody>
          <a:bodyPr/>
          <a:lstStyle/>
          <a:p>
            <a:pPr>
              <a:defRPr/>
            </a:pPr>
            <a:r>
              <a:rPr lang="en-US" dirty="0"/>
              <a:t>WXR302-2 Tropical Cyclone Avoidance</a:t>
            </a:r>
          </a:p>
        </p:txBody>
      </p:sp>
    </p:spTree>
    <p:extLst>
      <p:ext uri="{BB962C8B-B14F-4D97-AF65-F5344CB8AC3E}">
        <p14:creationId xmlns:p14="http://schemas.microsoft.com/office/powerpoint/2010/main" val="132082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79080" indent="-297748" eaLnBrk="0" hangingPunct="0">
              <a:defRPr>
                <a:solidFill>
                  <a:schemeClr val="tx1"/>
                </a:solidFill>
                <a:latin typeface="Calibri" panose="020F0502020204030204" pitchFamily="34" charset="0"/>
                <a:cs typeface="Arial" panose="020B0604020202020204" pitchFamily="34" charset="0"/>
              </a:defRPr>
            </a:lvl2pPr>
            <a:lvl3pPr marL="1200246" indent="-237581" eaLnBrk="0" hangingPunct="0">
              <a:defRPr>
                <a:solidFill>
                  <a:schemeClr val="tx1"/>
                </a:solidFill>
                <a:latin typeface="Calibri" panose="020F0502020204030204" pitchFamily="34" charset="0"/>
                <a:cs typeface="Arial" panose="020B0604020202020204" pitchFamily="34" charset="0"/>
              </a:defRPr>
            </a:lvl3pPr>
            <a:lvl4pPr marL="1681578" indent="-237581" eaLnBrk="0" hangingPunct="0">
              <a:defRPr>
                <a:solidFill>
                  <a:schemeClr val="tx1"/>
                </a:solidFill>
                <a:latin typeface="Calibri" panose="020F0502020204030204" pitchFamily="34" charset="0"/>
                <a:cs typeface="Arial" panose="020B0604020202020204" pitchFamily="34" charset="0"/>
              </a:defRPr>
            </a:lvl4pPr>
            <a:lvl5pPr marL="2162911" indent="-237581" eaLnBrk="0" hangingPunct="0">
              <a:defRPr>
                <a:solidFill>
                  <a:schemeClr val="tx1"/>
                </a:solidFill>
                <a:latin typeface="Calibri" panose="020F0502020204030204" pitchFamily="34" charset="0"/>
                <a:cs typeface="Arial" panose="020B0604020202020204" pitchFamily="34" charset="0"/>
              </a:defRPr>
            </a:lvl5pPr>
            <a:lvl6pPr marL="2607218" indent="-23758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51525" indent="-23758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95832" indent="-23758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40139" indent="-23758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35F23B6F-F3E4-4EEB-96F6-67E23EFDACF6}" type="slidenum">
              <a:rPr lang="en-US" altLang="en-US">
                <a:latin typeface="Arial" panose="020B0604020202020204" pitchFamily="34" charset="0"/>
              </a:rPr>
              <a:pPr eaLnBrk="1" hangingPunct="1"/>
              <a:t>5</a:t>
            </a:fld>
            <a:endParaRPr lang="en-US" altLang="en-US" dirty="0">
              <a:latin typeface="Arial" panose="020B0604020202020204" pitchFamily="34" charset="0"/>
            </a:endParaRPr>
          </a:p>
        </p:txBody>
      </p:sp>
      <p:sp>
        <p:nvSpPr>
          <p:cNvPr id="142339" name="Rectangle 2"/>
          <p:cNvSpPr>
            <a:spLocks noGrp="1" noRot="1" noChangeAspect="1" noChangeArrowheads="1" noTextEdit="1"/>
          </p:cNvSpPr>
          <p:nvPr>
            <p:ph type="sldImg"/>
          </p:nvPr>
        </p:nvSpPr>
        <p:spPr bwMode="auto">
          <a:xfrm>
            <a:off x="684213" y="468313"/>
            <a:ext cx="5708650" cy="42814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8614">
              <a:spcBef>
                <a:spcPct val="0"/>
              </a:spcBef>
              <a:spcAft>
                <a:spcPts val="292"/>
              </a:spcAft>
            </a:pPr>
            <a:r>
              <a:rPr lang="en-US" altLang="en-US" dirty="0"/>
              <a:t>A </a:t>
            </a:r>
            <a:r>
              <a:rPr lang="en-US" altLang="en-US" b="1" dirty="0"/>
              <a:t>mariner </a:t>
            </a:r>
            <a:r>
              <a:rPr lang="en-US" altLang="en-US" dirty="0"/>
              <a:t>should…</a:t>
            </a:r>
            <a:r>
              <a:rPr lang="en-US" altLang="en-US" dirty="0">
                <a:solidFill>
                  <a:schemeClr val="bg1"/>
                </a:solidFill>
              </a:rPr>
              <a:t>Never leave the dock without knowing which </a:t>
            </a:r>
            <a:r>
              <a:rPr lang="en-US" altLang="en-US" b="1" dirty="0">
                <a:solidFill>
                  <a:schemeClr val="bg1"/>
                </a:solidFill>
              </a:rPr>
              <a:t>NWS marine advisories </a:t>
            </a:r>
            <a:r>
              <a:rPr lang="en-US" altLang="en-US" dirty="0">
                <a:solidFill>
                  <a:schemeClr val="bg1"/>
                </a:solidFill>
              </a:rPr>
              <a:t>&amp; </a:t>
            </a:r>
            <a:r>
              <a:rPr lang="en-US" altLang="en-US" b="1" dirty="0">
                <a:solidFill>
                  <a:schemeClr val="bg1"/>
                </a:solidFill>
              </a:rPr>
              <a:t>warnings</a:t>
            </a:r>
            <a:r>
              <a:rPr lang="en-US" altLang="en-US" dirty="0">
                <a:solidFill>
                  <a:schemeClr val="bg1"/>
                </a:solidFill>
              </a:rPr>
              <a:t> have been issued!!</a:t>
            </a:r>
          </a:p>
          <a:p>
            <a:pPr eaLnBrk="1" hangingPunct="1">
              <a:spcBef>
                <a:spcPct val="0"/>
              </a:spcBef>
            </a:pPr>
            <a:r>
              <a:rPr lang="en-US" altLang="en-US" dirty="0"/>
              <a:t> </a:t>
            </a:r>
          </a:p>
        </p:txBody>
      </p:sp>
      <p:sp>
        <p:nvSpPr>
          <p:cNvPr id="2" name="Date Placeholder 1"/>
          <p:cNvSpPr>
            <a:spLocks noGrp="1"/>
          </p:cNvSpPr>
          <p:nvPr>
            <p:ph type="dt" idx="10"/>
          </p:nvPr>
        </p:nvSpPr>
        <p:spPr/>
        <p:txBody>
          <a:bodyPr/>
          <a:lstStyle/>
          <a:p>
            <a:pPr>
              <a:defRPr/>
            </a:pPr>
            <a:r>
              <a:rPr lang="en-US" dirty="0"/>
              <a:t>Seven Seas U Webinar 03/06/2016</a:t>
            </a:r>
          </a:p>
        </p:txBody>
      </p:sp>
      <p:sp>
        <p:nvSpPr>
          <p:cNvPr id="3" name="Footer Placeholder 2"/>
          <p:cNvSpPr>
            <a:spLocks noGrp="1"/>
          </p:cNvSpPr>
          <p:nvPr>
            <p:ph type="ftr" sz="quarter" idx="11"/>
          </p:nvPr>
        </p:nvSpPr>
        <p:spPr/>
        <p:txBody>
          <a:bodyPr/>
          <a:lstStyle/>
          <a:p>
            <a:pPr>
              <a:defRPr/>
            </a:pPr>
            <a:r>
              <a:rPr lang="en-US" dirty="0"/>
              <a:t>©2016 Lee Chesneau</a:t>
            </a:r>
          </a:p>
        </p:txBody>
      </p:sp>
      <p:sp>
        <p:nvSpPr>
          <p:cNvPr id="4" name="Header Placeholder 3"/>
          <p:cNvSpPr>
            <a:spLocks noGrp="1"/>
          </p:cNvSpPr>
          <p:nvPr>
            <p:ph type="hdr" sz="quarter" idx="12"/>
          </p:nvPr>
        </p:nvSpPr>
        <p:spPr/>
        <p:txBody>
          <a:bodyPr/>
          <a:lstStyle/>
          <a:p>
            <a:pPr>
              <a:defRPr/>
            </a:pPr>
            <a:r>
              <a:rPr lang="en-US" dirty="0"/>
              <a:t>WXR200 Intro to the Marine Weather Curriculum</a:t>
            </a:r>
          </a:p>
        </p:txBody>
      </p:sp>
    </p:spTree>
    <p:extLst>
      <p:ext uri="{BB962C8B-B14F-4D97-AF65-F5344CB8AC3E}">
        <p14:creationId xmlns:p14="http://schemas.microsoft.com/office/powerpoint/2010/main" val="3845611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1044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Arial" panose="020B0604020202020204" pitchFamily="34" charset="0"/>
                <a:cs typeface="Arial" panose="020B0604020202020204" pitchFamily="34" charset="0"/>
              </a:defRPr>
            </a:lvl1pPr>
            <a:lvl2pPr marL="782929" indent="-301001" eaLnBrk="0" hangingPunct="0">
              <a:spcBef>
                <a:spcPct val="30000"/>
              </a:spcBef>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2pPr>
            <a:lvl3pPr marL="1207290" indent="-240142" eaLnBrk="0" hangingPunct="0">
              <a:spcBef>
                <a:spcPct val="30000"/>
              </a:spcBef>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3pPr>
            <a:lvl4pPr marL="1689219" indent="-240142"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174437" indent="-240142"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648142" indent="-24014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121847" indent="-24014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595552" indent="-24014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4069257" indent="-24014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BFBB49CD-E15F-4B80-AB69-FFB285DB1475}" type="slidenum">
              <a:rPr lang="en-US" altLang="en-US" sz="1300">
                <a:latin typeface="Calibri" panose="020F0502020204030204" pitchFamily="34" charset="0"/>
              </a:rPr>
              <a:pPr eaLnBrk="1" hangingPunct="1">
                <a:spcBef>
                  <a:spcPct val="0"/>
                </a:spcBef>
              </a:pPr>
              <a:t>62</a:t>
            </a:fld>
            <a:endParaRPr lang="en-US" altLang="en-US" sz="1300" dirty="0">
              <a:latin typeface="Calibri" panose="020F0502020204030204" pitchFamily="34" charset="0"/>
            </a:endParaRPr>
          </a:p>
        </p:txBody>
      </p:sp>
      <p:sp>
        <p:nvSpPr>
          <p:cNvPr id="2" name="Date Placeholder 1"/>
          <p:cNvSpPr>
            <a:spLocks noGrp="1"/>
          </p:cNvSpPr>
          <p:nvPr>
            <p:ph type="dt" idx="10"/>
          </p:nvPr>
        </p:nvSpPr>
        <p:spPr/>
        <p:txBody>
          <a:bodyPr/>
          <a:lstStyle/>
          <a:p>
            <a:pPr>
              <a:defRPr/>
            </a:pPr>
            <a:r>
              <a:rPr lang="en-US" dirty="0"/>
              <a:t>Seven Seas U Webinar 3/4/2018</a:t>
            </a:r>
          </a:p>
        </p:txBody>
      </p:sp>
      <p:sp>
        <p:nvSpPr>
          <p:cNvPr id="3" name="Footer Placeholder 2"/>
          <p:cNvSpPr>
            <a:spLocks noGrp="1"/>
          </p:cNvSpPr>
          <p:nvPr>
            <p:ph type="ftr" sz="quarter" idx="11"/>
          </p:nvPr>
        </p:nvSpPr>
        <p:spPr/>
        <p:txBody>
          <a:bodyPr/>
          <a:lstStyle/>
          <a:p>
            <a:pPr>
              <a:defRPr/>
            </a:pPr>
            <a:r>
              <a:rPr lang="en-US" dirty="0"/>
              <a:t>©Lee Chesneau</a:t>
            </a:r>
          </a:p>
        </p:txBody>
      </p:sp>
      <p:sp>
        <p:nvSpPr>
          <p:cNvPr id="4" name="Header Placeholder 3"/>
          <p:cNvSpPr>
            <a:spLocks noGrp="1"/>
          </p:cNvSpPr>
          <p:nvPr>
            <p:ph type="hdr" sz="quarter" idx="12"/>
          </p:nvPr>
        </p:nvSpPr>
        <p:spPr/>
        <p:txBody>
          <a:bodyPr/>
          <a:lstStyle/>
          <a:p>
            <a:pPr>
              <a:defRPr/>
            </a:pPr>
            <a:r>
              <a:rPr lang="en-US" dirty="0"/>
              <a:t>WXR302-2 Tropical Cyclone Avoidance</a:t>
            </a:r>
          </a:p>
        </p:txBody>
      </p:sp>
    </p:spTree>
    <p:extLst>
      <p:ext uri="{BB962C8B-B14F-4D97-AF65-F5344CB8AC3E}">
        <p14:creationId xmlns:p14="http://schemas.microsoft.com/office/powerpoint/2010/main" val="1083884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None/>
            </a:pPr>
            <a:r>
              <a:rPr lang="en-US" altLang="en-US" dirty="0"/>
              <a:t>When the 1-2-3 rule was first devised, the error statistics were such that adding </a:t>
            </a:r>
            <a:r>
              <a:rPr lang="en-US" altLang="en-US" b="1" i="1" dirty="0">
                <a:solidFill>
                  <a:srgbClr val="FF0000"/>
                </a:solidFill>
              </a:rPr>
              <a:t>1</a:t>
            </a:r>
            <a:r>
              <a:rPr lang="en-US" altLang="en-US" b="1" i="1" dirty="0"/>
              <a:t>00</a:t>
            </a:r>
            <a:r>
              <a:rPr lang="en-US" altLang="en-US" dirty="0"/>
              <a:t>, </a:t>
            </a:r>
            <a:r>
              <a:rPr lang="en-US" altLang="en-US" b="1" i="1" dirty="0">
                <a:solidFill>
                  <a:srgbClr val="FF0000"/>
                </a:solidFill>
              </a:rPr>
              <a:t>2</a:t>
            </a:r>
            <a:r>
              <a:rPr lang="en-US" altLang="en-US" b="1" i="1" dirty="0"/>
              <a:t>00</a:t>
            </a:r>
            <a:r>
              <a:rPr lang="en-US" altLang="en-US" dirty="0"/>
              <a:t>, and </a:t>
            </a:r>
            <a:r>
              <a:rPr lang="en-US" altLang="en-US" b="1" i="1" dirty="0">
                <a:solidFill>
                  <a:srgbClr val="FF0000"/>
                </a:solidFill>
              </a:rPr>
              <a:t>3</a:t>
            </a:r>
            <a:r>
              <a:rPr lang="en-US" altLang="en-US" b="1" i="1" dirty="0"/>
              <a:t>00</a:t>
            </a:r>
            <a:r>
              <a:rPr lang="en-US" altLang="en-US" dirty="0"/>
              <a:t> nautical miles as error estimates to the 24, 48, and 72 hour forecasts was reasonable.</a:t>
            </a:r>
          </a:p>
          <a:p>
            <a:pPr eaLnBrk="1" hangingPunct="1">
              <a:spcBef>
                <a:spcPct val="0"/>
              </a:spcBef>
              <a:buFontTx/>
              <a:buChar char="•"/>
            </a:pPr>
            <a:r>
              <a:rPr lang="en-US" altLang="en-US" dirty="0"/>
              <a:t>As forecasts have improved, using 2000-2009 statistics, the average errors in TC forecast center</a:t>
            </a:r>
            <a:r>
              <a:rPr lang="en-US" altLang="en-US" baseline="0" dirty="0"/>
              <a:t>   </a:t>
            </a:r>
            <a:r>
              <a:rPr lang="en-US" altLang="en-US" dirty="0"/>
              <a:t> have decreased, and more reasonable error estimates would be </a:t>
            </a:r>
            <a:r>
              <a:rPr lang="en-US" altLang="en-US" b="1" i="1" dirty="0">
                <a:solidFill>
                  <a:srgbClr val="FF0000"/>
                </a:solidFill>
              </a:rPr>
              <a:t>1</a:t>
            </a:r>
            <a:r>
              <a:rPr lang="en-US" altLang="en-US" b="1" i="1" dirty="0"/>
              <a:t> degree of latitude</a:t>
            </a:r>
            <a:r>
              <a:rPr lang="en-US" altLang="en-US" dirty="0"/>
              <a:t> (60 miles), </a:t>
            </a:r>
            <a:r>
              <a:rPr lang="en-US" altLang="en-US" b="1" i="1" dirty="0">
                <a:solidFill>
                  <a:srgbClr val="FF0000"/>
                </a:solidFill>
              </a:rPr>
              <a:t>2</a:t>
            </a:r>
            <a:r>
              <a:rPr lang="en-US" altLang="en-US" b="1" i="1" dirty="0"/>
              <a:t> degrees of latitude</a:t>
            </a:r>
            <a:r>
              <a:rPr lang="en-US" altLang="en-US" dirty="0"/>
              <a:t> (120 miles), and </a:t>
            </a:r>
            <a:r>
              <a:rPr lang="en-US" altLang="en-US" b="1" i="1" dirty="0">
                <a:solidFill>
                  <a:srgbClr val="FF0000"/>
                </a:solidFill>
              </a:rPr>
              <a:t>3</a:t>
            </a:r>
            <a:r>
              <a:rPr lang="en-US" altLang="en-US" b="1" i="1" dirty="0"/>
              <a:t> degrees of latitude</a:t>
            </a:r>
            <a:r>
              <a:rPr lang="en-US" altLang="en-US" dirty="0"/>
              <a:t> (180 miles) for the 24, 48 and 72 hour forecasts.</a:t>
            </a:r>
          </a:p>
          <a:p>
            <a:pPr eaLnBrk="1" hangingPunct="1"/>
            <a:endParaRPr lang="en-US" altLang="en-US" dirty="0"/>
          </a:p>
        </p:txBody>
      </p:sp>
      <p:sp>
        <p:nvSpPr>
          <p:cNvPr id="100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3989" eaLnBrk="0" hangingPunct="0">
              <a:spcBef>
                <a:spcPct val="30000"/>
              </a:spcBef>
              <a:defRPr sz="1100">
                <a:solidFill>
                  <a:schemeClr val="tx1"/>
                </a:solidFill>
                <a:latin typeface="Arial" panose="020B0604020202020204" pitchFamily="34" charset="0"/>
                <a:cs typeface="Arial" panose="020B0604020202020204" pitchFamily="34" charset="0"/>
              </a:defRPr>
            </a:lvl1pPr>
            <a:lvl2pPr marL="769770" indent="-294421" defTabSz="953989" eaLnBrk="0" hangingPunct="0">
              <a:spcBef>
                <a:spcPct val="30000"/>
              </a:spcBef>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2pPr>
            <a:lvl3pPr marL="1182618" indent="-235208" defTabSz="953989" eaLnBrk="0" hangingPunct="0">
              <a:spcBef>
                <a:spcPct val="30000"/>
              </a:spcBef>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3pPr>
            <a:lvl4pPr marL="1657967" indent="-235208" defTabSz="953989"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131672" indent="-235208" defTabSz="953989"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605377" indent="-235208" defTabSz="953989"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79082" indent="-235208" defTabSz="953989"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552787" indent="-235208" defTabSz="953989"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4026492" indent="-235208" defTabSz="953989"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655ED406-7A72-49E0-B5A5-90BA14733805}" type="slidenum">
              <a:rPr lang="en-US" altLang="en-US" sz="1300">
                <a:latin typeface="Times New Roman" panose="02020603050405020304" pitchFamily="18" charset="0"/>
              </a:rPr>
              <a:pPr eaLnBrk="1" hangingPunct="1">
                <a:spcBef>
                  <a:spcPct val="0"/>
                </a:spcBef>
              </a:pPr>
              <a:t>63</a:t>
            </a:fld>
            <a:endParaRPr lang="en-US" altLang="en-US" sz="1300" dirty="0">
              <a:latin typeface="Times New Roman" panose="02020603050405020304" pitchFamily="18" charset="0"/>
            </a:endParaRPr>
          </a:p>
        </p:txBody>
      </p:sp>
      <p:sp>
        <p:nvSpPr>
          <p:cNvPr id="2" name="Date Placeholder 1"/>
          <p:cNvSpPr>
            <a:spLocks noGrp="1"/>
          </p:cNvSpPr>
          <p:nvPr>
            <p:ph type="dt" idx="10"/>
          </p:nvPr>
        </p:nvSpPr>
        <p:spPr/>
        <p:txBody>
          <a:bodyPr/>
          <a:lstStyle/>
          <a:p>
            <a:pPr>
              <a:defRPr/>
            </a:pPr>
            <a:r>
              <a:rPr lang="en-US" dirty="0"/>
              <a:t>Seven Seas U Webinar 3/4/2018</a:t>
            </a:r>
          </a:p>
        </p:txBody>
      </p:sp>
      <p:sp>
        <p:nvSpPr>
          <p:cNvPr id="3" name="Footer Placeholder 2"/>
          <p:cNvSpPr>
            <a:spLocks noGrp="1"/>
          </p:cNvSpPr>
          <p:nvPr>
            <p:ph type="ftr" sz="quarter" idx="11"/>
          </p:nvPr>
        </p:nvSpPr>
        <p:spPr/>
        <p:txBody>
          <a:bodyPr/>
          <a:lstStyle/>
          <a:p>
            <a:pPr>
              <a:defRPr/>
            </a:pPr>
            <a:r>
              <a:rPr lang="en-US" dirty="0"/>
              <a:t>©Lee Chesneau</a:t>
            </a:r>
          </a:p>
        </p:txBody>
      </p:sp>
      <p:sp>
        <p:nvSpPr>
          <p:cNvPr id="4" name="Header Placeholder 3"/>
          <p:cNvSpPr>
            <a:spLocks noGrp="1"/>
          </p:cNvSpPr>
          <p:nvPr>
            <p:ph type="hdr" sz="quarter" idx="12"/>
          </p:nvPr>
        </p:nvSpPr>
        <p:spPr/>
        <p:txBody>
          <a:bodyPr/>
          <a:lstStyle/>
          <a:p>
            <a:pPr>
              <a:defRPr/>
            </a:pPr>
            <a:r>
              <a:rPr lang="en-US" dirty="0"/>
              <a:t>WXR302-2 Tropical Cyclone Avoidance</a:t>
            </a:r>
          </a:p>
        </p:txBody>
      </p:sp>
    </p:spTree>
    <p:extLst>
      <p:ext uri="{BB962C8B-B14F-4D97-AF65-F5344CB8AC3E}">
        <p14:creationId xmlns:p14="http://schemas.microsoft.com/office/powerpoint/2010/main" val="32370272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a:ln/>
        </p:spPr>
      </p:sp>
      <p:sp>
        <p:nvSpPr>
          <p:cNvPr id="209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09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2400">
                <a:solidFill>
                  <a:schemeClr val="tx1"/>
                </a:solidFill>
                <a:latin typeface="Times New Roman" panose="02020603050405020304" pitchFamily="18" charset="0"/>
              </a:defRPr>
            </a:lvl1pPr>
            <a:lvl2pPr marL="742950" indent="-285750" defTabSz="922338">
              <a:defRPr sz="2400">
                <a:solidFill>
                  <a:schemeClr val="tx1"/>
                </a:solidFill>
                <a:latin typeface="Times New Roman" panose="02020603050405020304" pitchFamily="18" charset="0"/>
              </a:defRPr>
            </a:lvl2pPr>
            <a:lvl3pPr marL="1143000" indent="-228600" defTabSz="922338">
              <a:defRPr sz="2400">
                <a:solidFill>
                  <a:schemeClr val="tx1"/>
                </a:solidFill>
                <a:latin typeface="Times New Roman" panose="02020603050405020304" pitchFamily="18" charset="0"/>
              </a:defRPr>
            </a:lvl3pPr>
            <a:lvl4pPr marL="1600200" indent="-228600" defTabSz="922338">
              <a:defRPr sz="2400">
                <a:solidFill>
                  <a:schemeClr val="tx1"/>
                </a:solidFill>
                <a:latin typeface="Times New Roman" panose="02020603050405020304" pitchFamily="18" charset="0"/>
              </a:defRPr>
            </a:lvl4pPr>
            <a:lvl5pPr marL="2057400" indent="-228600" defTabSz="922338">
              <a:defRPr sz="2400">
                <a:solidFill>
                  <a:schemeClr val="tx1"/>
                </a:solidFill>
                <a:latin typeface="Times New Roman" panose="02020603050405020304" pitchFamily="18" charset="0"/>
              </a:defRPr>
            </a:lvl5pPr>
            <a:lvl6pPr marL="2514600" indent="-228600" defTabSz="9223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223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223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22338" eaLnBrk="0" fontAlgn="base" hangingPunct="0">
              <a:spcBef>
                <a:spcPct val="0"/>
              </a:spcBef>
              <a:spcAft>
                <a:spcPct val="0"/>
              </a:spcAft>
              <a:defRPr sz="2400">
                <a:solidFill>
                  <a:schemeClr val="tx1"/>
                </a:solidFill>
                <a:latin typeface="Times New Roman" panose="02020603050405020304" pitchFamily="18" charset="0"/>
              </a:defRPr>
            </a:lvl9pPr>
          </a:lstStyle>
          <a:p>
            <a:fld id="{1203BC7C-0D83-4D29-81E3-B30C38B542B4}" type="slidenum">
              <a:rPr lang="en-US" altLang="en-US" sz="1300"/>
              <a:pPr/>
              <a:t>64</a:t>
            </a:fld>
            <a:endParaRPr lang="en-US" altLang="en-US" sz="1300" dirty="0"/>
          </a:p>
        </p:txBody>
      </p:sp>
    </p:spTree>
    <p:extLst>
      <p:ext uri="{BB962C8B-B14F-4D97-AF65-F5344CB8AC3E}">
        <p14:creationId xmlns:p14="http://schemas.microsoft.com/office/powerpoint/2010/main" val="31207433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ln/>
        </p:spPr>
      </p:sp>
      <p:sp>
        <p:nvSpPr>
          <p:cNvPr id="210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10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2400">
                <a:solidFill>
                  <a:schemeClr val="tx1"/>
                </a:solidFill>
                <a:latin typeface="Times New Roman" panose="02020603050405020304" pitchFamily="18" charset="0"/>
              </a:defRPr>
            </a:lvl1pPr>
            <a:lvl2pPr marL="742950" indent="-285750" defTabSz="922338">
              <a:defRPr sz="2400">
                <a:solidFill>
                  <a:schemeClr val="tx1"/>
                </a:solidFill>
                <a:latin typeface="Times New Roman" panose="02020603050405020304" pitchFamily="18" charset="0"/>
              </a:defRPr>
            </a:lvl2pPr>
            <a:lvl3pPr marL="1143000" indent="-228600" defTabSz="922338">
              <a:defRPr sz="2400">
                <a:solidFill>
                  <a:schemeClr val="tx1"/>
                </a:solidFill>
                <a:latin typeface="Times New Roman" panose="02020603050405020304" pitchFamily="18" charset="0"/>
              </a:defRPr>
            </a:lvl3pPr>
            <a:lvl4pPr marL="1600200" indent="-228600" defTabSz="922338">
              <a:defRPr sz="2400">
                <a:solidFill>
                  <a:schemeClr val="tx1"/>
                </a:solidFill>
                <a:latin typeface="Times New Roman" panose="02020603050405020304" pitchFamily="18" charset="0"/>
              </a:defRPr>
            </a:lvl4pPr>
            <a:lvl5pPr marL="2057400" indent="-228600" defTabSz="922338">
              <a:defRPr sz="2400">
                <a:solidFill>
                  <a:schemeClr val="tx1"/>
                </a:solidFill>
                <a:latin typeface="Times New Roman" panose="02020603050405020304" pitchFamily="18" charset="0"/>
              </a:defRPr>
            </a:lvl5pPr>
            <a:lvl6pPr marL="2514600" indent="-228600" defTabSz="9223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223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223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22338" eaLnBrk="0" fontAlgn="base" hangingPunct="0">
              <a:spcBef>
                <a:spcPct val="0"/>
              </a:spcBef>
              <a:spcAft>
                <a:spcPct val="0"/>
              </a:spcAft>
              <a:defRPr sz="2400">
                <a:solidFill>
                  <a:schemeClr val="tx1"/>
                </a:solidFill>
                <a:latin typeface="Times New Roman" panose="02020603050405020304" pitchFamily="18" charset="0"/>
              </a:defRPr>
            </a:lvl9pPr>
          </a:lstStyle>
          <a:p>
            <a:fld id="{B324A776-A3C2-4716-8A43-C062872B7C43}" type="slidenum">
              <a:rPr lang="en-US" altLang="en-US" sz="1300"/>
              <a:pPr/>
              <a:t>65</a:t>
            </a:fld>
            <a:endParaRPr lang="en-US" altLang="en-US" sz="1300" dirty="0"/>
          </a:p>
        </p:txBody>
      </p:sp>
    </p:spTree>
    <p:extLst>
      <p:ext uri="{BB962C8B-B14F-4D97-AF65-F5344CB8AC3E}">
        <p14:creationId xmlns:p14="http://schemas.microsoft.com/office/powerpoint/2010/main" val="14186876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t>The 500 mb axes of maximum vorticity (TROFs) line up consistently with the reflective surface low pressure systems &amp; their associated fronts..</a:t>
            </a:r>
          </a:p>
        </p:txBody>
      </p:sp>
      <p:sp>
        <p:nvSpPr>
          <p:cNvPr id="4" name="Header Placeholder 3"/>
          <p:cNvSpPr>
            <a:spLocks noGrp="1"/>
          </p:cNvSpPr>
          <p:nvPr>
            <p:ph type="hdr" sz="quarter" idx="10"/>
          </p:nvPr>
        </p:nvSpPr>
        <p:spPr/>
        <p:txBody>
          <a:bodyPr/>
          <a:lstStyle/>
          <a:p>
            <a:pPr>
              <a:defRPr/>
            </a:pPr>
            <a:r>
              <a:rPr lang="en-US" dirty="0"/>
              <a:t>WXR301 500-mb Patterns and Routing</a:t>
            </a:r>
          </a:p>
        </p:txBody>
      </p:sp>
      <p:sp>
        <p:nvSpPr>
          <p:cNvPr id="5" name="Date Placeholder 4"/>
          <p:cNvSpPr>
            <a:spLocks noGrp="1"/>
          </p:cNvSpPr>
          <p:nvPr>
            <p:ph type="dt" idx="11"/>
          </p:nvPr>
        </p:nvSpPr>
        <p:spPr/>
        <p:txBody>
          <a:bodyPr/>
          <a:lstStyle/>
          <a:p>
            <a:pPr>
              <a:defRPr/>
            </a:pPr>
            <a:r>
              <a:rPr lang="en-US" dirty="0"/>
              <a:t>Seven Seas U Webinar 2/13/2018</a:t>
            </a:r>
          </a:p>
        </p:txBody>
      </p:sp>
      <p:sp>
        <p:nvSpPr>
          <p:cNvPr id="6" name="Footer Placeholder 5"/>
          <p:cNvSpPr>
            <a:spLocks noGrp="1"/>
          </p:cNvSpPr>
          <p:nvPr>
            <p:ph type="ftr" sz="quarter" idx="12"/>
          </p:nvPr>
        </p:nvSpPr>
        <p:spPr/>
        <p:txBody>
          <a:bodyPr/>
          <a:lstStyle/>
          <a:p>
            <a:pPr>
              <a:defRPr/>
            </a:pPr>
            <a:r>
              <a:rPr lang="en-US" dirty="0"/>
              <a:t>©2018 Lee Chesneau</a:t>
            </a:r>
          </a:p>
        </p:txBody>
      </p:sp>
      <p:sp>
        <p:nvSpPr>
          <p:cNvPr id="7" name="Slide Number Placeholder 6"/>
          <p:cNvSpPr>
            <a:spLocks noGrp="1"/>
          </p:cNvSpPr>
          <p:nvPr>
            <p:ph type="sldNum" sz="quarter" idx="13"/>
          </p:nvPr>
        </p:nvSpPr>
        <p:spPr/>
        <p:txBody>
          <a:bodyPr/>
          <a:lstStyle/>
          <a:p>
            <a:fld id="{E4139CC0-CC89-4326-B1CE-EB3CDF06C128}" type="slidenum">
              <a:rPr lang="en-US" altLang="en-US" smtClean="0"/>
              <a:pPr/>
              <a:t>67</a:t>
            </a:fld>
            <a:endParaRPr lang="en-US" altLang="en-US" dirty="0"/>
          </a:p>
        </p:txBody>
      </p:sp>
    </p:spTree>
    <p:extLst>
      <p:ext uri="{BB962C8B-B14F-4D97-AF65-F5344CB8AC3E}">
        <p14:creationId xmlns:p14="http://schemas.microsoft.com/office/powerpoint/2010/main" val="2945761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Slide Image Placeholder 1"/>
          <p:cNvSpPr>
            <a:spLocks noGrp="1" noRot="1" noChangeAspect="1" noTextEdit="1"/>
          </p:cNvSpPr>
          <p:nvPr>
            <p:ph type="sldImg"/>
          </p:nvPr>
        </p:nvSpPr>
        <p:spPr>
          <a:ln/>
        </p:spPr>
      </p:sp>
      <p:sp>
        <p:nvSpPr>
          <p:cNvPr id="345091" name="Notes Placeholder 2"/>
          <p:cNvSpPr>
            <a:spLocks noGrp="1"/>
          </p:cNvSpPr>
          <p:nvPr>
            <p:ph type="body" idx="1"/>
          </p:nvPr>
        </p:nvSpPr>
        <p:spPr>
          <a:noFill/>
        </p:spPr>
        <p:txBody>
          <a:bodyPr/>
          <a:lstStyle/>
          <a:p>
            <a:pPr eaLnBrk="1" hangingPunct="1"/>
            <a:endParaRPr lang="en-US"/>
          </a:p>
        </p:txBody>
      </p:sp>
      <p:sp>
        <p:nvSpPr>
          <p:cNvPr id="345092"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DEE2086-D68A-418A-A6DA-7D55279DC22E}" type="slidenum">
              <a:rPr lang="en-US" smtClean="0"/>
              <a:pPr eaLnBrk="1" hangingPunct="1"/>
              <a:t>72</a:t>
            </a:fld>
            <a:endParaRPr lang="en-US"/>
          </a:p>
        </p:txBody>
      </p:sp>
    </p:spTree>
    <p:extLst>
      <p:ext uri="{BB962C8B-B14F-4D97-AF65-F5344CB8AC3E}">
        <p14:creationId xmlns:p14="http://schemas.microsoft.com/office/powerpoint/2010/main" val="25507207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Slide Image Placeholder 1"/>
          <p:cNvSpPr>
            <a:spLocks noGrp="1" noRot="1" noChangeAspect="1" noTextEdit="1"/>
          </p:cNvSpPr>
          <p:nvPr>
            <p:ph type="sldImg"/>
          </p:nvPr>
        </p:nvSpPr>
        <p:spPr>
          <a:ln/>
        </p:spPr>
      </p:sp>
      <p:sp>
        <p:nvSpPr>
          <p:cNvPr id="344067" name="Notes Placeholder 2"/>
          <p:cNvSpPr>
            <a:spLocks noGrp="1"/>
          </p:cNvSpPr>
          <p:nvPr>
            <p:ph type="body" idx="1"/>
          </p:nvPr>
        </p:nvSpPr>
        <p:spPr>
          <a:noFill/>
        </p:spPr>
        <p:txBody>
          <a:bodyPr/>
          <a:lstStyle/>
          <a:p>
            <a:pPr eaLnBrk="1" hangingPunct="1"/>
            <a:endParaRPr lang="en-US"/>
          </a:p>
        </p:txBody>
      </p:sp>
      <p:sp>
        <p:nvSpPr>
          <p:cNvPr id="344068"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BB504A3-98FC-412C-B348-A77FE6D3EF9F}" type="slidenum">
              <a:rPr lang="en-US" smtClean="0"/>
              <a:pPr eaLnBrk="1" hangingPunct="1"/>
              <a:t>73</a:t>
            </a:fld>
            <a:endParaRPr lang="en-US"/>
          </a:p>
        </p:txBody>
      </p:sp>
    </p:spTree>
    <p:extLst>
      <p:ext uri="{BB962C8B-B14F-4D97-AF65-F5344CB8AC3E}">
        <p14:creationId xmlns:p14="http://schemas.microsoft.com/office/powerpoint/2010/main" val="3816719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p:txBody>
          <a:bodyPr/>
          <a:lstStyle>
            <a:lvl1pPr>
              <a:defRPr>
                <a:solidFill>
                  <a:schemeClr val="tx1"/>
                </a:solidFill>
                <a:latin typeface="Calibri" panose="020F0502020204030204" pitchFamily="34" charset="0"/>
                <a:cs typeface="Arial" panose="020B0604020202020204" pitchFamily="34" charset="0"/>
              </a:defRPr>
            </a:lvl1pPr>
            <a:lvl2pPr marL="801627" indent="-306364">
              <a:defRPr>
                <a:solidFill>
                  <a:schemeClr val="tx1"/>
                </a:solidFill>
                <a:latin typeface="Calibri" panose="020F0502020204030204" pitchFamily="34" charset="0"/>
                <a:cs typeface="Arial" panose="020B0604020202020204" pitchFamily="34" charset="0"/>
              </a:defRPr>
            </a:lvl2pPr>
            <a:lvl3pPr marL="1234981" indent="-244456">
              <a:defRPr>
                <a:solidFill>
                  <a:schemeClr val="tx1"/>
                </a:solidFill>
                <a:latin typeface="Calibri" panose="020F0502020204030204" pitchFamily="34" charset="0"/>
                <a:cs typeface="Arial" panose="020B0604020202020204" pitchFamily="34" charset="0"/>
              </a:defRPr>
            </a:lvl3pPr>
            <a:lvl4pPr marL="1730243" indent="-244456">
              <a:defRPr>
                <a:solidFill>
                  <a:schemeClr val="tx1"/>
                </a:solidFill>
                <a:latin typeface="Calibri" panose="020F0502020204030204" pitchFamily="34" charset="0"/>
                <a:cs typeface="Arial" panose="020B0604020202020204" pitchFamily="34" charset="0"/>
              </a:defRPr>
            </a:lvl4pPr>
            <a:lvl5pPr marL="2225506" indent="-244456">
              <a:defRPr>
                <a:solidFill>
                  <a:schemeClr val="tx1"/>
                </a:solidFill>
                <a:latin typeface="Calibri" panose="020F0502020204030204" pitchFamily="34" charset="0"/>
                <a:cs typeface="Arial" panose="020B0604020202020204" pitchFamily="34" charset="0"/>
              </a:defRPr>
            </a:lvl5pPr>
            <a:lvl6pPr marL="2682671" indent="-244456"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139837" indent="-244456"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97002" indent="-244456"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54167" indent="-244456"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B109F98-9742-40E1-8095-672F81634848}" type="slidenum">
              <a:rPr lang="en-US" altLang="en-US" smtClean="0"/>
              <a:pPr/>
              <a:t>6</a:t>
            </a:fld>
            <a:endParaRPr lang="en-US" altLang="en-US" dirty="0"/>
          </a:p>
        </p:txBody>
      </p:sp>
      <p:sp>
        <p:nvSpPr>
          <p:cNvPr id="130051" name="Rectangle 7"/>
          <p:cNvSpPr txBox="1">
            <a:spLocks noGrp="1" noChangeArrowheads="1"/>
          </p:cNvSpPr>
          <p:nvPr/>
        </p:nvSpPr>
        <p:spPr bwMode="auto">
          <a:xfrm>
            <a:off x="4144964" y="9121776"/>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074" tIns="49036" rIns="98074" bIns="49036" anchor="b"/>
          <a:lstStyle>
            <a:lvl1pPr defTabSz="904875">
              <a:spcBef>
                <a:spcPct val="30000"/>
              </a:spcBef>
              <a:defRPr sz="1200">
                <a:solidFill>
                  <a:schemeClr val="tx1"/>
                </a:solidFill>
                <a:latin typeface="Calibri" panose="020F0502020204030204" pitchFamily="34" charset="0"/>
              </a:defRPr>
            </a:lvl1pPr>
            <a:lvl2pPr marL="742950" indent="-285750" defTabSz="904875">
              <a:spcBef>
                <a:spcPct val="30000"/>
              </a:spcBef>
              <a:defRPr sz="1200">
                <a:solidFill>
                  <a:schemeClr val="tx1"/>
                </a:solidFill>
                <a:latin typeface="Calibri" panose="020F0502020204030204" pitchFamily="34" charset="0"/>
              </a:defRPr>
            </a:lvl2pPr>
            <a:lvl3pPr marL="1143000" indent="-228600" defTabSz="904875">
              <a:spcBef>
                <a:spcPct val="30000"/>
              </a:spcBef>
              <a:defRPr sz="1200">
                <a:solidFill>
                  <a:schemeClr val="tx1"/>
                </a:solidFill>
                <a:latin typeface="Calibri" panose="020F0502020204030204" pitchFamily="34" charset="0"/>
              </a:defRPr>
            </a:lvl3pPr>
            <a:lvl4pPr marL="1600200" indent="-228600" defTabSz="904875">
              <a:spcBef>
                <a:spcPct val="30000"/>
              </a:spcBef>
              <a:defRPr sz="1200">
                <a:solidFill>
                  <a:schemeClr val="tx1"/>
                </a:solidFill>
                <a:latin typeface="Calibri" panose="020F0502020204030204" pitchFamily="34" charset="0"/>
              </a:defRPr>
            </a:lvl4pPr>
            <a:lvl5pPr marL="2057400" indent="-228600" defTabSz="904875">
              <a:spcBef>
                <a:spcPct val="30000"/>
              </a:spcBef>
              <a:defRPr sz="1200">
                <a:solidFill>
                  <a:schemeClr val="tx1"/>
                </a:solidFill>
                <a:latin typeface="Calibri" panose="020F0502020204030204" pitchFamily="34" charset="0"/>
              </a:defRPr>
            </a:lvl5pPr>
            <a:lvl6pPr marL="2514600" indent="-228600" defTabSz="904875"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04875"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04875"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04875"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61CDB11B-BAD6-46E0-95CC-3DC239109989}" type="slidenum">
              <a:rPr lang="en-US" altLang="en-US" sz="1400">
                <a:latin typeface="Times New Roman" panose="02020603050405020304" pitchFamily="18" charset="0"/>
              </a:rPr>
              <a:pPr algn="r" eaLnBrk="1" hangingPunct="1">
                <a:spcBef>
                  <a:spcPct val="0"/>
                </a:spcBef>
              </a:pPr>
              <a:t>6</a:t>
            </a:fld>
            <a:endParaRPr lang="en-US" altLang="en-US" sz="1400" dirty="0">
              <a:latin typeface="Times New Roman" panose="02020603050405020304" pitchFamily="18" charset="0"/>
            </a:endParaRPr>
          </a:p>
        </p:txBody>
      </p:sp>
      <p:sp>
        <p:nvSpPr>
          <p:cNvPr id="2" name="Date Placeholder 1"/>
          <p:cNvSpPr>
            <a:spLocks noGrp="1"/>
          </p:cNvSpPr>
          <p:nvPr>
            <p:ph type="dt" idx="10"/>
          </p:nvPr>
        </p:nvSpPr>
        <p:spPr/>
        <p:txBody>
          <a:bodyPr/>
          <a:lstStyle/>
          <a:p>
            <a:r>
              <a:rPr lang="en-US"/>
              <a:t>Seven Seas U Webinar 12/3/2017</a:t>
            </a:r>
            <a:endParaRPr lang="en-US" dirty="0"/>
          </a:p>
        </p:txBody>
      </p:sp>
      <p:sp>
        <p:nvSpPr>
          <p:cNvPr id="3" name="Footer Placeholder 2"/>
          <p:cNvSpPr>
            <a:spLocks noGrp="1"/>
          </p:cNvSpPr>
          <p:nvPr>
            <p:ph type="ftr" sz="quarter" idx="11"/>
          </p:nvPr>
        </p:nvSpPr>
        <p:spPr/>
        <p:txBody>
          <a:bodyPr/>
          <a:lstStyle/>
          <a:p>
            <a:r>
              <a:rPr lang="en-US"/>
              <a:t>©2016 Lee Chesneau</a:t>
            </a:r>
            <a:endParaRPr lang="en-US" dirty="0"/>
          </a:p>
        </p:txBody>
      </p:sp>
      <p:sp>
        <p:nvSpPr>
          <p:cNvPr id="4" name="Header Placeholder 3"/>
          <p:cNvSpPr>
            <a:spLocks noGrp="1"/>
          </p:cNvSpPr>
          <p:nvPr>
            <p:ph type="hdr" sz="quarter" idx="12"/>
          </p:nvPr>
        </p:nvSpPr>
        <p:spPr/>
        <p:txBody>
          <a:bodyPr/>
          <a:lstStyle/>
          <a:p>
            <a:r>
              <a:rPr lang="en-US"/>
              <a:t>WXR203 Winds and Pilot Charts</a:t>
            </a:r>
            <a:endParaRPr lang="en-US" dirty="0"/>
          </a:p>
        </p:txBody>
      </p:sp>
      <p:sp>
        <p:nvSpPr>
          <p:cNvPr id="9" name="Slide Image Placeholder 8">
            <a:extLst>
              <a:ext uri="{FF2B5EF4-FFF2-40B4-BE49-F238E27FC236}">
                <a16:creationId xmlns:a16="http://schemas.microsoft.com/office/drawing/2014/main" id="{3E1047A7-18E7-4BAB-914F-8955F500CA9D}"/>
              </a:ext>
            </a:extLst>
          </p:cNvPr>
          <p:cNvSpPr>
            <a:spLocks noGrp="1" noRot="1" noChangeAspect="1"/>
          </p:cNvSpPr>
          <p:nvPr>
            <p:ph type="sldImg"/>
          </p:nvPr>
        </p:nvSpPr>
        <p:spPr>
          <a:xfrm>
            <a:off x="1081088" y="536575"/>
            <a:ext cx="5045075" cy="3783013"/>
          </a:xfrm>
        </p:spPr>
      </p:sp>
      <p:sp>
        <p:nvSpPr>
          <p:cNvPr id="10" name="Notes Placeholder 9">
            <a:extLst>
              <a:ext uri="{FF2B5EF4-FFF2-40B4-BE49-F238E27FC236}">
                <a16:creationId xmlns:a16="http://schemas.microsoft.com/office/drawing/2014/main" id="{510F455A-7116-49FC-9245-B1B38AC9A6A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497769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bwMode="auto">
          <a:xfrm>
            <a:off x="684213" y="468313"/>
            <a:ext cx="5708650" cy="42814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9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latin typeface="Times New Roman" panose="02020603050405020304" pitchFamily="18" charset="0"/>
            </a:endParaRPr>
          </a:p>
        </p:txBody>
      </p:sp>
      <p:sp>
        <p:nvSpPr>
          <p:cNvPr id="269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1866">
              <a:defRPr>
                <a:solidFill>
                  <a:schemeClr val="tx1"/>
                </a:solidFill>
                <a:latin typeface="Calibri" panose="020F0502020204030204" pitchFamily="34" charset="0"/>
              </a:defRPr>
            </a:lvl1pPr>
            <a:lvl2pPr marL="780623" indent="-299290" defTabSz="951866">
              <a:defRPr>
                <a:solidFill>
                  <a:schemeClr val="tx1"/>
                </a:solidFill>
                <a:latin typeface="Calibri" panose="020F0502020204030204" pitchFamily="34" charset="0"/>
              </a:defRPr>
            </a:lvl2pPr>
            <a:lvl3pPr marL="1201789" indent="-239124" defTabSz="951866">
              <a:defRPr>
                <a:solidFill>
                  <a:schemeClr val="tx1"/>
                </a:solidFill>
                <a:latin typeface="Calibri" panose="020F0502020204030204" pitchFamily="34" charset="0"/>
              </a:defRPr>
            </a:lvl3pPr>
            <a:lvl4pPr marL="1683122" indent="-239124" defTabSz="951866">
              <a:defRPr>
                <a:solidFill>
                  <a:schemeClr val="tx1"/>
                </a:solidFill>
                <a:latin typeface="Calibri" panose="020F0502020204030204" pitchFamily="34" charset="0"/>
              </a:defRPr>
            </a:lvl4pPr>
            <a:lvl5pPr marL="2164454" indent="-239124" defTabSz="951866">
              <a:defRPr>
                <a:solidFill>
                  <a:schemeClr val="tx1"/>
                </a:solidFill>
                <a:latin typeface="Calibri" panose="020F0502020204030204" pitchFamily="34" charset="0"/>
              </a:defRPr>
            </a:lvl5pPr>
            <a:lvl6pPr marL="2608761" indent="-239124" defTabSz="951866" fontAlgn="base">
              <a:spcBef>
                <a:spcPct val="0"/>
              </a:spcBef>
              <a:spcAft>
                <a:spcPct val="0"/>
              </a:spcAft>
              <a:defRPr>
                <a:solidFill>
                  <a:schemeClr val="tx1"/>
                </a:solidFill>
                <a:latin typeface="Calibri" panose="020F0502020204030204" pitchFamily="34" charset="0"/>
              </a:defRPr>
            </a:lvl6pPr>
            <a:lvl7pPr marL="3053068" indent="-239124" defTabSz="951866" fontAlgn="base">
              <a:spcBef>
                <a:spcPct val="0"/>
              </a:spcBef>
              <a:spcAft>
                <a:spcPct val="0"/>
              </a:spcAft>
              <a:defRPr>
                <a:solidFill>
                  <a:schemeClr val="tx1"/>
                </a:solidFill>
                <a:latin typeface="Calibri" panose="020F0502020204030204" pitchFamily="34" charset="0"/>
              </a:defRPr>
            </a:lvl7pPr>
            <a:lvl8pPr marL="3497375" indent="-239124" defTabSz="951866" fontAlgn="base">
              <a:spcBef>
                <a:spcPct val="0"/>
              </a:spcBef>
              <a:spcAft>
                <a:spcPct val="0"/>
              </a:spcAft>
              <a:defRPr>
                <a:solidFill>
                  <a:schemeClr val="tx1"/>
                </a:solidFill>
                <a:latin typeface="Calibri" panose="020F0502020204030204" pitchFamily="34" charset="0"/>
              </a:defRPr>
            </a:lvl8pPr>
            <a:lvl9pPr marL="3941682" indent="-239124" defTabSz="951866" fontAlgn="base">
              <a:spcBef>
                <a:spcPct val="0"/>
              </a:spcBef>
              <a:spcAft>
                <a:spcPct val="0"/>
              </a:spcAft>
              <a:defRPr>
                <a:solidFill>
                  <a:schemeClr val="tx1"/>
                </a:solidFill>
                <a:latin typeface="Calibri" panose="020F0502020204030204" pitchFamily="34" charset="0"/>
              </a:defRPr>
            </a:lvl9pPr>
          </a:lstStyle>
          <a:p>
            <a:fld id="{7D297A4F-51C5-4E33-A8E0-26E75D8707B5}" type="slidenum">
              <a:rPr lang="en-US" altLang="en-US" sz="1400">
                <a:latin typeface="Times New Roman" panose="02020603050405020304" pitchFamily="18" charset="0"/>
              </a:rPr>
              <a:pPr/>
              <a:t>7</a:t>
            </a:fld>
            <a:endParaRPr lang="en-US" altLang="en-US" sz="1400" dirty="0">
              <a:latin typeface="Times New Roman" panose="02020603050405020304" pitchFamily="18" charset="0"/>
            </a:endParaRPr>
          </a:p>
        </p:txBody>
      </p:sp>
    </p:spTree>
    <p:extLst>
      <p:ext uri="{BB962C8B-B14F-4D97-AF65-F5344CB8AC3E}">
        <p14:creationId xmlns:p14="http://schemas.microsoft.com/office/powerpoint/2010/main" val="2084906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ts val="300"/>
              </a:spcAft>
              <a:buClrTx/>
              <a:buSzTx/>
              <a:buFontTx/>
              <a:buNone/>
              <a:tabLst/>
              <a:defRPr/>
            </a:pPr>
            <a:r>
              <a:rPr lang="en-US" dirty="0"/>
              <a:t>Feathers</a:t>
            </a:r>
            <a:r>
              <a:rPr lang="en-US" baseline="0" dirty="0"/>
              <a:t> always point toward lower pressure values &amp; away from high pressure values; both hemispheres. </a:t>
            </a:r>
            <a:endParaRPr lang="en-US" dirty="0"/>
          </a:p>
          <a:p>
            <a:endParaRPr lang="en-US" dirty="0"/>
          </a:p>
        </p:txBody>
      </p:sp>
      <p:sp>
        <p:nvSpPr>
          <p:cNvPr id="4" name="Header Placeholder 3"/>
          <p:cNvSpPr>
            <a:spLocks noGrp="1"/>
          </p:cNvSpPr>
          <p:nvPr>
            <p:ph type="hdr" sz="quarter" idx="10"/>
          </p:nvPr>
        </p:nvSpPr>
        <p:spPr/>
        <p:txBody>
          <a:bodyPr/>
          <a:lstStyle/>
          <a:p>
            <a:pPr>
              <a:defRPr/>
            </a:pPr>
            <a:r>
              <a:rPr lang="en-US" dirty="0"/>
              <a:t>WXR207: Surface Charts</a:t>
            </a:r>
          </a:p>
        </p:txBody>
      </p:sp>
      <p:sp>
        <p:nvSpPr>
          <p:cNvPr id="5" name="Date Placeholder 4"/>
          <p:cNvSpPr>
            <a:spLocks noGrp="1"/>
          </p:cNvSpPr>
          <p:nvPr>
            <p:ph type="dt" idx="11"/>
          </p:nvPr>
        </p:nvSpPr>
        <p:spPr/>
        <p:txBody>
          <a:bodyPr/>
          <a:lstStyle/>
          <a:p>
            <a:pPr>
              <a:defRPr/>
            </a:pPr>
            <a:r>
              <a:rPr lang="en-US" dirty="0"/>
              <a:t>Seven Seas U Webinar 4/5/2016</a:t>
            </a:r>
          </a:p>
        </p:txBody>
      </p:sp>
      <p:sp>
        <p:nvSpPr>
          <p:cNvPr id="6" name="Footer Placeholder 5"/>
          <p:cNvSpPr>
            <a:spLocks noGrp="1"/>
          </p:cNvSpPr>
          <p:nvPr>
            <p:ph type="ftr" sz="quarter" idx="12"/>
          </p:nvPr>
        </p:nvSpPr>
        <p:spPr/>
        <p:txBody>
          <a:bodyPr/>
          <a:lstStyle/>
          <a:p>
            <a:pPr>
              <a:defRPr/>
            </a:pPr>
            <a:r>
              <a:rPr lang="en-US" dirty="0"/>
              <a:t>©2016 Lee Chesneau</a:t>
            </a:r>
          </a:p>
        </p:txBody>
      </p:sp>
      <p:sp>
        <p:nvSpPr>
          <p:cNvPr id="7" name="Slide Number Placeholder 6"/>
          <p:cNvSpPr>
            <a:spLocks noGrp="1"/>
          </p:cNvSpPr>
          <p:nvPr>
            <p:ph type="sldNum" sz="quarter" idx="13"/>
          </p:nvPr>
        </p:nvSpPr>
        <p:spPr/>
        <p:txBody>
          <a:bodyPr/>
          <a:lstStyle/>
          <a:p>
            <a:fld id="{8CDE1A57-C92A-409E-86EB-D534D523FE93}" type="slidenum">
              <a:rPr lang="en-US" altLang="en-US" smtClean="0"/>
              <a:pPr/>
              <a:t>8</a:t>
            </a:fld>
            <a:endParaRPr lang="en-US" altLang="en-US" dirty="0"/>
          </a:p>
        </p:txBody>
      </p:sp>
    </p:spTree>
    <p:extLst>
      <p:ext uri="{BB962C8B-B14F-4D97-AF65-F5344CB8AC3E}">
        <p14:creationId xmlns:p14="http://schemas.microsoft.com/office/powerpoint/2010/main" val="22725698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We have established that the sun heats the earth unevenly</a:t>
            </a:r>
          </a:p>
          <a:p>
            <a:r>
              <a:rPr lang="en-US"/>
              <a:t>Temperature infers density differences</a:t>
            </a:r>
          </a:p>
          <a:p>
            <a:r>
              <a:rPr lang="en-US"/>
              <a:t>Density difference infers pressure differences</a:t>
            </a:r>
          </a:p>
          <a:p>
            <a:r>
              <a:rPr lang="en-US"/>
              <a:t>Pressure differences kick of the earths response to equalize = wind</a:t>
            </a:r>
            <a:endParaRPr lang="en-US" dirty="0"/>
          </a:p>
        </p:txBody>
      </p:sp>
      <p:sp>
        <p:nvSpPr>
          <p:cNvPr id="4" name="Header Placeholder 3"/>
          <p:cNvSpPr>
            <a:spLocks noGrp="1"/>
          </p:cNvSpPr>
          <p:nvPr>
            <p:ph type="hdr" sz="quarter" idx="10"/>
          </p:nvPr>
        </p:nvSpPr>
        <p:spPr/>
        <p:txBody>
          <a:bodyPr/>
          <a:lstStyle/>
          <a:p>
            <a:r>
              <a:rPr lang="en-US"/>
              <a:t>WXR203 Winds and Pilot Charts</a:t>
            </a:r>
          </a:p>
        </p:txBody>
      </p:sp>
      <p:sp>
        <p:nvSpPr>
          <p:cNvPr id="5" name="Date Placeholder 4"/>
          <p:cNvSpPr>
            <a:spLocks noGrp="1"/>
          </p:cNvSpPr>
          <p:nvPr>
            <p:ph type="dt" idx="11"/>
          </p:nvPr>
        </p:nvSpPr>
        <p:spPr/>
        <p:txBody>
          <a:bodyPr/>
          <a:lstStyle/>
          <a:p>
            <a:r>
              <a:rPr lang="en-US"/>
              <a:t>Seven Seas U Webinar 12/3/2017</a:t>
            </a:r>
            <a:endParaRPr lang="en-US" dirty="0"/>
          </a:p>
        </p:txBody>
      </p:sp>
      <p:sp>
        <p:nvSpPr>
          <p:cNvPr id="6" name="Footer Placeholder 5"/>
          <p:cNvSpPr>
            <a:spLocks noGrp="1"/>
          </p:cNvSpPr>
          <p:nvPr>
            <p:ph type="ftr" sz="quarter" idx="12"/>
          </p:nvPr>
        </p:nvSpPr>
        <p:spPr/>
        <p:txBody>
          <a:bodyPr/>
          <a:lstStyle/>
          <a:p>
            <a:r>
              <a:rPr lang="en-US"/>
              <a:t>©2017 Lee Chesneau</a:t>
            </a:r>
          </a:p>
        </p:txBody>
      </p:sp>
      <p:sp>
        <p:nvSpPr>
          <p:cNvPr id="7" name="Slide Number Placeholder 6"/>
          <p:cNvSpPr>
            <a:spLocks noGrp="1"/>
          </p:cNvSpPr>
          <p:nvPr>
            <p:ph type="sldNum" sz="quarter" idx="13"/>
          </p:nvPr>
        </p:nvSpPr>
        <p:spPr/>
        <p:txBody>
          <a:bodyPr/>
          <a:lstStyle/>
          <a:p>
            <a:fld id="{E4139CC0-CC89-4326-B1CE-EB3CDF06C128}" type="slidenum">
              <a:rPr lang="en-US" altLang="en-US" smtClean="0"/>
              <a:pPr/>
              <a:t>9</a:t>
            </a:fld>
            <a:endParaRPr lang="en-US" altLang="en-US"/>
          </a:p>
        </p:txBody>
      </p:sp>
      <p:sp>
        <p:nvSpPr>
          <p:cNvPr id="13" name="Slide Image Placeholder 12">
            <a:extLst>
              <a:ext uri="{FF2B5EF4-FFF2-40B4-BE49-F238E27FC236}">
                <a16:creationId xmlns:a16="http://schemas.microsoft.com/office/drawing/2014/main" id="{B0F76B55-0566-4712-B684-6AEBD8BD2D36}"/>
              </a:ext>
            </a:extLst>
          </p:cNvPr>
          <p:cNvSpPr>
            <a:spLocks noGrp="1" noRot="1" noChangeAspect="1"/>
          </p:cNvSpPr>
          <p:nvPr>
            <p:ph type="sldImg"/>
          </p:nvPr>
        </p:nvSpPr>
        <p:spPr/>
      </p:sp>
    </p:spTree>
    <p:extLst>
      <p:ext uri="{BB962C8B-B14F-4D97-AF65-F5344CB8AC3E}">
        <p14:creationId xmlns:p14="http://schemas.microsoft.com/office/powerpoint/2010/main" val="22465407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90492DF-5671-4BD8-9A24-B50809C8D01E}"/>
              </a:ext>
            </a:extLst>
          </p:cNvPr>
          <p:cNvSpPr/>
          <p:nvPr userDrawn="1"/>
        </p:nvSpPr>
        <p:spPr>
          <a:xfrm>
            <a:off x="0" y="1828800"/>
            <a:ext cx="9144000" cy="2286000"/>
          </a:xfrm>
          <a:prstGeom prst="rect">
            <a:avLst/>
          </a:prstGeom>
          <a:gradFill>
            <a:gsLst>
              <a:gs pos="0">
                <a:srgbClr val="660033"/>
              </a:gs>
              <a:gs pos="80000">
                <a:srgbClr val="660033"/>
              </a:gs>
              <a:gs pos="100000">
                <a:srgbClr val="57002B"/>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5" descr="heade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7499"/>
          <a:stretch/>
        </p:blipFill>
        <p:spPr bwMode="auto">
          <a:xfrm>
            <a:off x="0" y="4117975"/>
            <a:ext cx="9144000"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lvl1pPr>
              <a:defRPr sz="3200" b="1">
                <a:solidFill>
                  <a:schemeClr val="bg1"/>
                </a:solidFill>
                <a:latin typeface="+mj-lt"/>
                <a:cs typeface="Arial" panose="020B0604020202020204" pitchFamily="34" charset="0"/>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3051759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lstStyle>
            <a:lvl1pPr marL="233363" indent="-233363">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0" y="0"/>
            <a:ext cx="9144000" cy="838200"/>
          </a:xfrm>
        </p:spPr>
        <p:txBody>
          <a:bodyPr/>
          <a:lstStyle>
            <a:lvl1pPr>
              <a:defRPr sz="3200" b="1">
                <a:solidFill>
                  <a:srgbClr val="660033"/>
                </a:solidFill>
                <a:latin typeface="+mj-lt"/>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4065996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izze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990600"/>
            <a:ext cx="4269409" cy="5233504"/>
          </a:xfrm>
        </p:spPr>
        <p:txBody>
          <a:bodyPr/>
          <a:lstStyle>
            <a:lvl1pPr marL="0" indent="0">
              <a:buNone/>
              <a:defRPr sz="2800">
                <a:latin typeface="+mn-lt"/>
              </a:defRPr>
            </a:lvl1pPr>
            <a:lvl2pPr marL="688975" indent="-347663">
              <a:lnSpc>
                <a:spcPct val="200000"/>
              </a:lnSpc>
              <a:buFont typeface="+mj-lt"/>
              <a:buAutoNum type="alphaLcPeriod"/>
              <a:defRPr sz="2800">
                <a:latin typeface="+mn-lt"/>
              </a:defRPr>
            </a:lvl2pPr>
            <a:lvl3pPr>
              <a:defRPr sz="2800">
                <a:latin typeface="+mn-lt"/>
              </a:defRPr>
            </a:lvl3pPr>
            <a:lvl4pPr>
              <a:defRPr sz="2800">
                <a:latin typeface="+mn-lt"/>
              </a:defRPr>
            </a:lvl4pPr>
            <a:lvl5pPr>
              <a:defRPr sz="2800">
                <a:latin typeface="+mn-lt"/>
              </a:defRPr>
            </a:lvl5pPr>
          </a:lstStyle>
          <a:p>
            <a:pPr lvl="0"/>
            <a:r>
              <a:rPr lang="en-US" dirty="0"/>
              <a:t>Click to edit Master text styles</a:t>
            </a:r>
          </a:p>
          <a:p>
            <a:pPr lvl="1"/>
            <a:r>
              <a:rPr lang="en-US" dirty="0"/>
              <a:t>Second level</a:t>
            </a:r>
          </a:p>
        </p:txBody>
      </p:sp>
      <p:sp>
        <p:nvSpPr>
          <p:cNvPr id="7" name="Title 1"/>
          <p:cNvSpPr>
            <a:spLocks noGrp="1"/>
          </p:cNvSpPr>
          <p:nvPr>
            <p:ph type="title"/>
          </p:nvPr>
        </p:nvSpPr>
        <p:spPr>
          <a:xfrm>
            <a:off x="0" y="0"/>
            <a:ext cx="9144000" cy="838200"/>
          </a:xfrm>
        </p:spPr>
        <p:txBody>
          <a:bodyPr/>
          <a:lstStyle>
            <a:lvl1pPr>
              <a:defRPr sz="3200" b="1">
                <a:solidFill>
                  <a:srgbClr val="660033"/>
                </a:solidFill>
                <a:latin typeface="+mj-lt"/>
              </a:defRPr>
            </a:lvl1pPr>
          </a:lstStyle>
          <a:p>
            <a:r>
              <a:rPr lang="en-US" dirty="0"/>
              <a:t>Click to edit Master title style</a:t>
            </a:r>
          </a:p>
        </p:txBody>
      </p:sp>
      <p:sp>
        <p:nvSpPr>
          <p:cNvPr id="4" name="Picture Placeholder 3">
            <a:extLst>
              <a:ext uri="{FF2B5EF4-FFF2-40B4-BE49-F238E27FC236}">
                <a16:creationId xmlns:a16="http://schemas.microsoft.com/office/drawing/2014/main" id="{3796C3DA-FB2C-4D8B-9227-F6EF5544154C}"/>
              </a:ext>
            </a:extLst>
          </p:cNvPr>
          <p:cNvSpPr>
            <a:spLocks noGrp="1"/>
          </p:cNvSpPr>
          <p:nvPr>
            <p:ph type="pic" sz="quarter" idx="10"/>
          </p:nvPr>
        </p:nvSpPr>
        <p:spPr>
          <a:xfrm>
            <a:off x="4948238" y="989496"/>
            <a:ext cx="3965575" cy="5212867"/>
          </a:xfrm>
        </p:spPr>
        <p:txBody>
          <a:bodyPr/>
          <a:lstStyle/>
          <a:p>
            <a:endParaRPr lang="en-US" dirty="0"/>
          </a:p>
        </p:txBody>
      </p:sp>
    </p:spTree>
    <p:custDataLst>
      <p:tags r:id="rId1"/>
    </p:custDataLst>
    <p:extLst>
      <p:ext uri="{BB962C8B-B14F-4D97-AF65-F5344CB8AC3E}">
        <p14:creationId xmlns:p14="http://schemas.microsoft.com/office/powerpoint/2010/main" val="3701073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993333-1424-457E-8777-CD14E6D13FAA}"/>
              </a:ext>
            </a:extLst>
          </p:cNvPr>
          <p:cNvSpPr/>
          <p:nvPr userDrawn="1"/>
        </p:nvSpPr>
        <p:spPr>
          <a:xfrm>
            <a:off x="0" y="1828800"/>
            <a:ext cx="9144000" cy="2286000"/>
          </a:xfrm>
          <a:prstGeom prst="rect">
            <a:avLst/>
          </a:prstGeom>
          <a:gradFill>
            <a:gsLst>
              <a:gs pos="0">
                <a:srgbClr val="660033"/>
              </a:gs>
              <a:gs pos="80000">
                <a:srgbClr val="660033"/>
              </a:gs>
              <a:gs pos="100000">
                <a:srgbClr val="57002B"/>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62000" y="1917915"/>
            <a:ext cx="7772400" cy="2111160"/>
          </a:xfrm>
        </p:spPr>
        <p:txBody>
          <a:bodyPr anchor="ctr" anchorCtr="0"/>
          <a:lstStyle>
            <a:lvl1pPr algn="ctr">
              <a:defRPr sz="3200" b="1" cap="small" baseline="0">
                <a:solidFill>
                  <a:schemeClr val="bg1"/>
                </a:solidFill>
                <a:latin typeface="+mj-lt"/>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3385292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30"/>
          </a:xfrm>
        </p:spPr>
        <p:txBody>
          <a:bodyPr/>
          <a:lstStyle>
            <a:lvl1pPr>
              <a:defRPr sz="3200" b="1">
                <a:solidFill>
                  <a:srgbClr val="660033"/>
                </a:solidFill>
                <a:latin typeface="+mj-lt"/>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4084671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30"/>
          </a:xfrm>
        </p:spPr>
        <p:txBody>
          <a:bodyPr/>
          <a:lstStyle>
            <a:lvl1pPr>
              <a:defRPr sz="3200" b="1">
                <a:solidFill>
                  <a:srgbClr val="660033"/>
                </a:solidFill>
                <a:latin typeface="+mj-lt"/>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3336154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975469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086600" cy="1143000"/>
          </a:xfrm>
        </p:spPr>
        <p:txBody>
          <a:bodyPr/>
          <a:lstStyle>
            <a:lvl1pPr>
              <a:defRPr>
                <a:solidFill>
                  <a:schemeClr val="tx2"/>
                </a:solidFill>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r>
              <a:rPr lang="en-US" dirty="0"/>
              <a:t>Seven Seas U Webinar 03/06/2016</a:t>
            </a:r>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73A42C8C-3006-4811-B15E-AE03F36E1284}" type="slidenum">
              <a:rPr lang="en-US"/>
              <a:pPr>
                <a:defRPr/>
              </a:pPr>
              <a:t>‹#›</a:t>
            </a:fld>
            <a:endParaRPr lang="en-US" dirty="0"/>
          </a:p>
        </p:txBody>
      </p:sp>
    </p:spTree>
    <p:custDataLst>
      <p:tags r:id="rId1"/>
    </p:custDataLst>
    <p:extLst>
      <p:ext uri="{BB962C8B-B14F-4D97-AF65-F5344CB8AC3E}">
        <p14:creationId xmlns:p14="http://schemas.microsoft.com/office/powerpoint/2010/main" val="3777507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993333-1424-457E-8777-CD14E6D13FAA}"/>
              </a:ext>
            </a:extLst>
          </p:cNvPr>
          <p:cNvSpPr/>
          <p:nvPr userDrawn="1"/>
        </p:nvSpPr>
        <p:spPr>
          <a:xfrm>
            <a:off x="0" y="1828800"/>
            <a:ext cx="9144000" cy="2286000"/>
          </a:xfrm>
          <a:prstGeom prst="rect">
            <a:avLst/>
          </a:prstGeom>
          <a:gradFill>
            <a:gsLst>
              <a:gs pos="0">
                <a:srgbClr val="660033"/>
              </a:gs>
              <a:gs pos="80000">
                <a:srgbClr val="660033"/>
              </a:gs>
              <a:gs pos="100000">
                <a:srgbClr val="57002B"/>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0" y="2667000"/>
            <a:ext cx="7772400" cy="1362075"/>
          </a:xfrm>
        </p:spPr>
        <p:txBody>
          <a:bodyPr anchor="t"/>
          <a:lstStyle>
            <a:lvl1pPr algn="ctr">
              <a:defRPr sz="3200" b="1" cap="all">
                <a:solidFill>
                  <a:schemeClr val="bg1"/>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1191388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2.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7" name="Rectangle 6"/>
          <p:cNvSpPr/>
          <p:nvPr userDrawn="1"/>
        </p:nvSpPr>
        <p:spPr>
          <a:xfrm>
            <a:off x="0" y="6553200"/>
            <a:ext cx="9144000" cy="304800"/>
          </a:xfrm>
          <a:prstGeom prst="rect">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29" name="TextBox 7"/>
          <p:cNvSpPr txBox="1">
            <a:spLocks noChangeArrowheads="1"/>
          </p:cNvSpPr>
          <p:nvPr userDrawn="1"/>
        </p:nvSpPr>
        <p:spPr bwMode="auto">
          <a:xfrm>
            <a:off x="3465513" y="6553200"/>
            <a:ext cx="20823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US" altLang="en-US" dirty="0">
                <a:solidFill>
                  <a:schemeClr val="bg1"/>
                </a:solidFill>
              </a:rPr>
              <a:t>@2018 Lee Chesneau </a:t>
            </a:r>
          </a:p>
        </p:txBody>
      </p:sp>
    </p:spTree>
    <p:custDataLst>
      <p:tags r:id="rId11"/>
    </p:custDataLst>
  </p:cSld>
  <p:clrMap bg1="lt1" tx1="dk1" bg2="lt2" tx2="dk2" accent1="accent1" accent2="accent2" accent3="accent3" accent4="accent4" accent5="accent5" accent6="accent6" hlink="hlink" folHlink="folHlink"/>
  <p:sldLayoutIdLst>
    <p:sldLayoutId id="2147483749" r:id="rId1"/>
    <p:sldLayoutId id="2147483746" r:id="rId2"/>
    <p:sldLayoutId id="2147483754" r:id="rId3"/>
    <p:sldLayoutId id="2147483750" r:id="rId4"/>
    <p:sldLayoutId id="2147483747" r:id="rId5"/>
    <p:sldLayoutId id="2147483755" r:id="rId6"/>
    <p:sldLayoutId id="2147483748" r:id="rId7"/>
    <p:sldLayoutId id="2147483752" r:id="rId8"/>
    <p:sldLayoutId id="2147483756" r:id="rId9"/>
  </p:sldLayoutIdLst>
  <p:hf sldNum="0" hdr="0" ftr="0" dt="0"/>
  <p:txStyles>
    <p:titleStyle>
      <a:lvl1pPr algn="ctr" rtl="0" eaLnBrk="0" fontAlgn="base" hangingPunct="0">
        <a:spcBef>
          <a:spcPct val="0"/>
        </a:spcBef>
        <a:spcAft>
          <a:spcPct val="0"/>
        </a:spcAft>
        <a:defRPr sz="4400" b="0" i="0" u="none" kern="1200">
          <a:solidFill>
            <a:schemeClr val="tx1"/>
          </a:solidFill>
          <a:latin typeface="+mj-lt"/>
          <a:ea typeface="+mj-ea"/>
          <a:cs typeface="Arial" panose="020B0604020202020204"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b="0" i="0" u="none" kern="1200">
          <a:solidFill>
            <a:schemeClr val="tx1"/>
          </a:solidFill>
          <a:latin typeface="+mn-lt"/>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2.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1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tags" Target="../tags/tag17.xml"/><Relationship Id="rId4" Type="http://schemas.openxmlformats.org/officeDocument/2006/relationships/image" Target="../media/image8.gif"/></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tags" Target="../tags/tag1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9.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jpeg"/><Relationship Id="rId18" Type="http://schemas.openxmlformats.org/officeDocument/2006/relationships/image" Target="../media/image29.png"/><Relationship Id="rId26" Type="http://schemas.openxmlformats.org/officeDocument/2006/relationships/image" Target="../media/image37.png"/><Relationship Id="rId3" Type="http://schemas.openxmlformats.org/officeDocument/2006/relationships/image" Target="../media/image14.png"/><Relationship Id="rId21" Type="http://schemas.openxmlformats.org/officeDocument/2006/relationships/image" Target="../media/image32.jpeg"/><Relationship Id="rId7" Type="http://schemas.openxmlformats.org/officeDocument/2006/relationships/image" Target="../media/image18.jpeg"/><Relationship Id="rId12" Type="http://schemas.openxmlformats.org/officeDocument/2006/relationships/image" Target="../media/image23.jpeg"/><Relationship Id="rId17" Type="http://schemas.openxmlformats.org/officeDocument/2006/relationships/image" Target="../media/image28.png"/><Relationship Id="rId25" Type="http://schemas.openxmlformats.org/officeDocument/2006/relationships/image" Target="../media/image36.png"/><Relationship Id="rId2" Type="http://schemas.openxmlformats.org/officeDocument/2006/relationships/notesSlide" Target="../notesSlides/notesSlide20.xml"/><Relationship Id="rId16" Type="http://schemas.openxmlformats.org/officeDocument/2006/relationships/image" Target="../media/image27.png"/><Relationship Id="rId20" Type="http://schemas.openxmlformats.org/officeDocument/2006/relationships/image" Target="../media/image31.jpeg"/><Relationship Id="rId29" Type="http://schemas.openxmlformats.org/officeDocument/2006/relationships/image" Target="../media/image40.png"/><Relationship Id="rId1" Type="http://schemas.openxmlformats.org/officeDocument/2006/relationships/slideLayout" Target="../slideLayouts/slideLayout5.xml"/><Relationship Id="rId6" Type="http://schemas.openxmlformats.org/officeDocument/2006/relationships/image" Target="../media/image17.jpeg"/><Relationship Id="rId11" Type="http://schemas.openxmlformats.org/officeDocument/2006/relationships/image" Target="../media/image22.jpeg"/><Relationship Id="rId24" Type="http://schemas.openxmlformats.org/officeDocument/2006/relationships/image" Target="../media/image35.png"/><Relationship Id="rId5" Type="http://schemas.openxmlformats.org/officeDocument/2006/relationships/image" Target="../media/image16.png"/><Relationship Id="rId15" Type="http://schemas.openxmlformats.org/officeDocument/2006/relationships/image" Target="../media/image26.png"/><Relationship Id="rId23" Type="http://schemas.openxmlformats.org/officeDocument/2006/relationships/image" Target="../media/image34.jpeg"/><Relationship Id="rId28" Type="http://schemas.openxmlformats.org/officeDocument/2006/relationships/image" Target="../media/image39.png"/><Relationship Id="rId10" Type="http://schemas.openxmlformats.org/officeDocument/2006/relationships/image" Target="../media/image21.png"/><Relationship Id="rId19" Type="http://schemas.openxmlformats.org/officeDocument/2006/relationships/image" Target="../media/image30.jpe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 Id="rId22" Type="http://schemas.openxmlformats.org/officeDocument/2006/relationships/image" Target="../media/image33.jpeg"/><Relationship Id="rId27"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2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2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5.xml"/><Relationship Id="rId1" Type="http://schemas.openxmlformats.org/officeDocument/2006/relationships/tags" Target="../tags/tag2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xml"/><Relationship Id="rId1" Type="http://schemas.openxmlformats.org/officeDocument/2006/relationships/tags" Target="../tags/tag24.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tags" Target="../tags/tag2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5.xml"/><Relationship Id="rId1" Type="http://schemas.openxmlformats.org/officeDocument/2006/relationships/tags" Target="../tags/tag27.xml"/><Relationship Id="rId4" Type="http://schemas.openxmlformats.org/officeDocument/2006/relationships/image" Target="../media/image47.gif"/></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5.xml"/><Relationship Id="rId1" Type="http://schemas.openxmlformats.org/officeDocument/2006/relationships/tags" Target="../tags/tag28.xml"/><Relationship Id="rId4" Type="http://schemas.openxmlformats.org/officeDocument/2006/relationships/image" Target="../media/image48.gif"/></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5.xml"/><Relationship Id="rId1" Type="http://schemas.openxmlformats.org/officeDocument/2006/relationships/tags" Target="../tags/tag29.xml"/><Relationship Id="rId4" Type="http://schemas.openxmlformats.org/officeDocument/2006/relationships/image" Target="../media/image49.gif"/></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5.xml"/><Relationship Id="rId1" Type="http://schemas.openxmlformats.org/officeDocument/2006/relationships/tags" Target="../tags/tag30.xml"/><Relationship Id="rId4" Type="http://schemas.openxmlformats.org/officeDocument/2006/relationships/image" Target="../media/image50.gif"/></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5.xml"/><Relationship Id="rId1" Type="http://schemas.openxmlformats.org/officeDocument/2006/relationships/tags" Target="../tags/tag31.xml"/><Relationship Id="rId4" Type="http://schemas.openxmlformats.org/officeDocument/2006/relationships/image" Target="../media/image51.gif"/></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5.xml"/><Relationship Id="rId1" Type="http://schemas.openxmlformats.org/officeDocument/2006/relationships/tags" Target="../tags/tag32.xml"/><Relationship Id="rId4" Type="http://schemas.openxmlformats.org/officeDocument/2006/relationships/image" Target="../media/image52.gif"/></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5.xml"/><Relationship Id="rId1" Type="http://schemas.openxmlformats.org/officeDocument/2006/relationships/tags" Target="../tags/tag33.xml"/><Relationship Id="rId4" Type="http://schemas.openxmlformats.org/officeDocument/2006/relationships/image" Target="../media/image53.gif"/></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4.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5.xml"/><Relationship Id="rId1" Type="http://schemas.openxmlformats.org/officeDocument/2006/relationships/tags" Target="../tags/tag35.xml"/><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5.xml"/><Relationship Id="rId1" Type="http://schemas.openxmlformats.org/officeDocument/2006/relationships/tags" Target="../tags/tag3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13.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5.xml"/><Relationship Id="rId1" Type="http://schemas.openxmlformats.org/officeDocument/2006/relationships/tags" Target="../tags/tag37.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5.xml"/><Relationship Id="rId1" Type="http://schemas.openxmlformats.org/officeDocument/2006/relationships/tags" Target="../tags/tag38.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5.xml"/><Relationship Id="rId1" Type="http://schemas.openxmlformats.org/officeDocument/2006/relationships/tags" Target="../tags/tag39.xml"/><Relationship Id="rId4" Type="http://schemas.openxmlformats.org/officeDocument/2006/relationships/image" Target="../media/image55.jp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5.xml"/><Relationship Id="rId1" Type="http://schemas.openxmlformats.org/officeDocument/2006/relationships/tags" Target="../tags/tag40.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5.xml"/><Relationship Id="rId1" Type="http://schemas.openxmlformats.org/officeDocument/2006/relationships/tags" Target="../tags/tag41.xml"/><Relationship Id="rId5" Type="http://schemas.openxmlformats.org/officeDocument/2006/relationships/image" Target="../media/image57.gif"/><Relationship Id="rId4" Type="http://schemas.openxmlformats.org/officeDocument/2006/relationships/image" Target="../media/image56.gif"/></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4.xml"/><Relationship Id="rId1" Type="http://schemas.openxmlformats.org/officeDocument/2006/relationships/tags" Target="../tags/tag42.xml"/></Relationships>
</file>

<file path=ppt/slides/_rels/slide4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4.xml"/><Relationship Id="rId1" Type="http://schemas.openxmlformats.org/officeDocument/2006/relationships/tags" Target="../tags/tag43.xml"/></Relationships>
</file>

<file path=ppt/slides/_rels/slide4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5.xml"/><Relationship Id="rId4" Type="http://schemas.openxmlformats.org/officeDocument/2006/relationships/image" Target="../media/image67.jpg"/></Relationships>
</file>

<file path=ppt/slides/_rels/slide55.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xml"/><Relationship Id="rId1" Type="http://schemas.openxmlformats.org/officeDocument/2006/relationships/tags" Target="../tags/tag44.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4.xml"/><Relationship Id="rId1" Type="http://schemas.openxmlformats.org/officeDocument/2006/relationships/tags" Target="../tags/tag45.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tags" Target="../tags/tag4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tags" Target="../tags/tag14.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4.xml"/><Relationship Id="rId1" Type="http://schemas.openxmlformats.org/officeDocument/2006/relationships/tags" Target="../tags/tag47.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5.xml"/><Relationship Id="rId1" Type="http://schemas.openxmlformats.org/officeDocument/2006/relationships/tags" Target="../tags/tag48.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4.xml"/><Relationship Id="rId1" Type="http://schemas.openxmlformats.org/officeDocument/2006/relationships/tags" Target="../tags/tag49.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5.xml"/><Relationship Id="rId1" Type="http://schemas.openxmlformats.org/officeDocument/2006/relationships/tags" Target="../tags/tag50.xml"/><Relationship Id="rId4" Type="http://schemas.openxmlformats.org/officeDocument/2006/relationships/image" Target="../media/image70.png"/></Relationships>
</file>

<file path=ppt/slides/_rels/slide6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4.xml"/><Relationship Id="rId1" Type="http://schemas.openxmlformats.org/officeDocument/2006/relationships/slideLayout" Target="../slideLayouts/slideLayout5.xml"/><Relationship Id="rId4" Type="http://schemas.openxmlformats.org/officeDocument/2006/relationships/image" Target="../media/image75.png"/></Relationships>
</file>

<file path=ppt/slides/_rels/slide68.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slideLayout" Target="../slideLayouts/slideLayout5.xml"/><Relationship Id="rId1" Type="http://schemas.openxmlformats.org/officeDocument/2006/relationships/tags" Target="../tags/tag51.xml"/></Relationships>
</file>

<file path=ppt/slides/_rels/slide69.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slideLayout" Target="../slideLayouts/slideLayout5.xml"/><Relationship Id="rId1" Type="http://schemas.openxmlformats.org/officeDocument/2006/relationships/tags" Target="../tags/tag5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slideLayout" Target="../slideLayouts/slideLayout5.xml"/><Relationship Id="rId1" Type="http://schemas.openxmlformats.org/officeDocument/2006/relationships/tags" Target="../tags/tag53.xml"/></Relationships>
</file>

<file path=ppt/slides/_rels/slide7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slideLayout" Target="../slideLayouts/slideLayout5.xml"/><Relationship Id="rId1" Type="http://schemas.openxmlformats.org/officeDocument/2006/relationships/tags" Target="../tags/tag54.xml"/></Relationships>
</file>

<file path=ppt/slides/_rels/slide7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tags" Target="../tags/tag15.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699A1D-D214-4857-861F-BC7603AD2813}"/>
              </a:ext>
            </a:extLst>
          </p:cNvPr>
          <p:cNvSpPr>
            <a:spLocks noGrp="1"/>
          </p:cNvSpPr>
          <p:nvPr>
            <p:ph type="ctrTitle"/>
          </p:nvPr>
        </p:nvSpPr>
        <p:spPr/>
        <p:txBody>
          <a:bodyPr/>
          <a:lstStyle/>
          <a:p>
            <a:r>
              <a:rPr lang="en-US" dirty="0"/>
              <a:t>2018 PACIFIC CUP OFFSHORE ACADEMY </a:t>
            </a:r>
            <a:br>
              <a:rPr lang="en-US" dirty="0"/>
            </a:br>
            <a:r>
              <a:rPr lang="en-US" dirty="0"/>
              <a:t>MARINE WEATHER BASICS</a:t>
            </a:r>
          </a:p>
        </p:txBody>
      </p:sp>
    </p:spTree>
    <p:custDataLst>
      <p:tags r:id="rId1"/>
    </p:custDataLst>
    <p:extLst>
      <p:ext uri="{BB962C8B-B14F-4D97-AF65-F5344CB8AC3E}">
        <p14:creationId xmlns:p14="http://schemas.microsoft.com/office/powerpoint/2010/main" val="40982483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C5B745-6383-4594-8600-8D8D1090B9A1}"/>
              </a:ext>
            </a:extLst>
          </p:cNvPr>
          <p:cNvSpPr>
            <a:spLocks noGrp="1"/>
          </p:cNvSpPr>
          <p:nvPr>
            <p:ph type="title"/>
          </p:nvPr>
        </p:nvSpPr>
        <p:spPr>
          <a:xfrm>
            <a:off x="762000" y="2209797"/>
            <a:ext cx="7772400" cy="1702984"/>
          </a:xfrm>
        </p:spPr>
        <p:txBody>
          <a:bodyPr/>
          <a:lstStyle/>
          <a:p>
            <a:r>
              <a:rPr lang="en-US" dirty="0"/>
              <a:t>Determining WIND Direction &amp; Speed on real time surface pressure maps</a:t>
            </a:r>
          </a:p>
        </p:txBody>
      </p:sp>
    </p:spTree>
    <p:custDataLst>
      <p:tags r:id="rId1"/>
    </p:custDataLst>
    <p:extLst>
      <p:ext uri="{BB962C8B-B14F-4D97-AF65-F5344CB8AC3E}">
        <p14:creationId xmlns:p14="http://schemas.microsoft.com/office/powerpoint/2010/main" val="1246857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CB81D-6F01-4200-BBD6-9D5FE258FAD4}"/>
              </a:ext>
            </a:extLst>
          </p:cNvPr>
          <p:cNvSpPr>
            <a:spLocks noGrp="1"/>
          </p:cNvSpPr>
          <p:nvPr>
            <p:ph type="title"/>
          </p:nvPr>
        </p:nvSpPr>
        <p:spPr>
          <a:xfrm>
            <a:off x="0" y="0"/>
            <a:ext cx="9144000" cy="1014392"/>
          </a:xfrm>
        </p:spPr>
        <p:txBody>
          <a:bodyPr/>
          <a:lstStyle/>
          <a:p>
            <a:r>
              <a:rPr lang="en-US" sz="2800" dirty="0"/>
              <a:t>Surface Forecast Charts Show Winds Over 35 Knots</a:t>
            </a:r>
          </a:p>
        </p:txBody>
      </p:sp>
      <p:grpSp>
        <p:nvGrpSpPr>
          <p:cNvPr id="3" name="Group 2">
            <a:extLst>
              <a:ext uri="{FF2B5EF4-FFF2-40B4-BE49-F238E27FC236}">
                <a16:creationId xmlns:a16="http://schemas.microsoft.com/office/drawing/2014/main" id="{6B4C8EF9-F519-46C2-9639-077972A8C1C2}"/>
              </a:ext>
            </a:extLst>
          </p:cNvPr>
          <p:cNvGrpSpPr/>
          <p:nvPr/>
        </p:nvGrpSpPr>
        <p:grpSpPr>
          <a:xfrm>
            <a:off x="249608" y="938462"/>
            <a:ext cx="8644785" cy="5503846"/>
            <a:chOff x="249608" y="778042"/>
            <a:chExt cx="8644785" cy="5503846"/>
          </a:xfrm>
        </p:grpSpPr>
        <p:pic>
          <p:nvPicPr>
            <p:cNvPr id="4" name="Picture 3">
              <a:extLst>
                <a:ext uri="{FF2B5EF4-FFF2-40B4-BE49-F238E27FC236}">
                  <a16:creationId xmlns:a16="http://schemas.microsoft.com/office/drawing/2014/main" id="{852D62A1-E6A7-4FD7-8418-B1416E50E2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608" y="778042"/>
              <a:ext cx="8644785" cy="5503846"/>
            </a:xfrm>
            <a:prstGeom prst="rect">
              <a:avLst/>
            </a:prstGeom>
          </p:spPr>
        </p:pic>
        <p:grpSp>
          <p:nvGrpSpPr>
            <p:cNvPr id="7" name="55kts-W">
              <a:extLst>
                <a:ext uri="{FF2B5EF4-FFF2-40B4-BE49-F238E27FC236}">
                  <a16:creationId xmlns:a16="http://schemas.microsoft.com/office/drawing/2014/main" id="{07ECF29D-1BA5-449A-92A7-71677970E00A}"/>
                </a:ext>
              </a:extLst>
            </p:cNvPr>
            <p:cNvGrpSpPr/>
            <p:nvPr/>
          </p:nvGrpSpPr>
          <p:grpSpPr>
            <a:xfrm>
              <a:off x="3608393" y="2665959"/>
              <a:ext cx="1901822" cy="432232"/>
              <a:chOff x="3383293" y="3886195"/>
              <a:chExt cx="2011658" cy="457195"/>
            </a:xfrm>
          </p:grpSpPr>
          <p:sp>
            <p:nvSpPr>
              <p:cNvPr id="5" name="Arrow: Pentagon 4">
                <a:extLst>
                  <a:ext uri="{FF2B5EF4-FFF2-40B4-BE49-F238E27FC236}">
                    <a16:creationId xmlns:a16="http://schemas.microsoft.com/office/drawing/2014/main" id="{DB951B7A-A6BD-4433-BCF0-901DA6399D71}"/>
                  </a:ext>
                </a:extLst>
              </p:cNvPr>
              <p:cNvSpPr/>
              <p:nvPr/>
            </p:nvSpPr>
            <p:spPr>
              <a:xfrm>
                <a:off x="3383293" y="3977634"/>
                <a:ext cx="1554463" cy="274317"/>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55-kts W</a:t>
                </a:r>
              </a:p>
            </p:txBody>
          </p:sp>
          <p:sp>
            <p:nvSpPr>
              <p:cNvPr id="6" name="Oval 5">
                <a:extLst>
                  <a:ext uri="{FF2B5EF4-FFF2-40B4-BE49-F238E27FC236}">
                    <a16:creationId xmlns:a16="http://schemas.microsoft.com/office/drawing/2014/main" id="{4D5CE16E-FF0D-487D-97B3-149CCCAAAB5F}"/>
                  </a:ext>
                </a:extLst>
              </p:cNvPr>
              <p:cNvSpPr/>
              <p:nvPr/>
            </p:nvSpPr>
            <p:spPr>
              <a:xfrm>
                <a:off x="4937756" y="3886195"/>
                <a:ext cx="457195" cy="4571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45kts-WSW">
              <a:extLst>
                <a:ext uri="{FF2B5EF4-FFF2-40B4-BE49-F238E27FC236}">
                  <a16:creationId xmlns:a16="http://schemas.microsoft.com/office/drawing/2014/main" id="{BB42F469-8C57-49BC-B754-06B8861FD5C9}"/>
                </a:ext>
              </a:extLst>
            </p:cNvPr>
            <p:cNvGrpSpPr/>
            <p:nvPr/>
          </p:nvGrpSpPr>
          <p:grpSpPr>
            <a:xfrm>
              <a:off x="3505200" y="2972919"/>
              <a:ext cx="2123502" cy="432232"/>
              <a:chOff x="3383293" y="3886195"/>
              <a:chExt cx="2011658" cy="457195"/>
            </a:xfrm>
          </p:grpSpPr>
          <p:sp>
            <p:nvSpPr>
              <p:cNvPr id="12" name="Arrow: Pentagon 11">
                <a:extLst>
                  <a:ext uri="{FF2B5EF4-FFF2-40B4-BE49-F238E27FC236}">
                    <a16:creationId xmlns:a16="http://schemas.microsoft.com/office/drawing/2014/main" id="{AE48D320-54E3-429A-969A-262E51E6C219}"/>
                  </a:ext>
                </a:extLst>
              </p:cNvPr>
              <p:cNvSpPr/>
              <p:nvPr/>
            </p:nvSpPr>
            <p:spPr>
              <a:xfrm>
                <a:off x="3383293" y="3977634"/>
                <a:ext cx="1554463" cy="274317"/>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45-kts WSW</a:t>
                </a:r>
              </a:p>
            </p:txBody>
          </p:sp>
          <p:sp>
            <p:nvSpPr>
              <p:cNvPr id="13" name="Oval 12">
                <a:extLst>
                  <a:ext uri="{FF2B5EF4-FFF2-40B4-BE49-F238E27FC236}">
                    <a16:creationId xmlns:a16="http://schemas.microsoft.com/office/drawing/2014/main" id="{BC36DB8F-0D16-4BCD-B949-825FCE8AB6C0}"/>
                  </a:ext>
                </a:extLst>
              </p:cNvPr>
              <p:cNvSpPr/>
              <p:nvPr/>
            </p:nvSpPr>
            <p:spPr>
              <a:xfrm>
                <a:off x="4937756" y="3886195"/>
                <a:ext cx="457195" cy="4571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35kts-SW">
              <a:extLst>
                <a:ext uri="{FF2B5EF4-FFF2-40B4-BE49-F238E27FC236}">
                  <a16:creationId xmlns:a16="http://schemas.microsoft.com/office/drawing/2014/main" id="{C632BAAD-17FE-445C-B92B-3752F7D7756C}"/>
                </a:ext>
              </a:extLst>
            </p:cNvPr>
            <p:cNvGrpSpPr/>
            <p:nvPr/>
          </p:nvGrpSpPr>
          <p:grpSpPr>
            <a:xfrm>
              <a:off x="4176926" y="3704647"/>
              <a:ext cx="1901822" cy="432232"/>
              <a:chOff x="3383293" y="3886195"/>
              <a:chExt cx="2011658" cy="457195"/>
            </a:xfrm>
          </p:grpSpPr>
          <p:sp>
            <p:nvSpPr>
              <p:cNvPr id="16" name="Arrow: Pentagon 15">
                <a:extLst>
                  <a:ext uri="{FF2B5EF4-FFF2-40B4-BE49-F238E27FC236}">
                    <a16:creationId xmlns:a16="http://schemas.microsoft.com/office/drawing/2014/main" id="{478B0579-A1BB-4DF1-B7B8-135498945984}"/>
                  </a:ext>
                </a:extLst>
              </p:cNvPr>
              <p:cNvSpPr/>
              <p:nvPr/>
            </p:nvSpPr>
            <p:spPr>
              <a:xfrm>
                <a:off x="3383293" y="3977634"/>
                <a:ext cx="1554463" cy="274317"/>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35-kts SW</a:t>
                </a:r>
              </a:p>
            </p:txBody>
          </p:sp>
          <p:sp>
            <p:nvSpPr>
              <p:cNvPr id="17" name="Oval 16">
                <a:extLst>
                  <a:ext uri="{FF2B5EF4-FFF2-40B4-BE49-F238E27FC236}">
                    <a16:creationId xmlns:a16="http://schemas.microsoft.com/office/drawing/2014/main" id="{620EEF88-CFDB-4E59-806E-754BC4003ECF}"/>
                  </a:ext>
                </a:extLst>
              </p:cNvPr>
              <p:cNvSpPr/>
              <p:nvPr/>
            </p:nvSpPr>
            <p:spPr>
              <a:xfrm>
                <a:off x="4937756" y="3886195"/>
                <a:ext cx="457195" cy="4571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50kts-ENE">
              <a:extLst>
                <a:ext uri="{FF2B5EF4-FFF2-40B4-BE49-F238E27FC236}">
                  <a16:creationId xmlns:a16="http://schemas.microsoft.com/office/drawing/2014/main" id="{BD283755-CCE2-46F4-B20E-4AE473F793F5}"/>
                </a:ext>
              </a:extLst>
            </p:cNvPr>
            <p:cNvGrpSpPr/>
            <p:nvPr/>
          </p:nvGrpSpPr>
          <p:grpSpPr>
            <a:xfrm>
              <a:off x="3728189" y="1625029"/>
              <a:ext cx="1901822" cy="432232"/>
              <a:chOff x="3383293" y="3886195"/>
              <a:chExt cx="2011658" cy="457195"/>
            </a:xfrm>
          </p:grpSpPr>
          <p:sp>
            <p:nvSpPr>
              <p:cNvPr id="19" name="Arrow: Pentagon 18">
                <a:extLst>
                  <a:ext uri="{FF2B5EF4-FFF2-40B4-BE49-F238E27FC236}">
                    <a16:creationId xmlns:a16="http://schemas.microsoft.com/office/drawing/2014/main" id="{86941C07-449D-4EE9-A1BF-BBE1772297BC}"/>
                  </a:ext>
                </a:extLst>
              </p:cNvPr>
              <p:cNvSpPr/>
              <p:nvPr/>
            </p:nvSpPr>
            <p:spPr>
              <a:xfrm>
                <a:off x="3383293" y="3977634"/>
                <a:ext cx="1554463" cy="274317"/>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50-kts ENE</a:t>
                </a:r>
              </a:p>
            </p:txBody>
          </p:sp>
          <p:sp>
            <p:nvSpPr>
              <p:cNvPr id="20" name="Oval 19">
                <a:extLst>
                  <a:ext uri="{FF2B5EF4-FFF2-40B4-BE49-F238E27FC236}">
                    <a16:creationId xmlns:a16="http://schemas.microsoft.com/office/drawing/2014/main" id="{94F2B682-2827-40FA-A581-920C3DD085CB}"/>
                  </a:ext>
                </a:extLst>
              </p:cNvPr>
              <p:cNvSpPr/>
              <p:nvPr/>
            </p:nvSpPr>
            <p:spPr>
              <a:xfrm>
                <a:off x="4937756" y="3886195"/>
                <a:ext cx="457195" cy="4571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40kts-W">
              <a:extLst>
                <a:ext uri="{FF2B5EF4-FFF2-40B4-BE49-F238E27FC236}">
                  <a16:creationId xmlns:a16="http://schemas.microsoft.com/office/drawing/2014/main" id="{0BC35559-7409-4527-AA63-EFBE0902BBC8}"/>
                </a:ext>
              </a:extLst>
            </p:cNvPr>
            <p:cNvGrpSpPr/>
            <p:nvPr/>
          </p:nvGrpSpPr>
          <p:grpSpPr>
            <a:xfrm>
              <a:off x="1447519" y="2801320"/>
              <a:ext cx="1901822" cy="432232"/>
              <a:chOff x="3383293" y="3886195"/>
              <a:chExt cx="2011658" cy="457195"/>
            </a:xfrm>
          </p:grpSpPr>
          <p:sp>
            <p:nvSpPr>
              <p:cNvPr id="31" name="Arrow: Pentagon 30">
                <a:extLst>
                  <a:ext uri="{FF2B5EF4-FFF2-40B4-BE49-F238E27FC236}">
                    <a16:creationId xmlns:a16="http://schemas.microsoft.com/office/drawing/2014/main" id="{D9B282EF-B658-4E8B-B082-08B358326D34}"/>
                  </a:ext>
                </a:extLst>
              </p:cNvPr>
              <p:cNvSpPr/>
              <p:nvPr/>
            </p:nvSpPr>
            <p:spPr>
              <a:xfrm>
                <a:off x="3383293" y="3977634"/>
                <a:ext cx="1554463" cy="274317"/>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40-kts W</a:t>
                </a:r>
              </a:p>
            </p:txBody>
          </p:sp>
          <p:sp>
            <p:nvSpPr>
              <p:cNvPr id="32" name="Oval 31">
                <a:extLst>
                  <a:ext uri="{FF2B5EF4-FFF2-40B4-BE49-F238E27FC236}">
                    <a16:creationId xmlns:a16="http://schemas.microsoft.com/office/drawing/2014/main" id="{565D843A-4D40-47DF-9C6B-EE149722530B}"/>
                  </a:ext>
                </a:extLst>
              </p:cNvPr>
              <p:cNvSpPr/>
              <p:nvPr/>
            </p:nvSpPr>
            <p:spPr>
              <a:xfrm>
                <a:off x="4937756" y="3886195"/>
                <a:ext cx="457195" cy="4571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ustDataLst>
      <p:tags r:id="rId1"/>
    </p:custDataLst>
    <p:extLst>
      <p:ext uri="{BB962C8B-B14F-4D97-AF65-F5344CB8AC3E}">
        <p14:creationId xmlns:p14="http://schemas.microsoft.com/office/powerpoint/2010/main" val="29407683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0" y="0"/>
            <a:ext cx="9144000" cy="685800"/>
          </a:xfrm>
        </p:spPr>
        <p:txBody>
          <a:bodyPr/>
          <a:lstStyle/>
          <a:p>
            <a:pPr eaLnBrk="1" hangingPunct="1"/>
            <a:r>
              <a:rPr lang="en-US" altLang="en-US" sz="3600" dirty="0"/>
              <a:t>Understanding Standard Surface Chart Symbols</a:t>
            </a:r>
          </a:p>
        </p:txBody>
      </p:sp>
      <p:pic>
        <p:nvPicPr>
          <p:cNvPr id="89091" name="Picture 29" descr="fronts"/>
          <p:cNvPicPr>
            <a:picLocks noChangeAspect="1" noChangeArrowheads="1"/>
          </p:cNvPicPr>
          <p:nvPr/>
        </p:nvPicPr>
        <p:blipFill>
          <a:blip r:embed="rId3">
            <a:extLst>
              <a:ext uri="{28A0092B-C50C-407E-A947-70E740481C1C}">
                <a14:useLocalDpi xmlns:a14="http://schemas.microsoft.com/office/drawing/2010/main" val="0"/>
              </a:ext>
            </a:extLst>
          </a:blip>
          <a:srcRect l="6250" t="2138" r="3125" b="89632"/>
          <a:stretch>
            <a:fillRect/>
          </a:stretch>
        </p:blipFill>
        <p:spPr bwMode="auto">
          <a:xfrm>
            <a:off x="-13792200" y="4800600"/>
            <a:ext cx="69532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Color Symbols"/>
          <p:cNvGrpSpPr>
            <a:grpSpLocks/>
          </p:cNvGrpSpPr>
          <p:nvPr/>
        </p:nvGrpSpPr>
        <p:grpSpPr bwMode="auto">
          <a:xfrm>
            <a:off x="2252663" y="1357313"/>
            <a:ext cx="4638675" cy="3155950"/>
            <a:chOff x="1827230" y="1357850"/>
            <a:chExt cx="4638133" cy="3156065"/>
          </a:xfrm>
        </p:grpSpPr>
        <p:grpSp>
          <p:nvGrpSpPr>
            <p:cNvPr id="89128" name="Group 8"/>
            <p:cNvGrpSpPr>
              <a:grpSpLocks/>
            </p:cNvGrpSpPr>
            <p:nvPr/>
          </p:nvGrpSpPr>
          <p:grpSpPr bwMode="auto">
            <a:xfrm>
              <a:off x="1827230" y="2345996"/>
              <a:ext cx="4577743" cy="162526"/>
              <a:chOff x="1836940" y="4156559"/>
              <a:chExt cx="4577743" cy="162526"/>
            </a:xfrm>
          </p:grpSpPr>
          <p:cxnSp>
            <p:nvCxnSpPr>
              <p:cNvPr id="5" name="Straight Connector 4"/>
              <p:cNvCxnSpPr/>
              <p:nvPr/>
            </p:nvCxnSpPr>
            <p:spPr>
              <a:xfrm>
                <a:off x="1836940" y="4319392"/>
                <a:ext cx="457781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89152" name="Group 7"/>
              <p:cNvGrpSpPr>
                <a:grpSpLocks/>
              </p:cNvGrpSpPr>
              <p:nvPr/>
            </p:nvGrpSpPr>
            <p:grpSpPr bwMode="auto">
              <a:xfrm>
                <a:off x="2166142" y="4156559"/>
                <a:ext cx="3919338" cy="162526"/>
                <a:chOff x="2121486" y="4156559"/>
                <a:chExt cx="3919338" cy="162526"/>
              </a:xfrm>
            </p:grpSpPr>
            <p:sp>
              <p:nvSpPr>
                <p:cNvPr id="36" name="Freeform 35"/>
                <p:cNvSpPr/>
                <p:nvPr/>
              </p:nvSpPr>
              <p:spPr>
                <a:xfrm>
                  <a:off x="2120858" y="4155874"/>
                  <a:ext cx="325400" cy="163518"/>
                </a:xfrm>
                <a:custGeom>
                  <a:avLst/>
                  <a:gdLst>
                    <a:gd name="connsiteX0" fmla="*/ 162527 w 325054"/>
                    <a:gd name="connsiteY0" fmla="*/ 0 h 162526"/>
                    <a:gd name="connsiteX1" fmla="*/ 312282 w 325054"/>
                    <a:gd name="connsiteY1" fmla="*/ 99264 h 162526"/>
                    <a:gd name="connsiteX2" fmla="*/ 325054 w 325054"/>
                    <a:gd name="connsiteY2" fmla="*/ 162526 h 162526"/>
                    <a:gd name="connsiteX3" fmla="*/ 0 w 325054"/>
                    <a:gd name="connsiteY3" fmla="*/ 162526 h 162526"/>
                    <a:gd name="connsiteX4" fmla="*/ 12772 w 325054"/>
                    <a:gd name="connsiteY4" fmla="*/ 99264 h 162526"/>
                    <a:gd name="connsiteX5" fmla="*/ 162527 w 325054"/>
                    <a:gd name="connsiteY5" fmla="*/ 0 h 16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054" h="162526">
                      <a:moveTo>
                        <a:pt x="162527" y="0"/>
                      </a:moveTo>
                      <a:cubicBezTo>
                        <a:pt x="229848" y="0"/>
                        <a:pt x="287609" y="40931"/>
                        <a:pt x="312282" y="99264"/>
                      </a:cubicBezTo>
                      <a:lnTo>
                        <a:pt x="325054" y="162526"/>
                      </a:lnTo>
                      <a:lnTo>
                        <a:pt x="0" y="162526"/>
                      </a:lnTo>
                      <a:lnTo>
                        <a:pt x="12772" y="99264"/>
                      </a:lnTo>
                      <a:cubicBezTo>
                        <a:pt x="37445" y="40931"/>
                        <a:pt x="95206" y="0"/>
                        <a:pt x="162527" y="0"/>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9" name="Freeform 38"/>
                <p:cNvSpPr/>
                <p:nvPr/>
              </p:nvSpPr>
              <p:spPr>
                <a:xfrm>
                  <a:off x="3019278" y="4155874"/>
                  <a:ext cx="325400" cy="163518"/>
                </a:xfrm>
                <a:custGeom>
                  <a:avLst/>
                  <a:gdLst>
                    <a:gd name="connsiteX0" fmla="*/ 162527 w 325054"/>
                    <a:gd name="connsiteY0" fmla="*/ 0 h 162526"/>
                    <a:gd name="connsiteX1" fmla="*/ 312282 w 325054"/>
                    <a:gd name="connsiteY1" fmla="*/ 99264 h 162526"/>
                    <a:gd name="connsiteX2" fmla="*/ 325054 w 325054"/>
                    <a:gd name="connsiteY2" fmla="*/ 162526 h 162526"/>
                    <a:gd name="connsiteX3" fmla="*/ 0 w 325054"/>
                    <a:gd name="connsiteY3" fmla="*/ 162526 h 162526"/>
                    <a:gd name="connsiteX4" fmla="*/ 12772 w 325054"/>
                    <a:gd name="connsiteY4" fmla="*/ 99264 h 162526"/>
                    <a:gd name="connsiteX5" fmla="*/ 162527 w 325054"/>
                    <a:gd name="connsiteY5" fmla="*/ 0 h 16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054" h="162526">
                      <a:moveTo>
                        <a:pt x="162527" y="0"/>
                      </a:moveTo>
                      <a:cubicBezTo>
                        <a:pt x="229848" y="0"/>
                        <a:pt x="287609" y="40931"/>
                        <a:pt x="312282" y="99264"/>
                      </a:cubicBezTo>
                      <a:lnTo>
                        <a:pt x="325054" y="162526"/>
                      </a:lnTo>
                      <a:lnTo>
                        <a:pt x="0" y="162526"/>
                      </a:lnTo>
                      <a:lnTo>
                        <a:pt x="12772" y="99264"/>
                      </a:lnTo>
                      <a:cubicBezTo>
                        <a:pt x="37445" y="40931"/>
                        <a:pt x="95206" y="0"/>
                        <a:pt x="162527" y="0"/>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0" name="Freeform 39"/>
                <p:cNvSpPr/>
                <p:nvPr/>
              </p:nvSpPr>
              <p:spPr>
                <a:xfrm>
                  <a:off x="3919286" y="4155874"/>
                  <a:ext cx="323812" cy="163518"/>
                </a:xfrm>
                <a:custGeom>
                  <a:avLst/>
                  <a:gdLst>
                    <a:gd name="connsiteX0" fmla="*/ 162527 w 325054"/>
                    <a:gd name="connsiteY0" fmla="*/ 0 h 162526"/>
                    <a:gd name="connsiteX1" fmla="*/ 312282 w 325054"/>
                    <a:gd name="connsiteY1" fmla="*/ 99264 h 162526"/>
                    <a:gd name="connsiteX2" fmla="*/ 325054 w 325054"/>
                    <a:gd name="connsiteY2" fmla="*/ 162526 h 162526"/>
                    <a:gd name="connsiteX3" fmla="*/ 0 w 325054"/>
                    <a:gd name="connsiteY3" fmla="*/ 162526 h 162526"/>
                    <a:gd name="connsiteX4" fmla="*/ 12772 w 325054"/>
                    <a:gd name="connsiteY4" fmla="*/ 99264 h 162526"/>
                    <a:gd name="connsiteX5" fmla="*/ 162527 w 325054"/>
                    <a:gd name="connsiteY5" fmla="*/ 0 h 16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054" h="162526">
                      <a:moveTo>
                        <a:pt x="162527" y="0"/>
                      </a:moveTo>
                      <a:cubicBezTo>
                        <a:pt x="229848" y="0"/>
                        <a:pt x="287609" y="40931"/>
                        <a:pt x="312282" y="99264"/>
                      </a:cubicBezTo>
                      <a:lnTo>
                        <a:pt x="325054" y="162526"/>
                      </a:lnTo>
                      <a:lnTo>
                        <a:pt x="0" y="162526"/>
                      </a:lnTo>
                      <a:lnTo>
                        <a:pt x="12772" y="99264"/>
                      </a:lnTo>
                      <a:cubicBezTo>
                        <a:pt x="37445" y="40931"/>
                        <a:pt x="95206" y="0"/>
                        <a:pt x="162527" y="0"/>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1" name="Freeform 40"/>
                <p:cNvSpPr/>
                <p:nvPr/>
              </p:nvSpPr>
              <p:spPr>
                <a:xfrm>
                  <a:off x="4817706" y="4155874"/>
                  <a:ext cx="325399" cy="163518"/>
                </a:xfrm>
                <a:custGeom>
                  <a:avLst/>
                  <a:gdLst>
                    <a:gd name="connsiteX0" fmla="*/ 162527 w 325054"/>
                    <a:gd name="connsiteY0" fmla="*/ 0 h 162526"/>
                    <a:gd name="connsiteX1" fmla="*/ 312282 w 325054"/>
                    <a:gd name="connsiteY1" fmla="*/ 99264 h 162526"/>
                    <a:gd name="connsiteX2" fmla="*/ 325054 w 325054"/>
                    <a:gd name="connsiteY2" fmla="*/ 162526 h 162526"/>
                    <a:gd name="connsiteX3" fmla="*/ 0 w 325054"/>
                    <a:gd name="connsiteY3" fmla="*/ 162526 h 162526"/>
                    <a:gd name="connsiteX4" fmla="*/ 12772 w 325054"/>
                    <a:gd name="connsiteY4" fmla="*/ 99264 h 162526"/>
                    <a:gd name="connsiteX5" fmla="*/ 162527 w 325054"/>
                    <a:gd name="connsiteY5" fmla="*/ 0 h 16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054" h="162526">
                      <a:moveTo>
                        <a:pt x="162527" y="0"/>
                      </a:moveTo>
                      <a:cubicBezTo>
                        <a:pt x="229848" y="0"/>
                        <a:pt x="287609" y="40931"/>
                        <a:pt x="312282" y="99264"/>
                      </a:cubicBezTo>
                      <a:lnTo>
                        <a:pt x="325054" y="162526"/>
                      </a:lnTo>
                      <a:lnTo>
                        <a:pt x="0" y="162526"/>
                      </a:lnTo>
                      <a:lnTo>
                        <a:pt x="12772" y="99264"/>
                      </a:lnTo>
                      <a:cubicBezTo>
                        <a:pt x="37445" y="40931"/>
                        <a:pt x="95206" y="0"/>
                        <a:pt x="162527" y="0"/>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2" name="Freeform 41"/>
                <p:cNvSpPr/>
                <p:nvPr/>
              </p:nvSpPr>
              <p:spPr>
                <a:xfrm>
                  <a:off x="5716126" y="4155874"/>
                  <a:ext cx="325399" cy="163518"/>
                </a:xfrm>
                <a:custGeom>
                  <a:avLst/>
                  <a:gdLst>
                    <a:gd name="connsiteX0" fmla="*/ 162527 w 325054"/>
                    <a:gd name="connsiteY0" fmla="*/ 0 h 162526"/>
                    <a:gd name="connsiteX1" fmla="*/ 312282 w 325054"/>
                    <a:gd name="connsiteY1" fmla="*/ 99264 h 162526"/>
                    <a:gd name="connsiteX2" fmla="*/ 325054 w 325054"/>
                    <a:gd name="connsiteY2" fmla="*/ 162526 h 162526"/>
                    <a:gd name="connsiteX3" fmla="*/ 0 w 325054"/>
                    <a:gd name="connsiteY3" fmla="*/ 162526 h 162526"/>
                    <a:gd name="connsiteX4" fmla="*/ 12772 w 325054"/>
                    <a:gd name="connsiteY4" fmla="*/ 99264 h 162526"/>
                    <a:gd name="connsiteX5" fmla="*/ 162527 w 325054"/>
                    <a:gd name="connsiteY5" fmla="*/ 0 h 16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054" h="162526">
                      <a:moveTo>
                        <a:pt x="162527" y="0"/>
                      </a:moveTo>
                      <a:cubicBezTo>
                        <a:pt x="229848" y="0"/>
                        <a:pt x="287609" y="40931"/>
                        <a:pt x="312282" y="99264"/>
                      </a:cubicBezTo>
                      <a:lnTo>
                        <a:pt x="325054" y="162526"/>
                      </a:lnTo>
                      <a:lnTo>
                        <a:pt x="0" y="162526"/>
                      </a:lnTo>
                      <a:lnTo>
                        <a:pt x="12772" y="99264"/>
                      </a:lnTo>
                      <a:cubicBezTo>
                        <a:pt x="37445" y="40931"/>
                        <a:pt x="95206" y="0"/>
                        <a:pt x="162527" y="0"/>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grpSp>
        <p:grpSp>
          <p:nvGrpSpPr>
            <p:cNvPr id="89129" name="Group 10"/>
            <p:cNvGrpSpPr>
              <a:grpSpLocks/>
            </p:cNvGrpSpPr>
            <p:nvPr/>
          </p:nvGrpSpPr>
          <p:grpSpPr bwMode="auto">
            <a:xfrm>
              <a:off x="1855285" y="1357850"/>
              <a:ext cx="4577743" cy="234248"/>
              <a:chOff x="1836939" y="3200400"/>
              <a:chExt cx="4577743" cy="234248"/>
            </a:xfrm>
          </p:grpSpPr>
          <p:cxnSp>
            <p:nvCxnSpPr>
              <p:cNvPr id="48" name="Straight Connector 47"/>
              <p:cNvCxnSpPr/>
              <p:nvPr/>
            </p:nvCxnSpPr>
            <p:spPr>
              <a:xfrm>
                <a:off x="1837456" y="3435359"/>
                <a:ext cx="4577815" cy="0"/>
              </a:xfrm>
              <a:prstGeom prst="line">
                <a:avLst/>
              </a:prstGeom>
              <a:ln w="28575">
                <a:solidFill>
                  <a:srgbClr val="0300FE"/>
                </a:solidFill>
              </a:ln>
            </p:spPr>
            <p:style>
              <a:lnRef idx="1">
                <a:schemeClr val="accent1"/>
              </a:lnRef>
              <a:fillRef idx="0">
                <a:schemeClr val="accent1"/>
              </a:fillRef>
              <a:effectRef idx="0">
                <a:schemeClr val="accent1"/>
              </a:effectRef>
              <a:fontRef idx="minor">
                <a:schemeClr val="tx1"/>
              </a:fontRef>
            </p:style>
          </p:cxnSp>
          <p:sp>
            <p:nvSpPr>
              <p:cNvPr id="10" name="Isosceles Triangle 9"/>
              <p:cNvSpPr/>
              <p:nvPr/>
            </p:nvSpPr>
            <p:spPr>
              <a:xfrm>
                <a:off x="2150156" y="3200400"/>
                <a:ext cx="350797" cy="228609"/>
              </a:xfrm>
              <a:prstGeom prst="triangle">
                <a:avLst/>
              </a:prstGeom>
              <a:solidFill>
                <a:srgbClr val="0300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6" name="Isosceles Triangle 55"/>
              <p:cNvSpPr/>
              <p:nvPr/>
            </p:nvSpPr>
            <p:spPr>
              <a:xfrm>
                <a:off x="3048576" y="3200400"/>
                <a:ext cx="352384" cy="228609"/>
              </a:xfrm>
              <a:prstGeom prst="triangle">
                <a:avLst/>
              </a:prstGeom>
              <a:solidFill>
                <a:srgbClr val="0300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7" name="Isosceles Triangle 56"/>
              <p:cNvSpPr/>
              <p:nvPr/>
            </p:nvSpPr>
            <p:spPr>
              <a:xfrm>
                <a:off x="3948584" y="3200400"/>
                <a:ext cx="352384" cy="228609"/>
              </a:xfrm>
              <a:prstGeom prst="triangle">
                <a:avLst/>
              </a:prstGeom>
              <a:solidFill>
                <a:srgbClr val="0300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8" name="Isosceles Triangle 57"/>
              <p:cNvSpPr/>
              <p:nvPr/>
            </p:nvSpPr>
            <p:spPr>
              <a:xfrm>
                <a:off x="4848591" y="3200400"/>
                <a:ext cx="350797" cy="228609"/>
              </a:xfrm>
              <a:prstGeom prst="triangle">
                <a:avLst/>
              </a:prstGeom>
              <a:solidFill>
                <a:srgbClr val="0300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9" name="Isosceles Triangle 58"/>
              <p:cNvSpPr/>
              <p:nvPr/>
            </p:nvSpPr>
            <p:spPr>
              <a:xfrm>
                <a:off x="5747011" y="3200400"/>
                <a:ext cx="352384" cy="228609"/>
              </a:xfrm>
              <a:prstGeom prst="triangle">
                <a:avLst/>
              </a:prstGeom>
              <a:solidFill>
                <a:srgbClr val="0300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grpSp>
          <p:nvGrpSpPr>
            <p:cNvPr id="89130" name="Group 11"/>
            <p:cNvGrpSpPr>
              <a:grpSpLocks/>
            </p:cNvGrpSpPr>
            <p:nvPr/>
          </p:nvGrpSpPr>
          <p:grpSpPr bwMode="auto">
            <a:xfrm>
              <a:off x="1837482" y="3215475"/>
              <a:ext cx="4577743" cy="228600"/>
              <a:chOff x="1835011" y="2290086"/>
              <a:chExt cx="4577743" cy="228600"/>
            </a:xfrm>
          </p:grpSpPr>
          <p:cxnSp>
            <p:nvCxnSpPr>
              <p:cNvPr id="70" name="Straight Connector 69"/>
              <p:cNvCxnSpPr/>
              <p:nvPr/>
            </p:nvCxnSpPr>
            <p:spPr>
              <a:xfrm>
                <a:off x="1834283" y="2518512"/>
                <a:ext cx="4577815"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71" name="Isosceles Triangle 70"/>
              <p:cNvSpPr/>
              <p:nvPr/>
            </p:nvSpPr>
            <p:spPr>
              <a:xfrm>
                <a:off x="2146984" y="2289904"/>
                <a:ext cx="350797" cy="228608"/>
              </a:xfrm>
              <a:prstGeom prst="triangl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3" name="Isosceles Triangle 72"/>
              <p:cNvSpPr/>
              <p:nvPr/>
            </p:nvSpPr>
            <p:spPr>
              <a:xfrm>
                <a:off x="4513670" y="2289904"/>
                <a:ext cx="350796" cy="228608"/>
              </a:xfrm>
              <a:prstGeom prst="triangl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6" name="Freeform 75"/>
              <p:cNvSpPr/>
              <p:nvPr/>
            </p:nvSpPr>
            <p:spPr>
              <a:xfrm>
                <a:off x="5710505" y="2356581"/>
                <a:ext cx="323812" cy="161931"/>
              </a:xfrm>
              <a:custGeom>
                <a:avLst/>
                <a:gdLst>
                  <a:gd name="connsiteX0" fmla="*/ 162527 w 325054"/>
                  <a:gd name="connsiteY0" fmla="*/ 0 h 162526"/>
                  <a:gd name="connsiteX1" fmla="*/ 312282 w 325054"/>
                  <a:gd name="connsiteY1" fmla="*/ 99264 h 162526"/>
                  <a:gd name="connsiteX2" fmla="*/ 325054 w 325054"/>
                  <a:gd name="connsiteY2" fmla="*/ 162526 h 162526"/>
                  <a:gd name="connsiteX3" fmla="*/ 0 w 325054"/>
                  <a:gd name="connsiteY3" fmla="*/ 162526 h 162526"/>
                  <a:gd name="connsiteX4" fmla="*/ 12772 w 325054"/>
                  <a:gd name="connsiteY4" fmla="*/ 99264 h 162526"/>
                  <a:gd name="connsiteX5" fmla="*/ 162527 w 325054"/>
                  <a:gd name="connsiteY5" fmla="*/ 0 h 16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054" h="162526">
                    <a:moveTo>
                      <a:pt x="162527" y="0"/>
                    </a:moveTo>
                    <a:cubicBezTo>
                      <a:pt x="229848" y="0"/>
                      <a:pt x="287609" y="40931"/>
                      <a:pt x="312282" y="99264"/>
                    </a:cubicBezTo>
                    <a:lnTo>
                      <a:pt x="325054" y="162526"/>
                    </a:lnTo>
                    <a:lnTo>
                      <a:pt x="0" y="162526"/>
                    </a:lnTo>
                    <a:lnTo>
                      <a:pt x="12772" y="99264"/>
                    </a:lnTo>
                    <a:cubicBezTo>
                      <a:pt x="37445" y="40931"/>
                      <a:pt x="95206" y="0"/>
                      <a:pt x="162527" y="0"/>
                    </a:cubicBez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7" name="Freeform 76"/>
              <p:cNvSpPr/>
              <p:nvPr/>
            </p:nvSpPr>
            <p:spPr>
              <a:xfrm>
                <a:off x="3342232" y="2356581"/>
                <a:ext cx="325399" cy="161931"/>
              </a:xfrm>
              <a:custGeom>
                <a:avLst/>
                <a:gdLst>
                  <a:gd name="connsiteX0" fmla="*/ 162527 w 325054"/>
                  <a:gd name="connsiteY0" fmla="*/ 0 h 162526"/>
                  <a:gd name="connsiteX1" fmla="*/ 312282 w 325054"/>
                  <a:gd name="connsiteY1" fmla="*/ 99264 h 162526"/>
                  <a:gd name="connsiteX2" fmla="*/ 325054 w 325054"/>
                  <a:gd name="connsiteY2" fmla="*/ 162526 h 162526"/>
                  <a:gd name="connsiteX3" fmla="*/ 0 w 325054"/>
                  <a:gd name="connsiteY3" fmla="*/ 162526 h 162526"/>
                  <a:gd name="connsiteX4" fmla="*/ 12772 w 325054"/>
                  <a:gd name="connsiteY4" fmla="*/ 99264 h 162526"/>
                  <a:gd name="connsiteX5" fmla="*/ 162527 w 325054"/>
                  <a:gd name="connsiteY5" fmla="*/ 0 h 16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054" h="162526">
                    <a:moveTo>
                      <a:pt x="162527" y="0"/>
                    </a:moveTo>
                    <a:cubicBezTo>
                      <a:pt x="229848" y="0"/>
                      <a:pt x="287609" y="40931"/>
                      <a:pt x="312282" y="99264"/>
                    </a:cubicBezTo>
                    <a:lnTo>
                      <a:pt x="325054" y="162526"/>
                    </a:lnTo>
                    <a:lnTo>
                      <a:pt x="0" y="162526"/>
                    </a:lnTo>
                    <a:lnTo>
                      <a:pt x="12772" y="99264"/>
                    </a:lnTo>
                    <a:cubicBezTo>
                      <a:pt x="37445" y="40931"/>
                      <a:pt x="95206" y="0"/>
                      <a:pt x="162527" y="0"/>
                    </a:cubicBez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grpSp>
          <p:nvGrpSpPr>
            <p:cNvPr id="89131" name="Group 16"/>
            <p:cNvGrpSpPr>
              <a:grpSpLocks/>
            </p:cNvGrpSpPr>
            <p:nvPr/>
          </p:nvGrpSpPr>
          <p:grpSpPr bwMode="auto">
            <a:xfrm>
              <a:off x="1837482" y="4114800"/>
              <a:ext cx="4627881" cy="399115"/>
              <a:chOff x="1807733" y="1371600"/>
              <a:chExt cx="4627881" cy="399115"/>
            </a:xfrm>
          </p:grpSpPr>
          <p:cxnSp>
            <p:nvCxnSpPr>
              <p:cNvPr id="80" name="Straight Connector 79"/>
              <p:cNvCxnSpPr/>
              <p:nvPr/>
            </p:nvCxnSpPr>
            <p:spPr>
              <a:xfrm flipH="1">
                <a:off x="2938760" y="1608784"/>
                <a:ext cx="118413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2" name="Freeform 81"/>
              <p:cNvSpPr/>
              <p:nvPr/>
            </p:nvSpPr>
            <p:spPr>
              <a:xfrm rot="10800000">
                <a:off x="5765767" y="1608784"/>
                <a:ext cx="325399" cy="161931"/>
              </a:xfrm>
              <a:custGeom>
                <a:avLst/>
                <a:gdLst>
                  <a:gd name="connsiteX0" fmla="*/ 162527 w 325054"/>
                  <a:gd name="connsiteY0" fmla="*/ 0 h 162526"/>
                  <a:gd name="connsiteX1" fmla="*/ 312282 w 325054"/>
                  <a:gd name="connsiteY1" fmla="*/ 99264 h 162526"/>
                  <a:gd name="connsiteX2" fmla="*/ 325054 w 325054"/>
                  <a:gd name="connsiteY2" fmla="*/ 162526 h 162526"/>
                  <a:gd name="connsiteX3" fmla="*/ 0 w 325054"/>
                  <a:gd name="connsiteY3" fmla="*/ 162526 h 162526"/>
                  <a:gd name="connsiteX4" fmla="*/ 12772 w 325054"/>
                  <a:gd name="connsiteY4" fmla="*/ 99264 h 162526"/>
                  <a:gd name="connsiteX5" fmla="*/ 162527 w 325054"/>
                  <a:gd name="connsiteY5" fmla="*/ 0 h 16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054" h="162526">
                    <a:moveTo>
                      <a:pt x="162527" y="0"/>
                    </a:moveTo>
                    <a:cubicBezTo>
                      <a:pt x="229848" y="0"/>
                      <a:pt x="287609" y="40931"/>
                      <a:pt x="312282" y="99264"/>
                    </a:cubicBezTo>
                    <a:lnTo>
                      <a:pt x="325054" y="162526"/>
                    </a:lnTo>
                    <a:lnTo>
                      <a:pt x="0" y="162526"/>
                    </a:lnTo>
                    <a:lnTo>
                      <a:pt x="12772" y="99264"/>
                    </a:lnTo>
                    <a:cubicBezTo>
                      <a:pt x="37445" y="40931"/>
                      <a:pt x="95206" y="0"/>
                      <a:pt x="162527" y="0"/>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85" name="Freeform 84"/>
              <p:cNvSpPr/>
              <p:nvPr/>
            </p:nvSpPr>
            <p:spPr>
              <a:xfrm rot="10800000">
                <a:off x="3357811" y="1608784"/>
                <a:ext cx="325400" cy="161931"/>
              </a:xfrm>
              <a:custGeom>
                <a:avLst/>
                <a:gdLst>
                  <a:gd name="connsiteX0" fmla="*/ 162527 w 325054"/>
                  <a:gd name="connsiteY0" fmla="*/ 0 h 162526"/>
                  <a:gd name="connsiteX1" fmla="*/ 312282 w 325054"/>
                  <a:gd name="connsiteY1" fmla="*/ 99264 h 162526"/>
                  <a:gd name="connsiteX2" fmla="*/ 325054 w 325054"/>
                  <a:gd name="connsiteY2" fmla="*/ 162526 h 162526"/>
                  <a:gd name="connsiteX3" fmla="*/ 0 w 325054"/>
                  <a:gd name="connsiteY3" fmla="*/ 162526 h 162526"/>
                  <a:gd name="connsiteX4" fmla="*/ 12772 w 325054"/>
                  <a:gd name="connsiteY4" fmla="*/ 99264 h 162526"/>
                  <a:gd name="connsiteX5" fmla="*/ 162527 w 325054"/>
                  <a:gd name="connsiteY5" fmla="*/ 0 h 16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054" h="162526">
                    <a:moveTo>
                      <a:pt x="162527" y="0"/>
                    </a:moveTo>
                    <a:cubicBezTo>
                      <a:pt x="229848" y="0"/>
                      <a:pt x="287609" y="40931"/>
                      <a:pt x="312282" y="99264"/>
                    </a:cubicBezTo>
                    <a:lnTo>
                      <a:pt x="325054" y="162526"/>
                    </a:lnTo>
                    <a:lnTo>
                      <a:pt x="0" y="162526"/>
                    </a:lnTo>
                    <a:lnTo>
                      <a:pt x="12772" y="99264"/>
                    </a:lnTo>
                    <a:cubicBezTo>
                      <a:pt x="37445" y="40931"/>
                      <a:pt x="95206" y="0"/>
                      <a:pt x="162527" y="0"/>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88" name="Straight Connector 87"/>
              <p:cNvCxnSpPr/>
              <p:nvPr/>
            </p:nvCxnSpPr>
            <p:spPr>
              <a:xfrm>
                <a:off x="4126071" y="1608784"/>
                <a:ext cx="1131756" cy="0"/>
              </a:xfrm>
              <a:prstGeom prst="line">
                <a:avLst/>
              </a:prstGeom>
              <a:ln w="28575">
                <a:solidFill>
                  <a:srgbClr val="0300FE"/>
                </a:solidFill>
              </a:ln>
            </p:spPr>
            <p:style>
              <a:lnRef idx="1">
                <a:schemeClr val="accent1"/>
              </a:lnRef>
              <a:fillRef idx="0">
                <a:schemeClr val="accent1"/>
              </a:fillRef>
              <a:effectRef idx="0">
                <a:schemeClr val="accent1"/>
              </a:effectRef>
              <a:fontRef idx="minor">
                <a:schemeClr val="tx1"/>
              </a:fontRef>
            </p:style>
          </p:cxnSp>
          <p:sp>
            <p:nvSpPr>
              <p:cNvPr id="89" name="Isosceles Triangle 88"/>
              <p:cNvSpPr/>
              <p:nvPr/>
            </p:nvSpPr>
            <p:spPr>
              <a:xfrm>
                <a:off x="2140341" y="1372237"/>
                <a:ext cx="352384" cy="228609"/>
              </a:xfrm>
              <a:prstGeom prst="triangle">
                <a:avLst/>
              </a:prstGeom>
              <a:solidFill>
                <a:srgbClr val="0300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1" name="Isosceles Triangle 90"/>
              <p:cNvSpPr/>
              <p:nvPr/>
            </p:nvSpPr>
            <p:spPr>
              <a:xfrm>
                <a:off x="4548297" y="1372237"/>
                <a:ext cx="350797" cy="228609"/>
              </a:xfrm>
              <a:prstGeom prst="triangle">
                <a:avLst/>
              </a:prstGeom>
              <a:solidFill>
                <a:srgbClr val="0300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98" name="Straight Connector 97"/>
              <p:cNvCxnSpPr/>
              <p:nvPr/>
            </p:nvCxnSpPr>
            <p:spPr>
              <a:xfrm flipH="1">
                <a:off x="5249890" y="1608784"/>
                <a:ext cx="118572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1807005" y="1608784"/>
                <a:ext cx="1131755" cy="0"/>
              </a:xfrm>
              <a:prstGeom prst="line">
                <a:avLst/>
              </a:prstGeom>
              <a:ln w="28575">
                <a:solidFill>
                  <a:srgbClr val="0300FE"/>
                </a:solidFill>
              </a:ln>
            </p:spPr>
            <p:style>
              <a:lnRef idx="1">
                <a:schemeClr val="accent1"/>
              </a:lnRef>
              <a:fillRef idx="0">
                <a:schemeClr val="accent1"/>
              </a:fillRef>
              <a:effectRef idx="0">
                <a:schemeClr val="accent1"/>
              </a:effectRef>
              <a:fontRef idx="minor">
                <a:schemeClr val="tx1"/>
              </a:fontRef>
            </p:style>
          </p:cxnSp>
        </p:grpSp>
      </p:grpSp>
      <p:sp>
        <p:nvSpPr>
          <p:cNvPr id="89093" name="TextBox 17"/>
          <p:cNvSpPr txBox="1">
            <a:spLocks noChangeArrowheads="1"/>
          </p:cNvSpPr>
          <p:nvPr/>
        </p:nvSpPr>
        <p:spPr bwMode="auto">
          <a:xfrm>
            <a:off x="3941763" y="1630363"/>
            <a:ext cx="1260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latin typeface="Arial" panose="020B0604020202020204" pitchFamily="34" charset="0"/>
              </a:rPr>
              <a:t>Cold Front</a:t>
            </a:r>
          </a:p>
        </p:txBody>
      </p:sp>
      <p:sp>
        <p:nvSpPr>
          <p:cNvPr id="89094" name="TextBox 101"/>
          <p:cNvSpPr txBox="1">
            <a:spLocks noChangeArrowheads="1"/>
          </p:cNvSpPr>
          <p:nvPr/>
        </p:nvSpPr>
        <p:spPr bwMode="auto">
          <a:xfrm>
            <a:off x="3875088" y="2546350"/>
            <a:ext cx="1393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latin typeface="Arial" panose="020B0604020202020204" pitchFamily="34" charset="0"/>
              </a:rPr>
              <a:t>Warm Front</a:t>
            </a:r>
          </a:p>
        </p:txBody>
      </p:sp>
      <p:sp>
        <p:nvSpPr>
          <p:cNvPr id="89095" name="TextBox 102"/>
          <p:cNvSpPr txBox="1">
            <a:spLocks noChangeArrowheads="1"/>
          </p:cNvSpPr>
          <p:nvPr/>
        </p:nvSpPr>
        <p:spPr bwMode="auto">
          <a:xfrm>
            <a:off x="3690938" y="3455988"/>
            <a:ext cx="1762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latin typeface="Arial" panose="020B0604020202020204" pitchFamily="34" charset="0"/>
              </a:rPr>
              <a:t>Occluded Front</a:t>
            </a:r>
          </a:p>
        </p:txBody>
      </p:sp>
      <p:sp>
        <p:nvSpPr>
          <p:cNvPr id="89096" name="TextBox 103"/>
          <p:cNvSpPr txBox="1">
            <a:spLocks noChangeArrowheads="1"/>
          </p:cNvSpPr>
          <p:nvPr/>
        </p:nvSpPr>
        <p:spPr bwMode="auto">
          <a:xfrm>
            <a:off x="3659188" y="4519613"/>
            <a:ext cx="1825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latin typeface="Arial" panose="020B0604020202020204" pitchFamily="34" charset="0"/>
              </a:rPr>
              <a:t>Stationary Front</a:t>
            </a:r>
          </a:p>
        </p:txBody>
      </p:sp>
      <p:grpSp>
        <p:nvGrpSpPr>
          <p:cNvPr id="106" name="BW Symbols"/>
          <p:cNvGrpSpPr>
            <a:grpSpLocks/>
          </p:cNvGrpSpPr>
          <p:nvPr/>
        </p:nvGrpSpPr>
        <p:grpSpPr bwMode="auto">
          <a:xfrm>
            <a:off x="2252663" y="1357313"/>
            <a:ext cx="4638675" cy="3155950"/>
            <a:chOff x="1827230" y="1357850"/>
            <a:chExt cx="4638133" cy="3156065"/>
          </a:xfrm>
        </p:grpSpPr>
        <p:grpSp>
          <p:nvGrpSpPr>
            <p:cNvPr id="89098" name="Group 106"/>
            <p:cNvGrpSpPr>
              <a:grpSpLocks/>
            </p:cNvGrpSpPr>
            <p:nvPr/>
          </p:nvGrpSpPr>
          <p:grpSpPr bwMode="auto">
            <a:xfrm>
              <a:off x="1827230" y="2345996"/>
              <a:ext cx="4577743" cy="162526"/>
              <a:chOff x="1836940" y="4156559"/>
              <a:chExt cx="4577743" cy="162526"/>
            </a:xfrm>
          </p:grpSpPr>
          <p:cxnSp>
            <p:nvCxnSpPr>
              <p:cNvPr id="130" name="Straight Connector 129"/>
              <p:cNvCxnSpPr/>
              <p:nvPr/>
            </p:nvCxnSpPr>
            <p:spPr>
              <a:xfrm>
                <a:off x="1836940" y="4319392"/>
                <a:ext cx="457781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9122" name="Group 130"/>
              <p:cNvGrpSpPr>
                <a:grpSpLocks/>
              </p:cNvGrpSpPr>
              <p:nvPr/>
            </p:nvGrpSpPr>
            <p:grpSpPr bwMode="auto">
              <a:xfrm>
                <a:off x="2166142" y="4156559"/>
                <a:ext cx="3919338" cy="162526"/>
                <a:chOff x="2121486" y="4156559"/>
                <a:chExt cx="3919338" cy="162526"/>
              </a:xfrm>
            </p:grpSpPr>
            <p:sp>
              <p:nvSpPr>
                <p:cNvPr id="132" name="Freeform 131"/>
                <p:cNvSpPr/>
                <p:nvPr/>
              </p:nvSpPr>
              <p:spPr>
                <a:xfrm>
                  <a:off x="2120858" y="4155874"/>
                  <a:ext cx="325400" cy="163518"/>
                </a:xfrm>
                <a:custGeom>
                  <a:avLst/>
                  <a:gdLst>
                    <a:gd name="connsiteX0" fmla="*/ 162527 w 325054"/>
                    <a:gd name="connsiteY0" fmla="*/ 0 h 162526"/>
                    <a:gd name="connsiteX1" fmla="*/ 312282 w 325054"/>
                    <a:gd name="connsiteY1" fmla="*/ 99264 h 162526"/>
                    <a:gd name="connsiteX2" fmla="*/ 325054 w 325054"/>
                    <a:gd name="connsiteY2" fmla="*/ 162526 h 162526"/>
                    <a:gd name="connsiteX3" fmla="*/ 0 w 325054"/>
                    <a:gd name="connsiteY3" fmla="*/ 162526 h 162526"/>
                    <a:gd name="connsiteX4" fmla="*/ 12772 w 325054"/>
                    <a:gd name="connsiteY4" fmla="*/ 99264 h 162526"/>
                    <a:gd name="connsiteX5" fmla="*/ 162527 w 325054"/>
                    <a:gd name="connsiteY5" fmla="*/ 0 h 16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054" h="162526">
                      <a:moveTo>
                        <a:pt x="162527" y="0"/>
                      </a:moveTo>
                      <a:cubicBezTo>
                        <a:pt x="229848" y="0"/>
                        <a:pt x="287609" y="40931"/>
                        <a:pt x="312282" y="99264"/>
                      </a:cubicBezTo>
                      <a:lnTo>
                        <a:pt x="325054" y="162526"/>
                      </a:lnTo>
                      <a:lnTo>
                        <a:pt x="0" y="162526"/>
                      </a:lnTo>
                      <a:lnTo>
                        <a:pt x="12772" y="99264"/>
                      </a:lnTo>
                      <a:cubicBezTo>
                        <a:pt x="37445" y="40931"/>
                        <a:pt x="95206" y="0"/>
                        <a:pt x="162527"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33" name="Freeform 132"/>
                <p:cNvSpPr/>
                <p:nvPr/>
              </p:nvSpPr>
              <p:spPr>
                <a:xfrm>
                  <a:off x="3019278" y="4155874"/>
                  <a:ext cx="325400" cy="163518"/>
                </a:xfrm>
                <a:custGeom>
                  <a:avLst/>
                  <a:gdLst>
                    <a:gd name="connsiteX0" fmla="*/ 162527 w 325054"/>
                    <a:gd name="connsiteY0" fmla="*/ 0 h 162526"/>
                    <a:gd name="connsiteX1" fmla="*/ 312282 w 325054"/>
                    <a:gd name="connsiteY1" fmla="*/ 99264 h 162526"/>
                    <a:gd name="connsiteX2" fmla="*/ 325054 w 325054"/>
                    <a:gd name="connsiteY2" fmla="*/ 162526 h 162526"/>
                    <a:gd name="connsiteX3" fmla="*/ 0 w 325054"/>
                    <a:gd name="connsiteY3" fmla="*/ 162526 h 162526"/>
                    <a:gd name="connsiteX4" fmla="*/ 12772 w 325054"/>
                    <a:gd name="connsiteY4" fmla="*/ 99264 h 162526"/>
                    <a:gd name="connsiteX5" fmla="*/ 162527 w 325054"/>
                    <a:gd name="connsiteY5" fmla="*/ 0 h 16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054" h="162526">
                      <a:moveTo>
                        <a:pt x="162527" y="0"/>
                      </a:moveTo>
                      <a:cubicBezTo>
                        <a:pt x="229848" y="0"/>
                        <a:pt x="287609" y="40931"/>
                        <a:pt x="312282" y="99264"/>
                      </a:cubicBezTo>
                      <a:lnTo>
                        <a:pt x="325054" y="162526"/>
                      </a:lnTo>
                      <a:lnTo>
                        <a:pt x="0" y="162526"/>
                      </a:lnTo>
                      <a:lnTo>
                        <a:pt x="12772" y="99264"/>
                      </a:lnTo>
                      <a:cubicBezTo>
                        <a:pt x="37445" y="40931"/>
                        <a:pt x="95206" y="0"/>
                        <a:pt x="162527"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34" name="Freeform 133"/>
                <p:cNvSpPr/>
                <p:nvPr/>
              </p:nvSpPr>
              <p:spPr>
                <a:xfrm>
                  <a:off x="3919286" y="4155874"/>
                  <a:ext cx="323812" cy="163518"/>
                </a:xfrm>
                <a:custGeom>
                  <a:avLst/>
                  <a:gdLst>
                    <a:gd name="connsiteX0" fmla="*/ 162527 w 325054"/>
                    <a:gd name="connsiteY0" fmla="*/ 0 h 162526"/>
                    <a:gd name="connsiteX1" fmla="*/ 312282 w 325054"/>
                    <a:gd name="connsiteY1" fmla="*/ 99264 h 162526"/>
                    <a:gd name="connsiteX2" fmla="*/ 325054 w 325054"/>
                    <a:gd name="connsiteY2" fmla="*/ 162526 h 162526"/>
                    <a:gd name="connsiteX3" fmla="*/ 0 w 325054"/>
                    <a:gd name="connsiteY3" fmla="*/ 162526 h 162526"/>
                    <a:gd name="connsiteX4" fmla="*/ 12772 w 325054"/>
                    <a:gd name="connsiteY4" fmla="*/ 99264 h 162526"/>
                    <a:gd name="connsiteX5" fmla="*/ 162527 w 325054"/>
                    <a:gd name="connsiteY5" fmla="*/ 0 h 16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054" h="162526">
                      <a:moveTo>
                        <a:pt x="162527" y="0"/>
                      </a:moveTo>
                      <a:cubicBezTo>
                        <a:pt x="229848" y="0"/>
                        <a:pt x="287609" y="40931"/>
                        <a:pt x="312282" y="99264"/>
                      </a:cubicBezTo>
                      <a:lnTo>
                        <a:pt x="325054" y="162526"/>
                      </a:lnTo>
                      <a:lnTo>
                        <a:pt x="0" y="162526"/>
                      </a:lnTo>
                      <a:lnTo>
                        <a:pt x="12772" y="99264"/>
                      </a:lnTo>
                      <a:cubicBezTo>
                        <a:pt x="37445" y="40931"/>
                        <a:pt x="95206" y="0"/>
                        <a:pt x="162527"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35" name="Freeform 134"/>
                <p:cNvSpPr/>
                <p:nvPr/>
              </p:nvSpPr>
              <p:spPr>
                <a:xfrm>
                  <a:off x="4817706" y="4155874"/>
                  <a:ext cx="325399" cy="163518"/>
                </a:xfrm>
                <a:custGeom>
                  <a:avLst/>
                  <a:gdLst>
                    <a:gd name="connsiteX0" fmla="*/ 162527 w 325054"/>
                    <a:gd name="connsiteY0" fmla="*/ 0 h 162526"/>
                    <a:gd name="connsiteX1" fmla="*/ 312282 w 325054"/>
                    <a:gd name="connsiteY1" fmla="*/ 99264 h 162526"/>
                    <a:gd name="connsiteX2" fmla="*/ 325054 w 325054"/>
                    <a:gd name="connsiteY2" fmla="*/ 162526 h 162526"/>
                    <a:gd name="connsiteX3" fmla="*/ 0 w 325054"/>
                    <a:gd name="connsiteY3" fmla="*/ 162526 h 162526"/>
                    <a:gd name="connsiteX4" fmla="*/ 12772 w 325054"/>
                    <a:gd name="connsiteY4" fmla="*/ 99264 h 162526"/>
                    <a:gd name="connsiteX5" fmla="*/ 162527 w 325054"/>
                    <a:gd name="connsiteY5" fmla="*/ 0 h 16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054" h="162526">
                      <a:moveTo>
                        <a:pt x="162527" y="0"/>
                      </a:moveTo>
                      <a:cubicBezTo>
                        <a:pt x="229848" y="0"/>
                        <a:pt x="287609" y="40931"/>
                        <a:pt x="312282" y="99264"/>
                      </a:cubicBezTo>
                      <a:lnTo>
                        <a:pt x="325054" y="162526"/>
                      </a:lnTo>
                      <a:lnTo>
                        <a:pt x="0" y="162526"/>
                      </a:lnTo>
                      <a:lnTo>
                        <a:pt x="12772" y="99264"/>
                      </a:lnTo>
                      <a:cubicBezTo>
                        <a:pt x="37445" y="40931"/>
                        <a:pt x="95206" y="0"/>
                        <a:pt x="162527"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36" name="Freeform 135"/>
                <p:cNvSpPr/>
                <p:nvPr/>
              </p:nvSpPr>
              <p:spPr>
                <a:xfrm>
                  <a:off x="5716126" y="4155874"/>
                  <a:ext cx="325399" cy="163518"/>
                </a:xfrm>
                <a:custGeom>
                  <a:avLst/>
                  <a:gdLst>
                    <a:gd name="connsiteX0" fmla="*/ 162527 w 325054"/>
                    <a:gd name="connsiteY0" fmla="*/ 0 h 162526"/>
                    <a:gd name="connsiteX1" fmla="*/ 312282 w 325054"/>
                    <a:gd name="connsiteY1" fmla="*/ 99264 h 162526"/>
                    <a:gd name="connsiteX2" fmla="*/ 325054 w 325054"/>
                    <a:gd name="connsiteY2" fmla="*/ 162526 h 162526"/>
                    <a:gd name="connsiteX3" fmla="*/ 0 w 325054"/>
                    <a:gd name="connsiteY3" fmla="*/ 162526 h 162526"/>
                    <a:gd name="connsiteX4" fmla="*/ 12772 w 325054"/>
                    <a:gd name="connsiteY4" fmla="*/ 99264 h 162526"/>
                    <a:gd name="connsiteX5" fmla="*/ 162527 w 325054"/>
                    <a:gd name="connsiteY5" fmla="*/ 0 h 16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054" h="162526">
                      <a:moveTo>
                        <a:pt x="162527" y="0"/>
                      </a:moveTo>
                      <a:cubicBezTo>
                        <a:pt x="229848" y="0"/>
                        <a:pt x="287609" y="40931"/>
                        <a:pt x="312282" y="99264"/>
                      </a:cubicBezTo>
                      <a:lnTo>
                        <a:pt x="325054" y="162526"/>
                      </a:lnTo>
                      <a:lnTo>
                        <a:pt x="0" y="162526"/>
                      </a:lnTo>
                      <a:lnTo>
                        <a:pt x="12772" y="99264"/>
                      </a:lnTo>
                      <a:cubicBezTo>
                        <a:pt x="37445" y="40931"/>
                        <a:pt x="95206" y="0"/>
                        <a:pt x="162527"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grpSp>
        <p:grpSp>
          <p:nvGrpSpPr>
            <p:cNvPr id="89099" name="Group 107"/>
            <p:cNvGrpSpPr>
              <a:grpSpLocks/>
            </p:cNvGrpSpPr>
            <p:nvPr/>
          </p:nvGrpSpPr>
          <p:grpSpPr bwMode="auto">
            <a:xfrm>
              <a:off x="1855285" y="1357850"/>
              <a:ext cx="4577743" cy="234248"/>
              <a:chOff x="1836939" y="3200400"/>
              <a:chExt cx="4577743" cy="234248"/>
            </a:xfrm>
          </p:grpSpPr>
          <p:cxnSp>
            <p:nvCxnSpPr>
              <p:cNvPr id="124" name="Straight Connector 123"/>
              <p:cNvCxnSpPr/>
              <p:nvPr/>
            </p:nvCxnSpPr>
            <p:spPr>
              <a:xfrm>
                <a:off x="1837456" y="3435359"/>
                <a:ext cx="457781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5" name="Isosceles Triangle 124"/>
              <p:cNvSpPr/>
              <p:nvPr/>
            </p:nvSpPr>
            <p:spPr>
              <a:xfrm>
                <a:off x="2150156" y="3200400"/>
                <a:ext cx="350797" cy="22860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26" name="Isosceles Triangle 125"/>
              <p:cNvSpPr/>
              <p:nvPr/>
            </p:nvSpPr>
            <p:spPr>
              <a:xfrm>
                <a:off x="3048576" y="3200400"/>
                <a:ext cx="352384" cy="22860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27" name="Isosceles Triangle 126"/>
              <p:cNvSpPr/>
              <p:nvPr/>
            </p:nvSpPr>
            <p:spPr>
              <a:xfrm>
                <a:off x="3948584" y="3200400"/>
                <a:ext cx="352384" cy="22860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28" name="Isosceles Triangle 127"/>
              <p:cNvSpPr/>
              <p:nvPr/>
            </p:nvSpPr>
            <p:spPr>
              <a:xfrm>
                <a:off x="4848591" y="3200400"/>
                <a:ext cx="350797" cy="22860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29" name="Isosceles Triangle 128"/>
              <p:cNvSpPr/>
              <p:nvPr/>
            </p:nvSpPr>
            <p:spPr>
              <a:xfrm>
                <a:off x="5747011" y="3200400"/>
                <a:ext cx="352384" cy="22860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grpSp>
          <p:nvGrpSpPr>
            <p:cNvPr id="89100" name="Group 108"/>
            <p:cNvGrpSpPr>
              <a:grpSpLocks/>
            </p:cNvGrpSpPr>
            <p:nvPr/>
          </p:nvGrpSpPr>
          <p:grpSpPr bwMode="auto">
            <a:xfrm>
              <a:off x="1837482" y="3215475"/>
              <a:ext cx="4577743" cy="228600"/>
              <a:chOff x="1835011" y="2290086"/>
              <a:chExt cx="4577743" cy="228600"/>
            </a:xfrm>
          </p:grpSpPr>
          <p:cxnSp>
            <p:nvCxnSpPr>
              <p:cNvPr id="119" name="Straight Connector 118"/>
              <p:cNvCxnSpPr/>
              <p:nvPr/>
            </p:nvCxnSpPr>
            <p:spPr>
              <a:xfrm>
                <a:off x="1834283" y="2518512"/>
                <a:ext cx="457781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0" name="Isosceles Triangle 119"/>
              <p:cNvSpPr/>
              <p:nvPr/>
            </p:nvSpPr>
            <p:spPr>
              <a:xfrm>
                <a:off x="2146984" y="2289904"/>
                <a:ext cx="350797" cy="228608"/>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21" name="Isosceles Triangle 120"/>
              <p:cNvSpPr/>
              <p:nvPr/>
            </p:nvSpPr>
            <p:spPr>
              <a:xfrm>
                <a:off x="4513670" y="2289904"/>
                <a:ext cx="350796" cy="228608"/>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22" name="Freeform 121"/>
              <p:cNvSpPr/>
              <p:nvPr/>
            </p:nvSpPr>
            <p:spPr>
              <a:xfrm>
                <a:off x="5710505" y="2356581"/>
                <a:ext cx="323812" cy="161931"/>
              </a:xfrm>
              <a:custGeom>
                <a:avLst/>
                <a:gdLst>
                  <a:gd name="connsiteX0" fmla="*/ 162527 w 325054"/>
                  <a:gd name="connsiteY0" fmla="*/ 0 h 162526"/>
                  <a:gd name="connsiteX1" fmla="*/ 312282 w 325054"/>
                  <a:gd name="connsiteY1" fmla="*/ 99264 h 162526"/>
                  <a:gd name="connsiteX2" fmla="*/ 325054 w 325054"/>
                  <a:gd name="connsiteY2" fmla="*/ 162526 h 162526"/>
                  <a:gd name="connsiteX3" fmla="*/ 0 w 325054"/>
                  <a:gd name="connsiteY3" fmla="*/ 162526 h 162526"/>
                  <a:gd name="connsiteX4" fmla="*/ 12772 w 325054"/>
                  <a:gd name="connsiteY4" fmla="*/ 99264 h 162526"/>
                  <a:gd name="connsiteX5" fmla="*/ 162527 w 325054"/>
                  <a:gd name="connsiteY5" fmla="*/ 0 h 16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054" h="162526">
                    <a:moveTo>
                      <a:pt x="162527" y="0"/>
                    </a:moveTo>
                    <a:cubicBezTo>
                      <a:pt x="229848" y="0"/>
                      <a:pt x="287609" y="40931"/>
                      <a:pt x="312282" y="99264"/>
                    </a:cubicBezTo>
                    <a:lnTo>
                      <a:pt x="325054" y="162526"/>
                    </a:lnTo>
                    <a:lnTo>
                      <a:pt x="0" y="162526"/>
                    </a:lnTo>
                    <a:lnTo>
                      <a:pt x="12772" y="99264"/>
                    </a:lnTo>
                    <a:cubicBezTo>
                      <a:pt x="37445" y="40931"/>
                      <a:pt x="95206" y="0"/>
                      <a:pt x="162527"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23" name="Freeform 122"/>
              <p:cNvSpPr/>
              <p:nvPr/>
            </p:nvSpPr>
            <p:spPr>
              <a:xfrm>
                <a:off x="3342232" y="2356581"/>
                <a:ext cx="325399" cy="161931"/>
              </a:xfrm>
              <a:custGeom>
                <a:avLst/>
                <a:gdLst>
                  <a:gd name="connsiteX0" fmla="*/ 162527 w 325054"/>
                  <a:gd name="connsiteY0" fmla="*/ 0 h 162526"/>
                  <a:gd name="connsiteX1" fmla="*/ 312282 w 325054"/>
                  <a:gd name="connsiteY1" fmla="*/ 99264 h 162526"/>
                  <a:gd name="connsiteX2" fmla="*/ 325054 w 325054"/>
                  <a:gd name="connsiteY2" fmla="*/ 162526 h 162526"/>
                  <a:gd name="connsiteX3" fmla="*/ 0 w 325054"/>
                  <a:gd name="connsiteY3" fmla="*/ 162526 h 162526"/>
                  <a:gd name="connsiteX4" fmla="*/ 12772 w 325054"/>
                  <a:gd name="connsiteY4" fmla="*/ 99264 h 162526"/>
                  <a:gd name="connsiteX5" fmla="*/ 162527 w 325054"/>
                  <a:gd name="connsiteY5" fmla="*/ 0 h 16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054" h="162526">
                    <a:moveTo>
                      <a:pt x="162527" y="0"/>
                    </a:moveTo>
                    <a:cubicBezTo>
                      <a:pt x="229848" y="0"/>
                      <a:pt x="287609" y="40931"/>
                      <a:pt x="312282" y="99264"/>
                    </a:cubicBezTo>
                    <a:lnTo>
                      <a:pt x="325054" y="162526"/>
                    </a:lnTo>
                    <a:lnTo>
                      <a:pt x="0" y="162526"/>
                    </a:lnTo>
                    <a:lnTo>
                      <a:pt x="12772" y="99264"/>
                    </a:lnTo>
                    <a:cubicBezTo>
                      <a:pt x="37445" y="40931"/>
                      <a:pt x="95206" y="0"/>
                      <a:pt x="162527"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grpSp>
          <p:nvGrpSpPr>
            <p:cNvPr id="89101" name="Group 109"/>
            <p:cNvGrpSpPr>
              <a:grpSpLocks/>
            </p:cNvGrpSpPr>
            <p:nvPr/>
          </p:nvGrpSpPr>
          <p:grpSpPr bwMode="auto">
            <a:xfrm>
              <a:off x="1837482" y="4114800"/>
              <a:ext cx="4627881" cy="399115"/>
              <a:chOff x="1807733" y="1371600"/>
              <a:chExt cx="4627881" cy="399115"/>
            </a:xfrm>
          </p:grpSpPr>
          <p:cxnSp>
            <p:nvCxnSpPr>
              <p:cNvPr id="111" name="Straight Connector 110"/>
              <p:cNvCxnSpPr/>
              <p:nvPr/>
            </p:nvCxnSpPr>
            <p:spPr>
              <a:xfrm flipH="1">
                <a:off x="2938760" y="1608784"/>
                <a:ext cx="118413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2" name="Freeform 111"/>
              <p:cNvSpPr/>
              <p:nvPr/>
            </p:nvSpPr>
            <p:spPr>
              <a:xfrm rot="10800000">
                <a:off x="5765767" y="1608784"/>
                <a:ext cx="325399" cy="161931"/>
              </a:xfrm>
              <a:custGeom>
                <a:avLst/>
                <a:gdLst>
                  <a:gd name="connsiteX0" fmla="*/ 162527 w 325054"/>
                  <a:gd name="connsiteY0" fmla="*/ 0 h 162526"/>
                  <a:gd name="connsiteX1" fmla="*/ 312282 w 325054"/>
                  <a:gd name="connsiteY1" fmla="*/ 99264 h 162526"/>
                  <a:gd name="connsiteX2" fmla="*/ 325054 w 325054"/>
                  <a:gd name="connsiteY2" fmla="*/ 162526 h 162526"/>
                  <a:gd name="connsiteX3" fmla="*/ 0 w 325054"/>
                  <a:gd name="connsiteY3" fmla="*/ 162526 h 162526"/>
                  <a:gd name="connsiteX4" fmla="*/ 12772 w 325054"/>
                  <a:gd name="connsiteY4" fmla="*/ 99264 h 162526"/>
                  <a:gd name="connsiteX5" fmla="*/ 162527 w 325054"/>
                  <a:gd name="connsiteY5" fmla="*/ 0 h 16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054" h="162526">
                    <a:moveTo>
                      <a:pt x="162527" y="0"/>
                    </a:moveTo>
                    <a:cubicBezTo>
                      <a:pt x="229848" y="0"/>
                      <a:pt x="287609" y="40931"/>
                      <a:pt x="312282" y="99264"/>
                    </a:cubicBezTo>
                    <a:lnTo>
                      <a:pt x="325054" y="162526"/>
                    </a:lnTo>
                    <a:lnTo>
                      <a:pt x="0" y="162526"/>
                    </a:lnTo>
                    <a:lnTo>
                      <a:pt x="12772" y="99264"/>
                    </a:lnTo>
                    <a:cubicBezTo>
                      <a:pt x="37445" y="40931"/>
                      <a:pt x="95206" y="0"/>
                      <a:pt x="162527"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13" name="Freeform 112"/>
              <p:cNvSpPr/>
              <p:nvPr/>
            </p:nvSpPr>
            <p:spPr>
              <a:xfrm rot="10800000">
                <a:off x="3357811" y="1608784"/>
                <a:ext cx="325400" cy="161931"/>
              </a:xfrm>
              <a:custGeom>
                <a:avLst/>
                <a:gdLst>
                  <a:gd name="connsiteX0" fmla="*/ 162527 w 325054"/>
                  <a:gd name="connsiteY0" fmla="*/ 0 h 162526"/>
                  <a:gd name="connsiteX1" fmla="*/ 312282 w 325054"/>
                  <a:gd name="connsiteY1" fmla="*/ 99264 h 162526"/>
                  <a:gd name="connsiteX2" fmla="*/ 325054 w 325054"/>
                  <a:gd name="connsiteY2" fmla="*/ 162526 h 162526"/>
                  <a:gd name="connsiteX3" fmla="*/ 0 w 325054"/>
                  <a:gd name="connsiteY3" fmla="*/ 162526 h 162526"/>
                  <a:gd name="connsiteX4" fmla="*/ 12772 w 325054"/>
                  <a:gd name="connsiteY4" fmla="*/ 99264 h 162526"/>
                  <a:gd name="connsiteX5" fmla="*/ 162527 w 325054"/>
                  <a:gd name="connsiteY5" fmla="*/ 0 h 16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054" h="162526">
                    <a:moveTo>
                      <a:pt x="162527" y="0"/>
                    </a:moveTo>
                    <a:cubicBezTo>
                      <a:pt x="229848" y="0"/>
                      <a:pt x="287609" y="40931"/>
                      <a:pt x="312282" y="99264"/>
                    </a:cubicBezTo>
                    <a:lnTo>
                      <a:pt x="325054" y="162526"/>
                    </a:lnTo>
                    <a:lnTo>
                      <a:pt x="0" y="162526"/>
                    </a:lnTo>
                    <a:lnTo>
                      <a:pt x="12772" y="99264"/>
                    </a:lnTo>
                    <a:cubicBezTo>
                      <a:pt x="37445" y="40931"/>
                      <a:pt x="95206" y="0"/>
                      <a:pt x="162527"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114" name="Straight Connector 113"/>
              <p:cNvCxnSpPr/>
              <p:nvPr/>
            </p:nvCxnSpPr>
            <p:spPr>
              <a:xfrm>
                <a:off x="4126071" y="1608784"/>
                <a:ext cx="113175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5" name="Isosceles Triangle 114"/>
              <p:cNvSpPr/>
              <p:nvPr/>
            </p:nvSpPr>
            <p:spPr>
              <a:xfrm>
                <a:off x="2140341" y="1372237"/>
                <a:ext cx="352384" cy="22860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16" name="Isosceles Triangle 115"/>
              <p:cNvSpPr/>
              <p:nvPr/>
            </p:nvSpPr>
            <p:spPr>
              <a:xfrm>
                <a:off x="4548297" y="1372237"/>
                <a:ext cx="350797" cy="22860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117" name="Straight Connector 116"/>
              <p:cNvCxnSpPr/>
              <p:nvPr/>
            </p:nvCxnSpPr>
            <p:spPr>
              <a:xfrm flipH="1">
                <a:off x="5249890" y="1608784"/>
                <a:ext cx="118572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1807005" y="1608784"/>
                <a:ext cx="113175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3758256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500"/>
                                        <p:tgtEl>
                                          <p:spTgt spid="106"/>
                                        </p:tgtEl>
                                      </p:cBhvr>
                                    </p:animEffect>
                                  </p:childTnLst>
                                </p:cTn>
                              </p:par>
                              <p:par>
                                <p:cTn id="8" presetID="10" presetClass="exit" presetSubtype="0" fill="hold" nodeType="withEffect">
                                  <p:stCondLst>
                                    <p:cond delay="0"/>
                                  </p:stCondLst>
                                  <p:childTnLst>
                                    <p:animEffect transition="out" filter="fade">
                                      <p:cBhvr>
                                        <p:cTn id="9" dur="500"/>
                                        <p:tgtEl>
                                          <p:spTgt spid="19"/>
                                        </p:tgtEl>
                                      </p:cBhvr>
                                    </p:animEffect>
                                    <p:set>
                                      <p:cBhvr>
                                        <p:cTn id="10"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0" y="40505"/>
            <a:ext cx="9144000" cy="920405"/>
          </a:xfrm>
        </p:spPr>
        <p:txBody>
          <a:bodyPr/>
          <a:lstStyle/>
          <a:p>
            <a:pPr eaLnBrk="1" hangingPunct="1"/>
            <a:r>
              <a:rPr lang="en-US" altLang="en-US" sz="3600" dirty="0"/>
              <a:t>Other Common Surface Chart Symbols</a:t>
            </a:r>
          </a:p>
        </p:txBody>
      </p:sp>
      <p:grpSp>
        <p:nvGrpSpPr>
          <p:cNvPr id="112643" name="Group 1"/>
          <p:cNvGrpSpPr>
            <a:grpSpLocks/>
          </p:cNvGrpSpPr>
          <p:nvPr/>
        </p:nvGrpSpPr>
        <p:grpSpPr bwMode="auto">
          <a:xfrm>
            <a:off x="-13600113" y="-3568700"/>
            <a:ext cx="18224501" cy="7224713"/>
            <a:chOff x="-9766482" y="2260600"/>
            <a:chExt cx="18224682" cy="5062321"/>
          </a:xfrm>
        </p:grpSpPr>
        <p:pic>
          <p:nvPicPr>
            <p:cNvPr id="112786" name="Picture 5" descr="fronts"/>
            <p:cNvPicPr>
              <a:picLocks noChangeAspect="1" noChangeArrowheads="1"/>
            </p:cNvPicPr>
            <p:nvPr/>
          </p:nvPicPr>
          <p:blipFill>
            <a:blip r:embed="rId3">
              <a:extLst>
                <a:ext uri="{28A0092B-C50C-407E-A947-70E740481C1C}">
                  <a14:useLocalDpi xmlns:a14="http://schemas.microsoft.com/office/drawing/2010/main" val="0"/>
                </a:ext>
              </a:extLst>
            </a:blip>
            <a:srcRect t="54869"/>
            <a:stretch>
              <a:fillRect/>
            </a:stretch>
          </p:blipFill>
          <p:spPr bwMode="auto">
            <a:xfrm>
              <a:off x="-9766482" y="4663525"/>
              <a:ext cx="8077200" cy="2659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87" name="Picture 6" descr="fronts"/>
            <p:cNvPicPr>
              <a:picLocks noChangeAspect="1" noChangeArrowheads="1"/>
            </p:cNvPicPr>
            <p:nvPr/>
          </p:nvPicPr>
          <p:blipFill>
            <a:blip r:embed="rId3">
              <a:extLst>
                <a:ext uri="{28A0092B-C50C-407E-A947-70E740481C1C}">
                  <a14:useLocalDpi xmlns:a14="http://schemas.microsoft.com/office/drawing/2010/main" val="0"/>
                </a:ext>
              </a:extLst>
            </a:blip>
            <a:srcRect t="22476" b="45222"/>
            <a:stretch>
              <a:fillRect/>
            </a:stretch>
          </p:blipFill>
          <p:spPr bwMode="auto">
            <a:xfrm>
              <a:off x="-8699682" y="3656023"/>
              <a:ext cx="8077200" cy="1394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3300"/>
                  </a:solidFill>
                  <a:miter lim="800000"/>
                  <a:headEnd/>
                  <a:tailEnd/>
                </a14:hiddenLine>
              </a:ext>
            </a:extLst>
          </p:spPr>
        </p:pic>
        <p:pic>
          <p:nvPicPr>
            <p:cNvPr id="112788" name="Picture 7" descr="fronts"/>
            <p:cNvPicPr>
              <a:picLocks noChangeAspect="1" noChangeArrowheads="1"/>
            </p:cNvPicPr>
            <p:nvPr/>
          </p:nvPicPr>
          <p:blipFill>
            <a:blip r:embed="rId3">
              <a:extLst>
                <a:ext uri="{28A0092B-C50C-407E-A947-70E740481C1C}">
                  <a14:useLocalDpi xmlns:a14="http://schemas.microsoft.com/office/drawing/2010/main" val="0"/>
                </a:ext>
              </a:extLst>
            </a:blip>
            <a:srcRect t="10300" b="77682"/>
            <a:stretch>
              <a:fillRect/>
            </a:stretch>
          </p:blipFill>
          <p:spPr bwMode="auto">
            <a:xfrm>
              <a:off x="381000" y="2260600"/>
              <a:ext cx="8077200" cy="518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3300"/>
                  </a:solidFill>
                  <a:miter lim="800000"/>
                  <a:headEnd/>
                  <a:tailEnd/>
                </a14:hiddenLine>
              </a:ext>
            </a:extLst>
          </p:spPr>
        </p:pic>
        <p:sp>
          <p:nvSpPr>
            <p:cNvPr id="112789" name="Line 8"/>
            <p:cNvSpPr>
              <a:spLocks noChangeShapeType="1"/>
            </p:cNvSpPr>
            <p:nvPr/>
          </p:nvSpPr>
          <p:spPr bwMode="auto">
            <a:xfrm flipV="1">
              <a:off x="943110" y="2553297"/>
              <a:ext cx="281055" cy="901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90" name="Line 9"/>
            <p:cNvSpPr>
              <a:spLocks noChangeShapeType="1"/>
            </p:cNvSpPr>
            <p:nvPr/>
          </p:nvSpPr>
          <p:spPr bwMode="auto">
            <a:xfrm>
              <a:off x="1224165" y="2553297"/>
              <a:ext cx="281055" cy="1360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91" name="Line 10"/>
            <p:cNvSpPr>
              <a:spLocks noChangeShapeType="1"/>
            </p:cNvSpPr>
            <p:nvPr/>
          </p:nvSpPr>
          <p:spPr bwMode="auto">
            <a:xfrm flipH="1">
              <a:off x="1505220" y="2553297"/>
              <a:ext cx="350871" cy="1360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92" name="Line 11"/>
            <p:cNvSpPr>
              <a:spLocks noChangeShapeType="1"/>
            </p:cNvSpPr>
            <p:nvPr/>
          </p:nvSpPr>
          <p:spPr bwMode="auto">
            <a:xfrm>
              <a:off x="1856091" y="2553297"/>
              <a:ext cx="350871" cy="1360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93" name="Line 12"/>
            <p:cNvSpPr>
              <a:spLocks noChangeShapeType="1"/>
            </p:cNvSpPr>
            <p:nvPr/>
          </p:nvSpPr>
          <p:spPr bwMode="auto">
            <a:xfrm flipV="1">
              <a:off x="2206963" y="2553297"/>
              <a:ext cx="350871" cy="1360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94" name="Line 13"/>
            <p:cNvSpPr>
              <a:spLocks noChangeShapeType="1"/>
            </p:cNvSpPr>
            <p:nvPr/>
          </p:nvSpPr>
          <p:spPr bwMode="auto">
            <a:xfrm>
              <a:off x="2557834" y="2553297"/>
              <a:ext cx="350871" cy="1360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95" name="Line 14"/>
            <p:cNvSpPr>
              <a:spLocks noChangeShapeType="1"/>
            </p:cNvSpPr>
            <p:nvPr/>
          </p:nvSpPr>
          <p:spPr bwMode="auto">
            <a:xfrm flipV="1">
              <a:off x="2908705" y="2553297"/>
              <a:ext cx="352661" cy="1360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96" name="Line 15"/>
            <p:cNvSpPr>
              <a:spLocks noChangeShapeType="1"/>
            </p:cNvSpPr>
            <p:nvPr/>
          </p:nvSpPr>
          <p:spPr bwMode="auto">
            <a:xfrm>
              <a:off x="3261367" y="2553297"/>
              <a:ext cx="350871" cy="1360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97" name="Line 16"/>
            <p:cNvSpPr>
              <a:spLocks noChangeShapeType="1"/>
            </p:cNvSpPr>
            <p:nvPr/>
          </p:nvSpPr>
          <p:spPr bwMode="auto">
            <a:xfrm flipV="1">
              <a:off x="3682054" y="2553297"/>
              <a:ext cx="350871" cy="1360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98" name="Line 17"/>
            <p:cNvSpPr>
              <a:spLocks noChangeShapeType="1"/>
            </p:cNvSpPr>
            <p:nvPr/>
          </p:nvSpPr>
          <p:spPr bwMode="auto">
            <a:xfrm>
              <a:off x="4032926" y="2553297"/>
              <a:ext cx="350871" cy="1360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99" name="Line 18"/>
            <p:cNvSpPr>
              <a:spLocks noChangeShapeType="1"/>
            </p:cNvSpPr>
            <p:nvPr/>
          </p:nvSpPr>
          <p:spPr bwMode="auto">
            <a:xfrm flipH="1">
              <a:off x="4383797" y="2553297"/>
              <a:ext cx="281055" cy="1360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800" name="Line 19"/>
            <p:cNvSpPr>
              <a:spLocks noChangeShapeType="1"/>
            </p:cNvSpPr>
            <p:nvPr/>
          </p:nvSpPr>
          <p:spPr bwMode="auto">
            <a:xfrm>
              <a:off x="4664852" y="2553297"/>
              <a:ext cx="350871" cy="1360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801" name="Line 20"/>
            <p:cNvSpPr>
              <a:spLocks noChangeShapeType="1"/>
            </p:cNvSpPr>
            <p:nvPr/>
          </p:nvSpPr>
          <p:spPr bwMode="auto">
            <a:xfrm flipV="1">
              <a:off x="5087330" y="2599122"/>
              <a:ext cx="281055" cy="901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802" name="Line 21"/>
            <p:cNvSpPr>
              <a:spLocks noChangeShapeType="1"/>
            </p:cNvSpPr>
            <p:nvPr/>
          </p:nvSpPr>
          <p:spPr bwMode="auto">
            <a:xfrm>
              <a:off x="5438201" y="2599122"/>
              <a:ext cx="281055" cy="13452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803" name="Line 22"/>
            <p:cNvSpPr>
              <a:spLocks noChangeShapeType="1"/>
            </p:cNvSpPr>
            <p:nvPr/>
          </p:nvSpPr>
          <p:spPr bwMode="auto">
            <a:xfrm flipH="1">
              <a:off x="5719256" y="2599122"/>
              <a:ext cx="420688" cy="13452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804" name="Line 23"/>
            <p:cNvSpPr>
              <a:spLocks noChangeShapeType="1"/>
            </p:cNvSpPr>
            <p:nvPr/>
          </p:nvSpPr>
          <p:spPr bwMode="auto">
            <a:xfrm>
              <a:off x="6139943" y="2599122"/>
              <a:ext cx="281055" cy="901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805" name="Line 24"/>
            <p:cNvSpPr>
              <a:spLocks noChangeShapeType="1"/>
            </p:cNvSpPr>
            <p:nvPr/>
          </p:nvSpPr>
          <p:spPr bwMode="auto">
            <a:xfrm flipH="1">
              <a:off x="6420998" y="2553297"/>
              <a:ext cx="422478" cy="1360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806" name="Line 25"/>
            <p:cNvSpPr>
              <a:spLocks noChangeShapeType="1"/>
            </p:cNvSpPr>
            <p:nvPr/>
          </p:nvSpPr>
          <p:spPr bwMode="auto">
            <a:xfrm flipH="1" flipV="1">
              <a:off x="6771870" y="2553297"/>
              <a:ext cx="422478" cy="1360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807" name="Line 26"/>
            <p:cNvSpPr>
              <a:spLocks noChangeShapeType="1"/>
            </p:cNvSpPr>
            <p:nvPr/>
          </p:nvSpPr>
          <p:spPr bwMode="auto">
            <a:xfrm flipH="1">
              <a:off x="7194347" y="2599122"/>
              <a:ext cx="350871" cy="901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808" name="Line 27"/>
            <p:cNvSpPr>
              <a:spLocks noChangeShapeType="1"/>
            </p:cNvSpPr>
            <p:nvPr/>
          </p:nvSpPr>
          <p:spPr bwMode="auto">
            <a:xfrm>
              <a:off x="7545219" y="2599122"/>
              <a:ext cx="350871" cy="13452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809" name="Line 28"/>
            <p:cNvSpPr>
              <a:spLocks noChangeShapeType="1"/>
            </p:cNvSpPr>
            <p:nvPr/>
          </p:nvSpPr>
          <p:spPr bwMode="auto">
            <a:xfrm flipH="1">
              <a:off x="7896090" y="2599122"/>
              <a:ext cx="281055" cy="13452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112644" name="Picture 29" descr="fronts"/>
          <p:cNvPicPr>
            <a:picLocks noChangeAspect="1" noChangeArrowheads="1"/>
          </p:cNvPicPr>
          <p:nvPr/>
        </p:nvPicPr>
        <p:blipFill>
          <a:blip r:embed="rId3">
            <a:extLst>
              <a:ext uri="{28A0092B-C50C-407E-A947-70E740481C1C}">
                <a14:useLocalDpi xmlns:a14="http://schemas.microsoft.com/office/drawing/2010/main" val="0"/>
              </a:ext>
            </a:extLst>
          </a:blip>
          <a:srcRect l="6250" t="2138" r="3125" b="89632"/>
          <a:stretch>
            <a:fillRect/>
          </a:stretch>
        </p:blipFill>
        <p:spPr bwMode="auto">
          <a:xfrm>
            <a:off x="-13792200" y="4800600"/>
            <a:ext cx="69532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7" name="Color"/>
          <p:cNvGrpSpPr>
            <a:grpSpLocks/>
          </p:cNvGrpSpPr>
          <p:nvPr/>
        </p:nvGrpSpPr>
        <p:grpSpPr bwMode="auto">
          <a:xfrm>
            <a:off x="2281238" y="1592263"/>
            <a:ext cx="4576762" cy="3297237"/>
            <a:chOff x="2280988" y="1592098"/>
            <a:chExt cx="4577744" cy="3297184"/>
          </a:xfrm>
        </p:grpSpPr>
        <p:cxnSp>
          <p:nvCxnSpPr>
            <p:cNvPr id="48" name="Straight Connector 47"/>
            <p:cNvCxnSpPr/>
            <p:nvPr/>
          </p:nvCxnSpPr>
          <p:spPr>
            <a:xfrm>
              <a:off x="2280988" y="1592098"/>
              <a:ext cx="4577744" cy="0"/>
            </a:xfrm>
            <a:prstGeom prst="line">
              <a:avLst/>
            </a:prstGeom>
            <a:ln w="28575">
              <a:solidFill>
                <a:schemeClr val="accent6">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112717" name="TextBox 17"/>
            <p:cNvSpPr txBox="1">
              <a:spLocks noChangeArrowheads="1"/>
            </p:cNvSpPr>
            <p:nvPr/>
          </p:nvSpPr>
          <p:spPr bwMode="auto">
            <a:xfrm>
              <a:off x="3695287" y="1630384"/>
              <a:ext cx="17534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latin typeface="Arial" panose="020B0604020202020204" pitchFamily="34" charset="0"/>
                </a:rPr>
                <a:t>Trough (TROF)</a:t>
              </a:r>
            </a:p>
          </p:txBody>
        </p:sp>
        <p:sp>
          <p:nvSpPr>
            <p:cNvPr id="112718" name="TextBox 101"/>
            <p:cNvSpPr txBox="1">
              <a:spLocks noChangeArrowheads="1"/>
            </p:cNvSpPr>
            <p:nvPr/>
          </p:nvSpPr>
          <p:spPr bwMode="auto">
            <a:xfrm>
              <a:off x="4178304" y="2546057"/>
              <a:ext cx="7873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latin typeface="Arial" panose="020B0604020202020204" pitchFamily="34" charset="0"/>
                </a:rPr>
                <a:t>Ridge</a:t>
              </a:r>
            </a:p>
          </p:txBody>
        </p:sp>
        <p:sp>
          <p:nvSpPr>
            <p:cNvPr id="112719" name="TextBox 102"/>
            <p:cNvSpPr txBox="1">
              <a:spLocks noChangeArrowheads="1"/>
            </p:cNvSpPr>
            <p:nvPr/>
          </p:nvSpPr>
          <p:spPr bwMode="auto">
            <a:xfrm>
              <a:off x="3909001" y="3455300"/>
              <a:ext cx="13260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latin typeface="Arial" panose="020B0604020202020204" pitchFamily="34" charset="0"/>
                </a:rPr>
                <a:t>Squall Line</a:t>
              </a:r>
            </a:p>
          </p:txBody>
        </p:sp>
        <p:sp>
          <p:nvSpPr>
            <p:cNvPr id="112720" name="TextBox 103"/>
            <p:cNvSpPr txBox="1">
              <a:spLocks noChangeArrowheads="1"/>
            </p:cNvSpPr>
            <p:nvPr/>
          </p:nvSpPr>
          <p:spPr bwMode="auto">
            <a:xfrm>
              <a:off x="4223188" y="4519950"/>
              <a:ext cx="6976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latin typeface="Arial" panose="020B0604020202020204" pitchFamily="34" charset="0"/>
                </a:rPr>
                <a:t>ITCZ</a:t>
              </a:r>
            </a:p>
          </p:txBody>
        </p:sp>
        <p:grpSp>
          <p:nvGrpSpPr>
            <p:cNvPr id="112721" name="Group 94"/>
            <p:cNvGrpSpPr>
              <a:grpSpLocks/>
            </p:cNvGrpSpPr>
            <p:nvPr/>
          </p:nvGrpSpPr>
          <p:grpSpPr bwMode="auto">
            <a:xfrm>
              <a:off x="2280988" y="2315917"/>
              <a:ext cx="4576683" cy="228834"/>
              <a:chOff x="2514600" y="1371600"/>
              <a:chExt cx="4572000" cy="228600"/>
            </a:xfrm>
          </p:grpSpPr>
          <p:cxnSp>
            <p:nvCxnSpPr>
              <p:cNvPr id="96" name="Straight Connector 95"/>
              <p:cNvCxnSpPr/>
              <p:nvPr/>
            </p:nvCxnSpPr>
            <p:spPr>
              <a:xfrm flipV="1">
                <a:off x="2514600" y="1371669"/>
                <a:ext cx="228415" cy="22836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H="1" flipV="1">
                <a:off x="2743015" y="1371669"/>
                <a:ext cx="228415" cy="22836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V="1">
                <a:off x="2971430" y="1371669"/>
                <a:ext cx="228415" cy="22836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flipV="1">
                <a:off x="3199845" y="1371669"/>
                <a:ext cx="228415" cy="22836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V="1">
                <a:off x="3428260" y="1371669"/>
                <a:ext cx="230001" cy="22836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H="1" flipV="1">
                <a:off x="3658261" y="1371669"/>
                <a:ext cx="228415" cy="22836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flipV="1">
                <a:off x="3886676" y="1371669"/>
                <a:ext cx="228415" cy="22836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flipH="1" flipV="1">
                <a:off x="4115091" y="1371669"/>
                <a:ext cx="228415" cy="22836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flipV="1">
                <a:off x="4343507" y="1371669"/>
                <a:ext cx="228415" cy="22836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H="1" flipV="1">
                <a:off x="4571922" y="1371669"/>
                <a:ext cx="228415" cy="22836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flipV="1">
                <a:off x="4800337" y="1371669"/>
                <a:ext cx="228415" cy="22836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H="1" flipV="1">
                <a:off x="5028752" y="1371669"/>
                <a:ext cx="228415" cy="22836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V="1">
                <a:off x="5257167" y="1371669"/>
                <a:ext cx="228415" cy="22836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H="1" flipV="1">
                <a:off x="5485582" y="1371669"/>
                <a:ext cx="228415" cy="22836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flipV="1">
                <a:off x="5713997" y="1371669"/>
                <a:ext cx="230002" cy="22836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flipH="1" flipV="1">
                <a:off x="5943999" y="1371669"/>
                <a:ext cx="228415" cy="22836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flipV="1">
                <a:off x="6172414" y="1371669"/>
                <a:ext cx="228415" cy="22836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flipH="1" flipV="1">
                <a:off x="6400829" y="1371669"/>
                <a:ext cx="228415" cy="22836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flipV="1">
                <a:off x="6629244" y="1371669"/>
                <a:ext cx="228415" cy="22836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flipH="1" flipV="1">
                <a:off x="6857659" y="1371669"/>
                <a:ext cx="228415" cy="22836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12722" name="Group 14"/>
            <p:cNvGrpSpPr>
              <a:grpSpLocks/>
            </p:cNvGrpSpPr>
            <p:nvPr/>
          </p:nvGrpSpPr>
          <p:grpSpPr bwMode="auto">
            <a:xfrm>
              <a:off x="2280988" y="3363967"/>
              <a:ext cx="4576683" cy="126100"/>
              <a:chOff x="2280988" y="3363967"/>
              <a:chExt cx="4576683" cy="126100"/>
            </a:xfrm>
          </p:grpSpPr>
          <p:sp>
            <p:nvSpPr>
              <p:cNvPr id="2" name="Oval 1"/>
              <p:cNvSpPr/>
              <p:nvPr/>
            </p:nvSpPr>
            <p:spPr>
              <a:xfrm>
                <a:off x="2989165" y="3363720"/>
                <a:ext cx="127027" cy="1269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52" name="Oval 151"/>
              <p:cNvSpPr/>
              <p:nvPr/>
            </p:nvSpPr>
            <p:spPr>
              <a:xfrm>
                <a:off x="3252747" y="3363720"/>
                <a:ext cx="125439" cy="1269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53" name="Oval 152"/>
              <p:cNvSpPr/>
              <p:nvPr/>
            </p:nvSpPr>
            <p:spPr>
              <a:xfrm>
                <a:off x="4376938" y="3363720"/>
                <a:ext cx="125439" cy="1269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54" name="Oval 153"/>
              <p:cNvSpPr/>
              <p:nvPr/>
            </p:nvSpPr>
            <p:spPr>
              <a:xfrm>
                <a:off x="4638931" y="3363720"/>
                <a:ext cx="127027" cy="1269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155" name="Straight Connector 154"/>
              <p:cNvCxnSpPr/>
              <p:nvPr/>
            </p:nvCxnSpPr>
            <p:spPr>
              <a:xfrm>
                <a:off x="3509977" y="3427219"/>
                <a:ext cx="75263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56" name="Oval 155"/>
              <p:cNvSpPr/>
              <p:nvPr/>
            </p:nvSpPr>
            <p:spPr>
              <a:xfrm>
                <a:off x="5752008" y="3363720"/>
                <a:ext cx="125439" cy="1269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57" name="Oval 156"/>
              <p:cNvSpPr/>
              <p:nvPr/>
            </p:nvSpPr>
            <p:spPr>
              <a:xfrm>
                <a:off x="6015589" y="3363720"/>
                <a:ext cx="125439" cy="1269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158" name="Straight Connector 157"/>
              <p:cNvCxnSpPr/>
              <p:nvPr/>
            </p:nvCxnSpPr>
            <p:spPr>
              <a:xfrm>
                <a:off x="4885047" y="3427219"/>
                <a:ext cx="75263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a:off x="6256941" y="3427219"/>
                <a:ext cx="60020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2280988" y="3427219"/>
                <a:ext cx="54304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12723" name="Group 45"/>
            <p:cNvGrpSpPr>
              <a:grpSpLocks/>
            </p:cNvGrpSpPr>
            <p:nvPr/>
          </p:nvGrpSpPr>
          <p:grpSpPr bwMode="auto">
            <a:xfrm>
              <a:off x="2280988" y="4122335"/>
              <a:ext cx="4577012" cy="359093"/>
              <a:chOff x="2280988" y="4038600"/>
              <a:chExt cx="4577012" cy="509906"/>
            </a:xfrm>
          </p:grpSpPr>
          <p:grpSp>
            <p:nvGrpSpPr>
              <p:cNvPr id="112724" name="Group 19"/>
              <p:cNvGrpSpPr>
                <a:grpSpLocks/>
              </p:cNvGrpSpPr>
              <p:nvPr/>
            </p:nvGrpSpPr>
            <p:grpSpPr bwMode="auto">
              <a:xfrm>
                <a:off x="2280988" y="4038600"/>
                <a:ext cx="4577012" cy="500396"/>
                <a:chOff x="1878496" y="4038600"/>
                <a:chExt cx="4979504" cy="500396"/>
              </a:xfrm>
            </p:grpSpPr>
            <p:sp>
              <p:nvSpPr>
                <p:cNvPr id="16" name="Freeform 15"/>
                <p:cNvSpPr/>
                <p:nvPr/>
              </p:nvSpPr>
              <p:spPr>
                <a:xfrm>
                  <a:off x="1878496" y="4038880"/>
                  <a:ext cx="4980301" cy="349398"/>
                </a:xfrm>
                <a:custGeom>
                  <a:avLst/>
                  <a:gdLst>
                    <a:gd name="connsiteX0" fmla="*/ 0 w 5526157"/>
                    <a:gd name="connsiteY0" fmla="*/ 506896 h 566766"/>
                    <a:gd name="connsiteX1" fmla="*/ 904461 w 5526157"/>
                    <a:gd name="connsiteY1" fmla="*/ 218661 h 566766"/>
                    <a:gd name="connsiteX2" fmla="*/ 2604052 w 5526157"/>
                    <a:gd name="connsiteY2" fmla="*/ 566531 h 566766"/>
                    <a:gd name="connsiteX3" fmla="*/ 4979504 w 5526157"/>
                    <a:gd name="connsiteY3" fmla="*/ 268357 h 566766"/>
                    <a:gd name="connsiteX4" fmla="*/ 5526157 w 5526157"/>
                    <a:gd name="connsiteY4" fmla="*/ 0 h 566766"/>
                    <a:gd name="connsiteX0" fmla="*/ 0 w 4979504"/>
                    <a:gd name="connsiteY0" fmla="*/ 288706 h 348576"/>
                    <a:gd name="connsiteX1" fmla="*/ 904461 w 4979504"/>
                    <a:gd name="connsiteY1" fmla="*/ 471 h 348576"/>
                    <a:gd name="connsiteX2" fmla="*/ 2604052 w 4979504"/>
                    <a:gd name="connsiteY2" fmla="*/ 348341 h 348576"/>
                    <a:gd name="connsiteX3" fmla="*/ 4979504 w 4979504"/>
                    <a:gd name="connsiteY3" fmla="*/ 50167 h 348576"/>
                  </a:gdLst>
                  <a:ahLst/>
                  <a:cxnLst>
                    <a:cxn ang="0">
                      <a:pos x="connsiteX0" y="connsiteY0"/>
                    </a:cxn>
                    <a:cxn ang="0">
                      <a:pos x="connsiteX1" y="connsiteY1"/>
                    </a:cxn>
                    <a:cxn ang="0">
                      <a:pos x="connsiteX2" y="connsiteY2"/>
                    </a:cxn>
                    <a:cxn ang="0">
                      <a:pos x="connsiteX3" y="connsiteY3"/>
                    </a:cxn>
                  </a:cxnLst>
                  <a:rect l="l" t="t" r="r" b="b"/>
                  <a:pathLst>
                    <a:path w="4979504" h="348576">
                      <a:moveTo>
                        <a:pt x="0" y="288706"/>
                      </a:moveTo>
                      <a:cubicBezTo>
                        <a:pt x="235226" y="139619"/>
                        <a:pt x="470452" y="-9468"/>
                        <a:pt x="904461" y="471"/>
                      </a:cubicBezTo>
                      <a:cubicBezTo>
                        <a:pt x="1338470" y="10410"/>
                        <a:pt x="1924878" y="340058"/>
                        <a:pt x="2604052" y="348341"/>
                      </a:cubicBezTo>
                      <a:cubicBezTo>
                        <a:pt x="3283226" y="356624"/>
                        <a:pt x="4492486" y="144589"/>
                        <a:pt x="4979504" y="50167"/>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63" name="Freeform 162"/>
                <p:cNvSpPr/>
                <p:nvPr/>
              </p:nvSpPr>
              <p:spPr>
                <a:xfrm>
                  <a:off x="1878496" y="4189909"/>
                  <a:ext cx="4980301" cy="349399"/>
                </a:xfrm>
                <a:custGeom>
                  <a:avLst/>
                  <a:gdLst>
                    <a:gd name="connsiteX0" fmla="*/ 0 w 5526157"/>
                    <a:gd name="connsiteY0" fmla="*/ 506896 h 566766"/>
                    <a:gd name="connsiteX1" fmla="*/ 904461 w 5526157"/>
                    <a:gd name="connsiteY1" fmla="*/ 218661 h 566766"/>
                    <a:gd name="connsiteX2" fmla="*/ 2604052 w 5526157"/>
                    <a:gd name="connsiteY2" fmla="*/ 566531 h 566766"/>
                    <a:gd name="connsiteX3" fmla="*/ 4979504 w 5526157"/>
                    <a:gd name="connsiteY3" fmla="*/ 268357 h 566766"/>
                    <a:gd name="connsiteX4" fmla="*/ 5526157 w 5526157"/>
                    <a:gd name="connsiteY4" fmla="*/ 0 h 566766"/>
                    <a:gd name="connsiteX0" fmla="*/ 0 w 4979504"/>
                    <a:gd name="connsiteY0" fmla="*/ 288706 h 348576"/>
                    <a:gd name="connsiteX1" fmla="*/ 904461 w 4979504"/>
                    <a:gd name="connsiteY1" fmla="*/ 471 h 348576"/>
                    <a:gd name="connsiteX2" fmla="*/ 2604052 w 4979504"/>
                    <a:gd name="connsiteY2" fmla="*/ 348341 h 348576"/>
                    <a:gd name="connsiteX3" fmla="*/ 4979504 w 4979504"/>
                    <a:gd name="connsiteY3" fmla="*/ 50167 h 348576"/>
                  </a:gdLst>
                  <a:ahLst/>
                  <a:cxnLst>
                    <a:cxn ang="0">
                      <a:pos x="connsiteX0" y="connsiteY0"/>
                    </a:cxn>
                    <a:cxn ang="0">
                      <a:pos x="connsiteX1" y="connsiteY1"/>
                    </a:cxn>
                    <a:cxn ang="0">
                      <a:pos x="connsiteX2" y="connsiteY2"/>
                    </a:cxn>
                    <a:cxn ang="0">
                      <a:pos x="connsiteX3" y="connsiteY3"/>
                    </a:cxn>
                  </a:cxnLst>
                  <a:rect l="l" t="t" r="r" b="b"/>
                  <a:pathLst>
                    <a:path w="4979504" h="348576">
                      <a:moveTo>
                        <a:pt x="0" y="288706"/>
                      </a:moveTo>
                      <a:cubicBezTo>
                        <a:pt x="235226" y="139619"/>
                        <a:pt x="470452" y="-9468"/>
                        <a:pt x="904461" y="471"/>
                      </a:cubicBezTo>
                      <a:cubicBezTo>
                        <a:pt x="1338470" y="10410"/>
                        <a:pt x="1924878" y="340058"/>
                        <a:pt x="2604052" y="348341"/>
                      </a:cubicBezTo>
                      <a:cubicBezTo>
                        <a:pt x="3283226" y="356624"/>
                        <a:pt x="4492486" y="144589"/>
                        <a:pt x="4979504" y="50167"/>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cxnSp>
            <p:nvCxnSpPr>
              <p:cNvPr id="22" name="Straight Connector 21"/>
              <p:cNvCxnSpPr/>
              <p:nvPr/>
            </p:nvCxnSpPr>
            <p:spPr>
              <a:xfrm flipH="1">
                <a:off x="2361967" y="4219215"/>
                <a:ext cx="71453" cy="2006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flipH="1">
                <a:off x="2531867" y="4124539"/>
                <a:ext cx="90506" cy="1961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flipH="1">
                <a:off x="2703354" y="4061422"/>
                <a:ext cx="88919" cy="19160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H="1">
                <a:off x="2849435" y="4038880"/>
                <a:ext cx="88919" cy="18033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a:stCxn id="16" idx="1"/>
              </p:cNvCxnSpPr>
              <p:nvPr/>
            </p:nvCxnSpPr>
            <p:spPr>
              <a:xfrm flipH="1">
                <a:off x="2989165" y="4038880"/>
                <a:ext cx="123852" cy="15103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H="1">
                <a:off x="3141598" y="4054658"/>
                <a:ext cx="123852" cy="15103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H="1">
                <a:off x="3263861" y="4097489"/>
                <a:ext cx="161960" cy="1217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flipH="1">
                <a:off x="3419469" y="4135809"/>
                <a:ext cx="160372" cy="12398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flipH="1">
                <a:off x="3571902" y="4178639"/>
                <a:ext cx="160372" cy="1239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flipH="1">
                <a:off x="3729099" y="4232740"/>
                <a:ext cx="161960" cy="1239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flipH="1">
                <a:off x="3887883" y="4286840"/>
                <a:ext cx="160371" cy="1239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flipH="1">
                <a:off x="4045078" y="4320652"/>
                <a:ext cx="160372" cy="12398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flipH="1">
                <a:off x="4222917" y="4349957"/>
                <a:ext cx="117500" cy="12623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flipH="1">
                <a:off x="4357884" y="4377008"/>
                <a:ext cx="117500" cy="1284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a:stCxn id="16" idx="2"/>
              </p:cNvCxnSpPr>
              <p:nvPr/>
            </p:nvCxnSpPr>
            <p:spPr>
              <a:xfrm flipH="1">
                <a:off x="4548424" y="4386024"/>
                <a:ext cx="127027" cy="15328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flipH="1">
                <a:off x="4738965" y="4381516"/>
                <a:ext cx="93682" cy="16681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flipH="1">
                <a:off x="4891398" y="4372499"/>
                <a:ext cx="93682" cy="16681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flipH="1">
                <a:off x="5043831" y="4363482"/>
                <a:ext cx="93682" cy="16681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H="1">
                <a:off x="5216905" y="4338686"/>
                <a:ext cx="92095" cy="16681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flipH="1">
                <a:off x="5377277" y="4327415"/>
                <a:ext cx="93682" cy="16681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H="1">
                <a:off x="5544000" y="4295857"/>
                <a:ext cx="93683" cy="16681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flipH="1">
                <a:off x="5701197" y="4286840"/>
                <a:ext cx="93682" cy="16681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flipH="1">
                <a:off x="5850454" y="4264298"/>
                <a:ext cx="92095" cy="16681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H="1">
                <a:off x="5998123" y="4232740"/>
                <a:ext cx="93683" cy="16681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H="1">
                <a:off x="6145792" y="4203435"/>
                <a:ext cx="93682" cy="1645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H="1">
                <a:off x="6295049" y="4171876"/>
                <a:ext cx="93682" cy="16681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flipH="1">
                <a:off x="6442718" y="4158351"/>
                <a:ext cx="93683" cy="16681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flipH="1">
                <a:off x="6591975" y="4124539"/>
                <a:ext cx="92095" cy="16681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flipH="1">
                <a:off x="6739645" y="4092980"/>
                <a:ext cx="93682" cy="16681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49" name="BW"/>
          <p:cNvGrpSpPr>
            <a:grpSpLocks/>
          </p:cNvGrpSpPr>
          <p:nvPr/>
        </p:nvGrpSpPr>
        <p:grpSpPr bwMode="auto">
          <a:xfrm>
            <a:off x="2278063" y="1592263"/>
            <a:ext cx="4576762" cy="3297237"/>
            <a:chOff x="-2674247" y="1503416"/>
            <a:chExt cx="4577744" cy="3297184"/>
          </a:xfrm>
        </p:grpSpPr>
        <p:cxnSp>
          <p:nvCxnSpPr>
            <p:cNvPr id="193" name="Straight Connector 192"/>
            <p:cNvCxnSpPr/>
            <p:nvPr/>
          </p:nvCxnSpPr>
          <p:spPr>
            <a:xfrm>
              <a:off x="-2674247" y="1503416"/>
              <a:ext cx="4577744" cy="0"/>
            </a:xfrm>
            <a:prstGeom prst="line">
              <a:avLst/>
            </a:prstGeom>
            <a:ln w="28575">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112648" name="TextBox 193"/>
            <p:cNvSpPr txBox="1">
              <a:spLocks noChangeArrowheads="1"/>
            </p:cNvSpPr>
            <p:nvPr/>
          </p:nvSpPr>
          <p:spPr bwMode="auto">
            <a:xfrm>
              <a:off x="-1259948" y="1541702"/>
              <a:ext cx="17534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latin typeface="Arial" panose="020B0604020202020204" pitchFamily="34" charset="0"/>
                </a:rPr>
                <a:t>Trough (TROF)</a:t>
              </a:r>
            </a:p>
          </p:txBody>
        </p:sp>
        <p:sp>
          <p:nvSpPr>
            <p:cNvPr id="112649" name="TextBox 194"/>
            <p:cNvSpPr txBox="1">
              <a:spLocks noChangeArrowheads="1"/>
            </p:cNvSpPr>
            <p:nvPr/>
          </p:nvSpPr>
          <p:spPr bwMode="auto">
            <a:xfrm>
              <a:off x="-776931" y="2457375"/>
              <a:ext cx="7873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latin typeface="Arial" panose="020B0604020202020204" pitchFamily="34" charset="0"/>
                </a:rPr>
                <a:t>Ridge</a:t>
              </a:r>
            </a:p>
          </p:txBody>
        </p:sp>
        <p:sp>
          <p:nvSpPr>
            <p:cNvPr id="112650" name="TextBox 195"/>
            <p:cNvSpPr txBox="1">
              <a:spLocks noChangeArrowheads="1"/>
            </p:cNvSpPr>
            <p:nvPr/>
          </p:nvSpPr>
          <p:spPr bwMode="auto">
            <a:xfrm>
              <a:off x="-1046234" y="3366618"/>
              <a:ext cx="13260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latin typeface="Arial" panose="020B0604020202020204" pitchFamily="34" charset="0"/>
                </a:rPr>
                <a:t>Squall Line</a:t>
              </a:r>
            </a:p>
          </p:txBody>
        </p:sp>
        <p:sp>
          <p:nvSpPr>
            <p:cNvPr id="112651" name="TextBox 196"/>
            <p:cNvSpPr txBox="1">
              <a:spLocks noChangeArrowheads="1"/>
            </p:cNvSpPr>
            <p:nvPr/>
          </p:nvSpPr>
          <p:spPr bwMode="auto">
            <a:xfrm>
              <a:off x="-732047" y="4431268"/>
              <a:ext cx="6976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latin typeface="Arial" panose="020B0604020202020204" pitchFamily="34" charset="0"/>
                </a:rPr>
                <a:t>ITCZ</a:t>
              </a:r>
            </a:p>
          </p:txBody>
        </p:sp>
        <p:grpSp>
          <p:nvGrpSpPr>
            <p:cNvPr id="112652" name="Group 197"/>
            <p:cNvGrpSpPr>
              <a:grpSpLocks/>
            </p:cNvGrpSpPr>
            <p:nvPr/>
          </p:nvGrpSpPr>
          <p:grpSpPr bwMode="auto">
            <a:xfrm>
              <a:off x="-2674247" y="2227235"/>
              <a:ext cx="4576683" cy="228834"/>
              <a:chOff x="2514600" y="1371600"/>
              <a:chExt cx="4572000" cy="228600"/>
            </a:xfrm>
          </p:grpSpPr>
          <p:cxnSp>
            <p:nvCxnSpPr>
              <p:cNvPr id="243" name="Straight Connector 242"/>
              <p:cNvCxnSpPr/>
              <p:nvPr/>
            </p:nvCxnSpPr>
            <p:spPr>
              <a:xfrm flipV="1">
                <a:off x="2514600" y="1371669"/>
                <a:ext cx="228415" cy="2283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flipH="1" flipV="1">
                <a:off x="2743015" y="1371669"/>
                <a:ext cx="228415" cy="2283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flipV="1">
                <a:off x="2971430" y="1371669"/>
                <a:ext cx="228415" cy="2283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flipH="1" flipV="1">
                <a:off x="3199845" y="1371669"/>
                <a:ext cx="228415" cy="2283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flipV="1">
                <a:off x="3428260" y="1371669"/>
                <a:ext cx="230001" cy="2283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flipH="1" flipV="1">
                <a:off x="3658261" y="1371669"/>
                <a:ext cx="228415" cy="2283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flipV="1">
                <a:off x="3886676" y="1371669"/>
                <a:ext cx="228415" cy="2283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flipH="1" flipV="1">
                <a:off x="4115091" y="1371669"/>
                <a:ext cx="228415" cy="2283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flipV="1">
                <a:off x="4343507" y="1371669"/>
                <a:ext cx="228415" cy="2283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flipH="1" flipV="1">
                <a:off x="4571922" y="1371669"/>
                <a:ext cx="228415" cy="2283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flipV="1">
                <a:off x="4800337" y="1371669"/>
                <a:ext cx="228415" cy="2283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flipH="1" flipV="1">
                <a:off x="5028752" y="1371669"/>
                <a:ext cx="228415" cy="2283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flipV="1">
                <a:off x="5257167" y="1371669"/>
                <a:ext cx="228415" cy="2283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p:cNvCxnSpPr/>
              <p:nvPr/>
            </p:nvCxnSpPr>
            <p:spPr>
              <a:xfrm flipH="1" flipV="1">
                <a:off x="5485582" y="1371669"/>
                <a:ext cx="228415" cy="2283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flipV="1">
                <a:off x="5713997" y="1371669"/>
                <a:ext cx="230002" cy="2283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flipH="1" flipV="1">
                <a:off x="5943999" y="1371669"/>
                <a:ext cx="228415" cy="2283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flipV="1">
                <a:off x="6172414" y="1371669"/>
                <a:ext cx="228415" cy="2283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flipH="1" flipV="1">
                <a:off x="6400829" y="1371669"/>
                <a:ext cx="228415" cy="2283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flipV="1">
                <a:off x="6629244" y="1371669"/>
                <a:ext cx="228415" cy="2283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flipH="1" flipV="1">
                <a:off x="6857659" y="1371669"/>
                <a:ext cx="228415" cy="2283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3" name="Oval 232"/>
            <p:cNvSpPr/>
            <p:nvPr/>
          </p:nvSpPr>
          <p:spPr>
            <a:xfrm>
              <a:off x="-1966070" y="3275038"/>
              <a:ext cx="127027" cy="1269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34" name="Oval 233"/>
            <p:cNvSpPr/>
            <p:nvPr/>
          </p:nvSpPr>
          <p:spPr>
            <a:xfrm>
              <a:off x="-1702489" y="3275038"/>
              <a:ext cx="125439" cy="1269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35" name="Oval 234"/>
            <p:cNvSpPr/>
            <p:nvPr/>
          </p:nvSpPr>
          <p:spPr>
            <a:xfrm>
              <a:off x="-578297" y="3275038"/>
              <a:ext cx="125439" cy="1269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36" name="Oval 235"/>
            <p:cNvSpPr/>
            <p:nvPr/>
          </p:nvSpPr>
          <p:spPr>
            <a:xfrm>
              <a:off x="-314716" y="3275038"/>
              <a:ext cx="125439" cy="1269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237" name="Straight Connector 236"/>
            <p:cNvCxnSpPr/>
            <p:nvPr/>
          </p:nvCxnSpPr>
          <p:spPr>
            <a:xfrm>
              <a:off x="-1445258" y="3338537"/>
              <a:ext cx="7526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8" name="Oval 237"/>
            <p:cNvSpPr/>
            <p:nvPr/>
          </p:nvSpPr>
          <p:spPr>
            <a:xfrm>
              <a:off x="796773" y="3275038"/>
              <a:ext cx="127027" cy="1269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39" name="Oval 238"/>
            <p:cNvSpPr/>
            <p:nvPr/>
          </p:nvSpPr>
          <p:spPr>
            <a:xfrm>
              <a:off x="1060354" y="3275038"/>
              <a:ext cx="125439" cy="1269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240" name="Straight Connector 239"/>
            <p:cNvCxnSpPr/>
            <p:nvPr/>
          </p:nvCxnSpPr>
          <p:spPr>
            <a:xfrm>
              <a:off x="-70188" y="3338537"/>
              <a:ext cx="75422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a:off x="1301706" y="3338537"/>
              <a:ext cx="60020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a:off x="-2674247" y="3338537"/>
              <a:ext cx="54304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2663" name="Group 199"/>
            <p:cNvGrpSpPr>
              <a:grpSpLocks/>
            </p:cNvGrpSpPr>
            <p:nvPr/>
          </p:nvGrpSpPr>
          <p:grpSpPr bwMode="auto">
            <a:xfrm>
              <a:off x="-2674247" y="4033653"/>
              <a:ext cx="4577012" cy="359093"/>
              <a:chOff x="2280988" y="4038600"/>
              <a:chExt cx="4577012" cy="509906"/>
            </a:xfrm>
          </p:grpSpPr>
          <p:grpSp>
            <p:nvGrpSpPr>
              <p:cNvPr id="112664" name="Group 200"/>
              <p:cNvGrpSpPr>
                <a:grpSpLocks/>
              </p:cNvGrpSpPr>
              <p:nvPr/>
            </p:nvGrpSpPr>
            <p:grpSpPr bwMode="auto">
              <a:xfrm>
                <a:off x="2280988" y="4038600"/>
                <a:ext cx="4577012" cy="500396"/>
                <a:chOff x="1878496" y="4038600"/>
                <a:chExt cx="4979504" cy="500396"/>
              </a:xfrm>
            </p:grpSpPr>
            <p:sp>
              <p:nvSpPr>
                <p:cNvPr id="231" name="Freeform 230"/>
                <p:cNvSpPr/>
                <p:nvPr/>
              </p:nvSpPr>
              <p:spPr>
                <a:xfrm>
                  <a:off x="1878496" y="4038880"/>
                  <a:ext cx="4980301" cy="349398"/>
                </a:xfrm>
                <a:custGeom>
                  <a:avLst/>
                  <a:gdLst>
                    <a:gd name="connsiteX0" fmla="*/ 0 w 5526157"/>
                    <a:gd name="connsiteY0" fmla="*/ 506896 h 566766"/>
                    <a:gd name="connsiteX1" fmla="*/ 904461 w 5526157"/>
                    <a:gd name="connsiteY1" fmla="*/ 218661 h 566766"/>
                    <a:gd name="connsiteX2" fmla="*/ 2604052 w 5526157"/>
                    <a:gd name="connsiteY2" fmla="*/ 566531 h 566766"/>
                    <a:gd name="connsiteX3" fmla="*/ 4979504 w 5526157"/>
                    <a:gd name="connsiteY3" fmla="*/ 268357 h 566766"/>
                    <a:gd name="connsiteX4" fmla="*/ 5526157 w 5526157"/>
                    <a:gd name="connsiteY4" fmla="*/ 0 h 566766"/>
                    <a:gd name="connsiteX0" fmla="*/ 0 w 4979504"/>
                    <a:gd name="connsiteY0" fmla="*/ 288706 h 348576"/>
                    <a:gd name="connsiteX1" fmla="*/ 904461 w 4979504"/>
                    <a:gd name="connsiteY1" fmla="*/ 471 h 348576"/>
                    <a:gd name="connsiteX2" fmla="*/ 2604052 w 4979504"/>
                    <a:gd name="connsiteY2" fmla="*/ 348341 h 348576"/>
                    <a:gd name="connsiteX3" fmla="*/ 4979504 w 4979504"/>
                    <a:gd name="connsiteY3" fmla="*/ 50167 h 348576"/>
                  </a:gdLst>
                  <a:ahLst/>
                  <a:cxnLst>
                    <a:cxn ang="0">
                      <a:pos x="connsiteX0" y="connsiteY0"/>
                    </a:cxn>
                    <a:cxn ang="0">
                      <a:pos x="connsiteX1" y="connsiteY1"/>
                    </a:cxn>
                    <a:cxn ang="0">
                      <a:pos x="connsiteX2" y="connsiteY2"/>
                    </a:cxn>
                    <a:cxn ang="0">
                      <a:pos x="connsiteX3" y="connsiteY3"/>
                    </a:cxn>
                  </a:cxnLst>
                  <a:rect l="l" t="t" r="r" b="b"/>
                  <a:pathLst>
                    <a:path w="4979504" h="348576">
                      <a:moveTo>
                        <a:pt x="0" y="288706"/>
                      </a:moveTo>
                      <a:cubicBezTo>
                        <a:pt x="235226" y="139619"/>
                        <a:pt x="470452" y="-9468"/>
                        <a:pt x="904461" y="471"/>
                      </a:cubicBezTo>
                      <a:cubicBezTo>
                        <a:pt x="1338470" y="10410"/>
                        <a:pt x="1924878" y="340058"/>
                        <a:pt x="2604052" y="348341"/>
                      </a:cubicBezTo>
                      <a:cubicBezTo>
                        <a:pt x="3283226" y="356624"/>
                        <a:pt x="4492486" y="144589"/>
                        <a:pt x="4979504" y="50167"/>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32" name="Freeform 231"/>
                <p:cNvSpPr/>
                <p:nvPr/>
              </p:nvSpPr>
              <p:spPr>
                <a:xfrm>
                  <a:off x="1878496" y="4189909"/>
                  <a:ext cx="4980301" cy="349399"/>
                </a:xfrm>
                <a:custGeom>
                  <a:avLst/>
                  <a:gdLst>
                    <a:gd name="connsiteX0" fmla="*/ 0 w 5526157"/>
                    <a:gd name="connsiteY0" fmla="*/ 506896 h 566766"/>
                    <a:gd name="connsiteX1" fmla="*/ 904461 w 5526157"/>
                    <a:gd name="connsiteY1" fmla="*/ 218661 h 566766"/>
                    <a:gd name="connsiteX2" fmla="*/ 2604052 w 5526157"/>
                    <a:gd name="connsiteY2" fmla="*/ 566531 h 566766"/>
                    <a:gd name="connsiteX3" fmla="*/ 4979504 w 5526157"/>
                    <a:gd name="connsiteY3" fmla="*/ 268357 h 566766"/>
                    <a:gd name="connsiteX4" fmla="*/ 5526157 w 5526157"/>
                    <a:gd name="connsiteY4" fmla="*/ 0 h 566766"/>
                    <a:gd name="connsiteX0" fmla="*/ 0 w 4979504"/>
                    <a:gd name="connsiteY0" fmla="*/ 288706 h 348576"/>
                    <a:gd name="connsiteX1" fmla="*/ 904461 w 4979504"/>
                    <a:gd name="connsiteY1" fmla="*/ 471 h 348576"/>
                    <a:gd name="connsiteX2" fmla="*/ 2604052 w 4979504"/>
                    <a:gd name="connsiteY2" fmla="*/ 348341 h 348576"/>
                    <a:gd name="connsiteX3" fmla="*/ 4979504 w 4979504"/>
                    <a:gd name="connsiteY3" fmla="*/ 50167 h 348576"/>
                  </a:gdLst>
                  <a:ahLst/>
                  <a:cxnLst>
                    <a:cxn ang="0">
                      <a:pos x="connsiteX0" y="connsiteY0"/>
                    </a:cxn>
                    <a:cxn ang="0">
                      <a:pos x="connsiteX1" y="connsiteY1"/>
                    </a:cxn>
                    <a:cxn ang="0">
                      <a:pos x="connsiteX2" y="connsiteY2"/>
                    </a:cxn>
                    <a:cxn ang="0">
                      <a:pos x="connsiteX3" y="connsiteY3"/>
                    </a:cxn>
                  </a:cxnLst>
                  <a:rect l="l" t="t" r="r" b="b"/>
                  <a:pathLst>
                    <a:path w="4979504" h="348576">
                      <a:moveTo>
                        <a:pt x="0" y="288706"/>
                      </a:moveTo>
                      <a:cubicBezTo>
                        <a:pt x="235226" y="139619"/>
                        <a:pt x="470452" y="-9468"/>
                        <a:pt x="904461" y="471"/>
                      </a:cubicBezTo>
                      <a:cubicBezTo>
                        <a:pt x="1338470" y="10410"/>
                        <a:pt x="1924878" y="340058"/>
                        <a:pt x="2604052" y="348341"/>
                      </a:cubicBezTo>
                      <a:cubicBezTo>
                        <a:pt x="3283226" y="356624"/>
                        <a:pt x="4492486" y="144589"/>
                        <a:pt x="4979504" y="50167"/>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cxnSp>
            <p:nvCxnSpPr>
              <p:cNvPr id="202" name="Straight Connector 201"/>
              <p:cNvCxnSpPr/>
              <p:nvPr/>
            </p:nvCxnSpPr>
            <p:spPr>
              <a:xfrm flipH="1">
                <a:off x="2361967" y="4219215"/>
                <a:ext cx="71453" cy="2006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flipH="1">
                <a:off x="2531867" y="4124539"/>
                <a:ext cx="90506" cy="1961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flipH="1">
                <a:off x="2703354" y="4061422"/>
                <a:ext cx="88919" cy="1916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flipH="1">
                <a:off x="2849435" y="4038880"/>
                <a:ext cx="88919" cy="18033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a:stCxn id="231" idx="1"/>
              </p:cNvCxnSpPr>
              <p:nvPr/>
            </p:nvCxnSpPr>
            <p:spPr>
              <a:xfrm flipH="1">
                <a:off x="2989165" y="4038880"/>
                <a:ext cx="123852" cy="15103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flipH="1">
                <a:off x="3141598" y="4054658"/>
                <a:ext cx="123852" cy="1510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flipH="1">
                <a:off x="3263861" y="4097489"/>
                <a:ext cx="161960" cy="1217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flipH="1">
                <a:off x="3419469" y="4135809"/>
                <a:ext cx="160372" cy="1239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flipH="1">
                <a:off x="3571902" y="4178639"/>
                <a:ext cx="160372" cy="12397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flipH="1">
                <a:off x="3729099" y="4232740"/>
                <a:ext cx="161960" cy="12397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flipH="1">
                <a:off x="3887883" y="4286840"/>
                <a:ext cx="160371" cy="12397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flipH="1">
                <a:off x="4045078" y="4320652"/>
                <a:ext cx="160372" cy="1239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flipH="1">
                <a:off x="4222917" y="4349957"/>
                <a:ext cx="117500" cy="1262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flipH="1">
                <a:off x="4357884" y="4377008"/>
                <a:ext cx="117500" cy="1284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a:stCxn id="231" idx="2"/>
              </p:cNvCxnSpPr>
              <p:nvPr/>
            </p:nvCxnSpPr>
            <p:spPr>
              <a:xfrm flipH="1">
                <a:off x="4548424" y="4386024"/>
                <a:ext cx="127027" cy="1532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flipH="1">
                <a:off x="4738965" y="4381516"/>
                <a:ext cx="93682" cy="1668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flipH="1">
                <a:off x="4891398" y="4372499"/>
                <a:ext cx="93682" cy="1668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flipH="1">
                <a:off x="5043831" y="4363482"/>
                <a:ext cx="93682" cy="1668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flipH="1">
                <a:off x="5216905" y="4338686"/>
                <a:ext cx="92095" cy="1668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flipH="1">
                <a:off x="5377277" y="4327415"/>
                <a:ext cx="93682" cy="1668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flipH="1">
                <a:off x="5544000" y="4295857"/>
                <a:ext cx="93683" cy="1668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flipH="1">
                <a:off x="5701197" y="4286840"/>
                <a:ext cx="93682" cy="1668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flipH="1">
                <a:off x="5850454" y="4264298"/>
                <a:ext cx="92095" cy="1668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flipH="1">
                <a:off x="5998123" y="4232740"/>
                <a:ext cx="93683" cy="1668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flipH="1">
                <a:off x="6145792" y="4203435"/>
                <a:ext cx="93682" cy="1645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flipH="1">
                <a:off x="6295049" y="4171876"/>
                <a:ext cx="93682" cy="1668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flipH="1">
                <a:off x="6442718" y="4158351"/>
                <a:ext cx="93683" cy="1668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flipH="1">
                <a:off x="6591975" y="4124539"/>
                <a:ext cx="92095" cy="1668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flipH="1">
                <a:off x="6739645" y="4092980"/>
                <a:ext cx="93682" cy="1668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2674312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10" presetClass="exit" presetSubtype="0" fill="hold" nodeType="withEffect">
                                  <p:stCondLst>
                                    <p:cond delay="0"/>
                                  </p:stCondLst>
                                  <p:childTnLst>
                                    <p:animEffect transition="out" filter="fade">
                                      <p:cBhvr>
                                        <p:cTn id="9" dur="500"/>
                                        <p:tgtEl>
                                          <p:spTgt spid="47"/>
                                        </p:tgtEl>
                                      </p:cBhvr>
                                    </p:animEffect>
                                    <p:set>
                                      <p:cBhvr>
                                        <p:cTn id="10" dur="1" fill="hold">
                                          <p:stCondLst>
                                            <p:cond delay="499"/>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tLang="en-US" dirty="0"/>
              <a:t>More Surface Chart Symbols (B/W)</a:t>
            </a:r>
          </a:p>
        </p:txBody>
      </p:sp>
      <p:grpSp>
        <p:nvGrpSpPr>
          <p:cNvPr id="14" name="Group 13">
            <a:extLst>
              <a:ext uri="{FF2B5EF4-FFF2-40B4-BE49-F238E27FC236}">
                <a16:creationId xmlns:a16="http://schemas.microsoft.com/office/drawing/2014/main" id="{4631B50F-9716-47C7-853E-72CC8DB1C121}"/>
              </a:ext>
            </a:extLst>
          </p:cNvPr>
          <p:cNvGrpSpPr/>
          <p:nvPr/>
        </p:nvGrpSpPr>
        <p:grpSpPr>
          <a:xfrm>
            <a:off x="1154764" y="1077461"/>
            <a:ext cx="4585669" cy="5101501"/>
            <a:chOff x="2274346" y="1630550"/>
            <a:chExt cx="4585669" cy="5101501"/>
          </a:xfrm>
        </p:grpSpPr>
        <p:sp>
          <p:nvSpPr>
            <p:cNvPr id="18438" name="TextBox 193"/>
            <p:cNvSpPr txBox="1">
              <a:spLocks noChangeArrowheads="1"/>
            </p:cNvSpPr>
            <p:nvPr/>
          </p:nvSpPr>
          <p:spPr bwMode="auto">
            <a:xfrm>
              <a:off x="4476218" y="1630550"/>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dirty="0"/>
            </a:p>
          </p:txBody>
        </p:sp>
        <p:sp>
          <p:nvSpPr>
            <p:cNvPr id="18440" name="TextBox 195"/>
            <p:cNvSpPr txBox="1">
              <a:spLocks noChangeArrowheads="1"/>
            </p:cNvSpPr>
            <p:nvPr/>
          </p:nvSpPr>
          <p:spPr bwMode="auto">
            <a:xfrm>
              <a:off x="3905727" y="3455495"/>
              <a:ext cx="1325720" cy="36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a:t>Squall Line</a:t>
              </a:r>
            </a:p>
          </p:txBody>
        </p:sp>
        <p:sp>
          <p:nvSpPr>
            <p:cNvPr id="18441" name="TextBox 196"/>
            <p:cNvSpPr txBox="1">
              <a:spLocks noChangeArrowheads="1"/>
            </p:cNvSpPr>
            <p:nvPr/>
          </p:nvSpPr>
          <p:spPr bwMode="auto">
            <a:xfrm>
              <a:off x="4219846" y="5430085"/>
              <a:ext cx="697477" cy="36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a:t>ITCZ</a:t>
              </a:r>
            </a:p>
          </p:txBody>
        </p:sp>
        <p:grpSp>
          <p:nvGrpSpPr>
            <p:cNvPr id="13" name="Group 12">
              <a:extLst>
                <a:ext uri="{FF2B5EF4-FFF2-40B4-BE49-F238E27FC236}">
                  <a16:creationId xmlns:a16="http://schemas.microsoft.com/office/drawing/2014/main" id="{F775C478-E53B-4F28-A97C-9DDABB8E76B8}"/>
                </a:ext>
              </a:extLst>
            </p:cNvPr>
            <p:cNvGrpSpPr/>
            <p:nvPr/>
          </p:nvGrpSpPr>
          <p:grpSpPr>
            <a:xfrm>
              <a:off x="2278063" y="3363913"/>
              <a:ext cx="4575175" cy="127000"/>
              <a:chOff x="2278063" y="3363913"/>
              <a:chExt cx="4575175" cy="127000"/>
            </a:xfrm>
          </p:grpSpPr>
          <p:sp>
            <p:nvSpPr>
              <p:cNvPr id="233" name="Oval 232"/>
              <p:cNvSpPr/>
              <p:nvPr/>
            </p:nvSpPr>
            <p:spPr bwMode="auto">
              <a:xfrm>
                <a:off x="2986088" y="3363913"/>
                <a:ext cx="127000" cy="127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34" name="Oval 233"/>
              <p:cNvSpPr/>
              <p:nvPr/>
            </p:nvSpPr>
            <p:spPr bwMode="auto">
              <a:xfrm>
                <a:off x="3249613" y="3363913"/>
                <a:ext cx="125412" cy="127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35" name="Oval 234"/>
              <p:cNvSpPr/>
              <p:nvPr/>
            </p:nvSpPr>
            <p:spPr bwMode="auto">
              <a:xfrm>
                <a:off x="4373563" y="3363913"/>
                <a:ext cx="125412" cy="127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36" name="Oval 235"/>
              <p:cNvSpPr/>
              <p:nvPr/>
            </p:nvSpPr>
            <p:spPr bwMode="auto">
              <a:xfrm>
                <a:off x="4637088" y="3363913"/>
                <a:ext cx="125412" cy="127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237" name="Straight Connector 236"/>
              <p:cNvCxnSpPr/>
              <p:nvPr/>
            </p:nvCxnSpPr>
            <p:spPr bwMode="auto">
              <a:xfrm>
                <a:off x="3506788" y="3427413"/>
                <a:ext cx="7524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8" name="Oval 237"/>
              <p:cNvSpPr/>
              <p:nvPr/>
            </p:nvSpPr>
            <p:spPr bwMode="auto">
              <a:xfrm>
                <a:off x="5748338" y="3363913"/>
                <a:ext cx="127000" cy="127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39" name="Oval 238"/>
              <p:cNvSpPr/>
              <p:nvPr/>
            </p:nvSpPr>
            <p:spPr bwMode="auto">
              <a:xfrm>
                <a:off x="6011863" y="3363913"/>
                <a:ext cx="125412" cy="127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240" name="Straight Connector 239"/>
              <p:cNvCxnSpPr/>
              <p:nvPr/>
            </p:nvCxnSpPr>
            <p:spPr bwMode="auto">
              <a:xfrm>
                <a:off x="4881563" y="3427413"/>
                <a:ext cx="75406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bwMode="auto">
              <a:xfrm>
                <a:off x="6253163" y="3427413"/>
                <a:ext cx="6000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bwMode="auto">
              <a:xfrm>
                <a:off x="2278063" y="3427413"/>
                <a:ext cx="5429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453" name="Group 199"/>
            <p:cNvGrpSpPr>
              <a:grpSpLocks/>
            </p:cNvGrpSpPr>
            <p:nvPr/>
          </p:nvGrpSpPr>
          <p:grpSpPr bwMode="auto">
            <a:xfrm>
              <a:off x="2278063" y="5032464"/>
              <a:ext cx="4576030" cy="359099"/>
              <a:chOff x="2280988" y="4038600"/>
              <a:chExt cx="4577012" cy="509906"/>
            </a:xfrm>
          </p:grpSpPr>
          <p:grpSp>
            <p:nvGrpSpPr>
              <p:cNvPr id="18454" name="Group 200"/>
              <p:cNvGrpSpPr>
                <a:grpSpLocks/>
              </p:cNvGrpSpPr>
              <p:nvPr/>
            </p:nvGrpSpPr>
            <p:grpSpPr bwMode="auto">
              <a:xfrm>
                <a:off x="2280988" y="4038600"/>
                <a:ext cx="4577012" cy="500396"/>
                <a:chOff x="1878496" y="4038600"/>
                <a:chExt cx="4979504" cy="500396"/>
              </a:xfrm>
            </p:grpSpPr>
            <p:sp>
              <p:nvSpPr>
                <p:cNvPr id="231" name="Freeform 230"/>
                <p:cNvSpPr/>
                <p:nvPr/>
              </p:nvSpPr>
              <p:spPr>
                <a:xfrm>
                  <a:off x="1878496" y="4038880"/>
                  <a:ext cx="4980301" cy="349398"/>
                </a:xfrm>
                <a:custGeom>
                  <a:avLst/>
                  <a:gdLst>
                    <a:gd name="connsiteX0" fmla="*/ 0 w 5526157"/>
                    <a:gd name="connsiteY0" fmla="*/ 506896 h 566766"/>
                    <a:gd name="connsiteX1" fmla="*/ 904461 w 5526157"/>
                    <a:gd name="connsiteY1" fmla="*/ 218661 h 566766"/>
                    <a:gd name="connsiteX2" fmla="*/ 2604052 w 5526157"/>
                    <a:gd name="connsiteY2" fmla="*/ 566531 h 566766"/>
                    <a:gd name="connsiteX3" fmla="*/ 4979504 w 5526157"/>
                    <a:gd name="connsiteY3" fmla="*/ 268357 h 566766"/>
                    <a:gd name="connsiteX4" fmla="*/ 5526157 w 5526157"/>
                    <a:gd name="connsiteY4" fmla="*/ 0 h 566766"/>
                    <a:gd name="connsiteX0" fmla="*/ 0 w 4979504"/>
                    <a:gd name="connsiteY0" fmla="*/ 288706 h 348576"/>
                    <a:gd name="connsiteX1" fmla="*/ 904461 w 4979504"/>
                    <a:gd name="connsiteY1" fmla="*/ 471 h 348576"/>
                    <a:gd name="connsiteX2" fmla="*/ 2604052 w 4979504"/>
                    <a:gd name="connsiteY2" fmla="*/ 348341 h 348576"/>
                    <a:gd name="connsiteX3" fmla="*/ 4979504 w 4979504"/>
                    <a:gd name="connsiteY3" fmla="*/ 50167 h 348576"/>
                  </a:gdLst>
                  <a:ahLst/>
                  <a:cxnLst>
                    <a:cxn ang="0">
                      <a:pos x="connsiteX0" y="connsiteY0"/>
                    </a:cxn>
                    <a:cxn ang="0">
                      <a:pos x="connsiteX1" y="connsiteY1"/>
                    </a:cxn>
                    <a:cxn ang="0">
                      <a:pos x="connsiteX2" y="connsiteY2"/>
                    </a:cxn>
                    <a:cxn ang="0">
                      <a:pos x="connsiteX3" y="connsiteY3"/>
                    </a:cxn>
                  </a:cxnLst>
                  <a:rect l="l" t="t" r="r" b="b"/>
                  <a:pathLst>
                    <a:path w="4979504" h="348576">
                      <a:moveTo>
                        <a:pt x="0" y="288706"/>
                      </a:moveTo>
                      <a:cubicBezTo>
                        <a:pt x="235226" y="139619"/>
                        <a:pt x="470452" y="-9468"/>
                        <a:pt x="904461" y="471"/>
                      </a:cubicBezTo>
                      <a:cubicBezTo>
                        <a:pt x="1338470" y="10410"/>
                        <a:pt x="1924878" y="340058"/>
                        <a:pt x="2604052" y="348341"/>
                      </a:cubicBezTo>
                      <a:cubicBezTo>
                        <a:pt x="3283226" y="356624"/>
                        <a:pt x="4492486" y="144589"/>
                        <a:pt x="4979504" y="50167"/>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32" name="Freeform 231"/>
                <p:cNvSpPr/>
                <p:nvPr/>
              </p:nvSpPr>
              <p:spPr>
                <a:xfrm>
                  <a:off x="1878496" y="4189909"/>
                  <a:ext cx="4980301" cy="349399"/>
                </a:xfrm>
                <a:custGeom>
                  <a:avLst/>
                  <a:gdLst>
                    <a:gd name="connsiteX0" fmla="*/ 0 w 5526157"/>
                    <a:gd name="connsiteY0" fmla="*/ 506896 h 566766"/>
                    <a:gd name="connsiteX1" fmla="*/ 904461 w 5526157"/>
                    <a:gd name="connsiteY1" fmla="*/ 218661 h 566766"/>
                    <a:gd name="connsiteX2" fmla="*/ 2604052 w 5526157"/>
                    <a:gd name="connsiteY2" fmla="*/ 566531 h 566766"/>
                    <a:gd name="connsiteX3" fmla="*/ 4979504 w 5526157"/>
                    <a:gd name="connsiteY3" fmla="*/ 268357 h 566766"/>
                    <a:gd name="connsiteX4" fmla="*/ 5526157 w 5526157"/>
                    <a:gd name="connsiteY4" fmla="*/ 0 h 566766"/>
                    <a:gd name="connsiteX0" fmla="*/ 0 w 4979504"/>
                    <a:gd name="connsiteY0" fmla="*/ 288706 h 348576"/>
                    <a:gd name="connsiteX1" fmla="*/ 904461 w 4979504"/>
                    <a:gd name="connsiteY1" fmla="*/ 471 h 348576"/>
                    <a:gd name="connsiteX2" fmla="*/ 2604052 w 4979504"/>
                    <a:gd name="connsiteY2" fmla="*/ 348341 h 348576"/>
                    <a:gd name="connsiteX3" fmla="*/ 4979504 w 4979504"/>
                    <a:gd name="connsiteY3" fmla="*/ 50167 h 348576"/>
                  </a:gdLst>
                  <a:ahLst/>
                  <a:cxnLst>
                    <a:cxn ang="0">
                      <a:pos x="connsiteX0" y="connsiteY0"/>
                    </a:cxn>
                    <a:cxn ang="0">
                      <a:pos x="connsiteX1" y="connsiteY1"/>
                    </a:cxn>
                    <a:cxn ang="0">
                      <a:pos x="connsiteX2" y="connsiteY2"/>
                    </a:cxn>
                    <a:cxn ang="0">
                      <a:pos x="connsiteX3" y="connsiteY3"/>
                    </a:cxn>
                  </a:cxnLst>
                  <a:rect l="l" t="t" r="r" b="b"/>
                  <a:pathLst>
                    <a:path w="4979504" h="348576">
                      <a:moveTo>
                        <a:pt x="0" y="288706"/>
                      </a:moveTo>
                      <a:cubicBezTo>
                        <a:pt x="235226" y="139619"/>
                        <a:pt x="470452" y="-9468"/>
                        <a:pt x="904461" y="471"/>
                      </a:cubicBezTo>
                      <a:cubicBezTo>
                        <a:pt x="1338470" y="10410"/>
                        <a:pt x="1924878" y="340058"/>
                        <a:pt x="2604052" y="348341"/>
                      </a:cubicBezTo>
                      <a:cubicBezTo>
                        <a:pt x="3283226" y="356624"/>
                        <a:pt x="4492486" y="144589"/>
                        <a:pt x="4979504" y="50167"/>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cxnSp>
            <p:nvCxnSpPr>
              <p:cNvPr id="202" name="Straight Connector 201"/>
              <p:cNvCxnSpPr/>
              <p:nvPr/>
            </p:nvCxnSpPr>
            <p:spPr>
              <a:xfrm flipH="1">
                <a:off x="2361967" y="4219215"/>
                <a:ext cx="71453" cy="2006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flipH="1">
                <a:off x="2531867" y="4124539"/>
                <a:ext cx="90506" cy="1961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flipH="1">
                <a:off x="2703354" y="4061422"/>
                <a:ext cx="88919" cy="1916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flipH="1">
                <a:off x="2849435" y="4038880"/>
                <a:ext cx="88919" cy="18033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a:stCxn id="231" idx="1"/>
              </p:cNvCxnSpPr>
              <p:nvPr/>
            </p:nvCxnSpPr>
            <p:spPr>
              <a:xfrm flipH="1">
                <a:off x="2989165" y="4038880"/>
                <a:ext cx="123852" cy="15103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flipH="1">
                <a:off x="3141598" y="4054658"/>
                <a:ext cx="123852" cy="1510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flipH="1">
                <a:off x="3263861" y="4097489"/>
                <a:ext cx="161960" cy="1217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flipH="1">
                <a:off x="3419469" y="4135809"/>
                <a:ext cx="160372" cy="1239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flipH="1">
                <a:off x="3571902" y="4178639"/>
                <a:ext cx="160372" cy="12397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flipH="1">
                <a:off x="3729099" y="4232740"/>
                <a:ext cx="161960" cy="12397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flipH="1">
                <a:off x="3887883" y="4286840"/>
                <a:ext cx="160371" cy="12397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flipH="1">
                <a:off x="4045078" y="4320652"/>
                <a:ext cx="160372" cy="1239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flipH="1">
                <a:off x="4222917" y="4349957"/>
                <a:ext cx="117500" cy="1262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flipH="1">
                <a:off x="4357884" y="4377008"/>
                <a:ext cx="117500" cy="1284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a:stCxn id="231" idx="2"/>
              </p:cNvCxnSpPr>
              <p:nvPr/>
            </p:nvCxnSpPr>
            <p:spPr>
              <a:xfrm flipH="1">
                <a:off x="4548424" y="4386024"/>
                <a:ext cx="127027" cy="1532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flipH="1">
                <a:off x="4738965" y="4381516"/>
                <a:ext cx="93682" cy="1668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flipH="1">
                <a:off x="4891398" y="4372499"/>
                <a:ext cx="93682" cy="1668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flipH="1">
                <a:off x="5043831" y="4363482"/>
                <a:ext cx="93682" cy="1668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flipH="1">
                <a:off x="5216905" y="4338686"/>
                <a:ext cx="92095" cy="1668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flipH="1">
                <a:off x="5377277" y="4327415"/>
                <a:ext cx="93682" cy="1668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flipH="1">
                <a:off x="5544000" y="4295857"/>
                <a:ext cx="93683" cy="1668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flipH="1">
                <a:off x="5701197" y="4286840"/>
                <a:ext cx="93682" cy="1668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flipH="1">
                <a:off x="5850454" y="4264298"/>
                <a:ext cx="92095" cy="1668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flipH="1">
                <a:off x="5998123" y="4232740"/>
                <a:ext cx="93683" cy="1668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flipH="1">
                <a:off x="6145792" y="4203435"/>
                <a:ext cx="93682" cy="1645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flipH="1">
                <a:off x="6295049" y="4171876"/>
                <a:ext cx="93682" cy="1668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flipH="1">
                <a:off x="6442718" y="4158351"/>
                <a:ext cx="93683" cy="1668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flipH="1">
                <a:off x="6591975" y="4124539"/>
                <a:ext cx="92095" cy="1668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flipH="1">
                <a:off x="6739645" y="4092980"/>
                <a:ext cx="93682" cy="1668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9" name="TextBox 196">
              <a:extLst>
                <a:ext uri="{FF2B5EF4-FFF2-40B4-BE49-F238E27FC236}">
                  <a16:creationId xmlns:a16="http://schemas.microsoft.com/office/drawing/2014/main" id="{00ACAF10-25B9-4A04-BA5D-227354D0E468}"/>
                </a:ext>
              </a:extLst>
            </p:cNvPr>
            <p:cNvSpPr txBox="1">
              <a:spLocks noChangeArrowheads="1"/>
            </p:cNvSpPr>
            <p:nvPr/>
          </p:nvSpPr>
          <p:spPr bwMode="auto">
            <a:xfrm>
              <a:off x="3614015" y="6362719"/>
              <a:ext cx="19159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dirty="0"/>
                <a:t>Monsoon Trough</a:t>
              </a:r>
            </a:p>
          </p:txBody>
        </p:sp>
        <p:grpSp>
          <p:nvGrpSpPr>
            <p:cNvPr id="192" name="Group 200">
              <a:extLst>
                <a:ext uri="{FF2B5EF4-FFF2-40B4-BE49-F238E27FC236}">
                  <a16:creationId xmlns:a16="http://schemas.microsoft.com/office/drawing/2014/main" id="{6568DEBC-5428-4107-8696-928626F9F8D3}"/>
                </a:ext>
              </a:extLst>
            </p:cNvPr>
            <p:cNvGrpSpPr>
              <a:grpSpLocks/>
            </p:cNvGrpSpPr>
            <p:nvPr/>
          </p:nvGrpSpPr>
          <p:grpSpPr bwMode="auto">
            <a:xfrm>
              <a:off x="2283985" y="5961090"/>
              <a:ext cx="4576030" cy="352402"/>
              <a:chOff x="1878496" y="4038600"/>
              <a:chExt cx="4979504" cy="500396"/>
            </a:xfrm>
          </p:grpSpPr>
          <p:sp>
            <p:nvSpPr>
              <p:cNvPr id="284" name="Freeform 230">
                <a:extLst>
                  <a:ext uri="{FF2B5EF4-FFF2-40B4-BE49-F238E27FC236}">
                    <a16:creationId xmlns:a16="http://schemas.microsoft.com/office/drawing/2014/main" id="{DAF9EFE5-538E-42DB-A704-091E289FA7EB}"/>
                  </a:ext>
                </a:extLst>
              </p:cNvPr>
              <p:cNvSpPr/>
              <p:nvPr/>
            </p:nvSpPr>
            <p:spPr>
              <a:xfrm>
                <a:off x="1878496" y="4038880"/>
                <a:ext cx="4980301" cy="349398"/>
              </a:xfrm>
              <a:custGeom>
                <a:avLst/>
                <a:gdLst>
                  <a:gd name="connsiteX0" fmla="*/ 0 w 5526157"/>
                  <a:gd name="connsiteY0" fmla="*/ 506896 h 566766"/>
                  <a:gd name="connsiteX1" fmla="*/ 904461 w 5526157"/>
                  <a:gd name="connsiteY1" fmla="*/ 218661 h 566766"/>
                  <a:gd name="connsiteX2" fmla="*/ 2604052 w 5526157"/>
                  <a:gd name="connsiteY2" fmla="*/ 566531 h 566766"/>
                  <a:gd name="connsiteX3" fmla="*/ 4979504 w 5526157"/>
                  <a:gd name="connsiteY3" fmla="*/ 268357 h 566766"/>
                  <a:gd name="connsiteX4" fmla="*/ 5526157 w 5526157"/>
                  <a:gd name="connsiteY4" fmla="*/ 0 h 566766"/>
                  <a:gd name="connsiteX0" fmla="*/ 0 w 4979504"/>
                  <a:gd name="connsiteY0" fmla="*/ 288706 h 348576"/>
                  <a:gd name="connsiteX1" fmla="*/ 904461 w 4979504"/>
                  <a:gd name="connsiteY1" fmla="*/ 471 h 348576"/>
                  <a:gd name="connsiteX2" fmla="*/ 2604052 w 4979504"/>
                  <a:gd name="connsiteY2" fmla="*/ 348341 h 348576"/>
                  <a:gd name="connsiteX3" fmla="*/ 4979504 w 4979504"/>
                  <a:gd name="connsiteY3" fmla="*/ 50167 h 348576"/>
                </a:gdLst>
                <a:ahLst/>
                <a:cxnLst>
                  <a:cxn ang="0">
                    <a:pos x="connsiteX0" y="connsiteY0"/>
                  </a:cxn>
                  <a:cxn ang="0">
                    <a:pos x="connsiteX1" y="connsiteY1"/>
                  </a:cxn>
                  <a:cxn ang="0">
                    <a:pos x="connsiteX2" y="connsiteY2"/>
                  </a:cxn>
                  <a:cxn ang="0">
                    <a:pos x="connsiteX3" y="connsiteY3"/>
                  </a:cxn>
                </a:cxnLst>
                <a:rect l="l" t="t" r="r" b="b"/>
                <a:pathLst>
                  <a:path w="4979504" h="348576">
                    <a:moveTo>
                      <a:pt x="0" y="288706"/>
                    </a:moveTo>
                    <a:cubicBezTo>
                      <a:pt x="235226" y="139619"/>
                      <a:pt x="470452" y="-9468"/>
                      <a:pt x="904461" y="471"/>
                    </a:cubicBezTo>
                    <a:cubicBezTo>
                      <a:pt x="1338470" y="10410"/>
                      <a:pt x="1924878" y="340058"/>
                      <a:pt x="2604052" y="348341"/>
                    </a:cubicBezTo>
                    <a:cubicBezTo>
                      <a:pt x="3283226" y="356624"/>
                      <a:pt x="4492486" y="144589"/>
                      <a:pt x="4979504" y="50167"/>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85" name="Freeform 231">
                <a:extLst>
                  <a:ext uri="{FF2B5EF4-FFF2-40B4-BE49-F238E27FC236}">
                    <a16:creationId xmlns:a16="http://schemas.microsoft.com/office/drawing/2014/main" id="{3FF6A80E-D38F-4DB8-97D9-65E55A4C35D3}"/>
                  </a:ext>
                </a:extLst>
              </p:cNvPr>
              <p:cNvSpPr/>
              <p:nvPr/>
            </p:nvSpPr>
            <p:spPr>
              <a:xfrm>
                <a:off x="1878496" y="4189909"/>
                <a:ext cx="4980301" cy="349399"/>
              </a:xfrm>
              <a:custGeom>
                <a:avLst/>
                <a:gdLst>
                  <a:gd name="connsiteX0" fmla="*/ 0 w 5526157"/>
                  <a:gd name="connsiteY0" fmla="*/ 506896 h 566766"/>
                  <a:gd name="connsiteX1" fmla="*/ 904461 w 5526157"/>
                  <a:gd name="connsiteY1" fmla="*/ 218661 h 566766"/>
                  <a:gd name="connsiteX2" fmla="*/ 2604052 w 5526157"/>
                  <a:gd name="connsiteY2" fmla="*/ 566531 h 566766"/>
                  <a:gd name="connsiteX3" fmla="*/ 4979504 w 5526157"/>
                  <a:gd name="connsiteY3" fmla="*/ 268357 h 566766"/>
                  <a:gd name="connsiteX4" fmla="*/ 5526157 w 5526157"/>
                  <a:gd name="connsiteY4" fmla="*/ 0 h 566766"/>
                  <a:gd name="connsiteX0" fmla="*/ 0 w 4979504"/>
                  <a:gd name="connsiteY0" fmla="*/ 288706 h 348576"/>
                  <a:gd name="connsiteX1" fmla="*/ 904461 w 4979504"/>
                  <a:gd name="connsiteY1" fmla="*/ 471 h 348576"/>
                  <a:gd name="connsiteX2" fmla="*/ 2604052 w 4979504"/>
                  <a:gd name="connsiteY2" fmla="*/ 348341 h 348576"/>
                  <a:gd name="connsiteX3" fmla="*/ 4979504 w 4979504"/>
                  <a:gd name="connsiteY3" fmla="*/ 50167 h 348576"/>
                </a:gdLst>
                <a:ahLst/>
                <a:cxnLst>
                  <a:cxn ang="0">
                    <a:pos x="connsiteX0" y="connsiteY0"/>
                  </a:cxn>
                  <a:cxn ang="0">
                    <a:pos x="connsiteX1" y="connsiteY1"/>
                  </a:cxn>
                  <a:cxn ang="0">
                    <a:pos x="connsiteX2" y="connsiteY2"/>
                  </a:cxn>
                  <a:cxn ang="0">
                    <a:pos x="connsiteX3" y="connsiteY3"/>
                  </a:cxn>
                </a:cxnLst>
                <a:rect l="l" t="t" r="r" b="b"/>
                <a:pathLst>
                  <a:path w="4979504" h="348576">
                    <a:moveTo>
                      <a:pt x="0" y="288706"/>
                    </a:moveTo>
                    <a:cubicBezTo>
                      <a:pt x="235226" y="139619"/>
                      <a:pt x="470452" y="-9468"/>
                      <a:pt x="904461" y="471"/>
                    </a:cubicBezTo>
                    <a:cubicBezTo>
                      <a:pt x="1338470" y="10410"/>
                      <a:pt x="1924878" y="340058"/>
                      <a:pt x="2604052" y="348341"/>
                    </a:cubicBezTo>
                    <a:cubicBezTo>
                      <a:pt x="3283226" y="356624"/>
                      <a:pt x="4492486" y="144589"/>
                      <a:pt x="4979504" y="50167"/>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sp>
          <p:nvSpPr>
            <p:cNvPr id="286" name="TextBox 196">
              <a:extLst>
                <a:ext uri="{FF2B5EF4-FFF2-40B4-BE49-F238E27FC236}">
                  <a16:creationId xmlns:a16="http://schemas.microsoft.com/office/drawing/2014/main" id="{E1FD4E0A-7E7D-4F95-B16E-969574BAFB7E}"/>
                </a:ext>
              </a:extLst>
            </p:cNvPr>
            <p:cNvSpPr txBox="1">
              <a:spLocks noChangeArrowheads="1"/>
            </p:cNvSpPr>
            <p:nvPr/>
          </p:nvSpPr>
          <p:spPr bwMode="auto">
            <a:xfrm>
              <a:off x="4021944" y="6116333"/>
              <a:ext cx="1481111" cy="215444"/>
            </a:xfrm>
            <a:prstGeom prst="rect">
              <a:avLst/>
            </a:prstGeom>
            <a:solidFill>
              <a:schemeClr val="bg1"/>
            </a:solidFill>
            <a:ln>
              <a:noFill/>
            </a:ln>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400" dirty="0"/>
                <a:t>MONSOON TROF</a:t>
              </a:r>
            </a:p>
          </p:txBody>
        </p:sp>
        <p:sp>
          <p:nvSpPr>
            <p:cNvPr id="78" name="TextBox 195">
              <a:extLst>
                <a:ext uri="{FF2B5EF4-FFF2-40B4-BE49-F238E27FC236}">
                  <a16:creationId xmlns:a16="http://schemas.microsoft.com/office/drawing/2014/main" id="{895202EA-FD82-4658-A609-25FF2D011317}"/>
                </a:ext>
              </a:extLst>
            </p:cNvPr>
            <p:cNvSpPr txBox="1">
              <a:spLocks noChangeArrowheads="1"/>
            </p:cNvSpPr>
            <p:nvPr/>
          </p:nvSpPr>
          <p:spPr bwMode="auto">
            <a:xfrm>
              <a:off x="3914693" y="4379560"/>
              <a:ext cx="13003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dirty="0"/>
                <a:t>Shear Line</a:t>
              </a:r>
            </a:p>
          </p:txBody>
        </p:sp>
        <p:grpSp>
          <p:nvGrpSpPr>
            <p:cNvPr id="12" name="Group 11">
              <a:extLst>
                <a:ext uri="{FF2B5EF4-FFF2-40B4-BE49-F238E27FC236}">
                  <a16:creationId xmlns:a16="http://schemas.microsoft.com/office/drawing/2014/main" id="{58002059-22C6-4359-B1BC-E2DB43C969AA}"/>
                </a:ext>
              </a:extLst>
            </p:cNvPr>
            <p:cNvGrpSpPr/>
            <p:nvPr/>
          </p:nvGrpSpPr>
          <p:grpSpPr>
            <a:xfrm>
              <a:off x="2274346" y="4287978"/>
              <a:ext cx="4575175" cy="91440"/>
              <a:chOff x="2274346" y="4287978"/>
              <a:chExt cx="4575175" cy="91440"/>
            </a:xfrm>
          </p:grpSpPr>
          <p:sp>
            <p:nvSpPr>
              <p:cNvPr id="80" name="Oval 79">
                <a:extLst>
                  <a:ext uri="{FF2B5EF4-FFF2-40B4-BE49-F238E27FC236}">
                    <a16:creationId xmlns:a16="http://schemas.microsoft.com/office/drawing/2014/main" id="{F9ED32B2-7AFE-42DB-9CAA-87AF901AE7D7}"/>
                  </a:ext>
                </a:extLst>
              </p:cNvPr>
              <p:cNvSpPr/>
              <p:nvPr/>
            </p:nvSpPr>
            <p:spPr bwMode="auto">
              <a:xfrm>
                <a:off x="3103160" y="428797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82" name="Oval 81">
                <a:extLst>
                  <a:ext uri="{FF2B5EF4-FFF2-40B4-BE49-F238E27FC236}">
                    <a16:creationId xmlns:a16="http://schemas.microsoft.com/office/drawing/2014/main" id="{A4F5721F-8872-4947-94D9-333C64A44654}"/>
                  </a:ext>
                </a:extLst>
              </p:cNvPr>
              <p:cNvSpPr/>
              <p:nvPr/>
            </p:nvSpPr>
            <p:spPr bwMode="auto">
              <a:xfrm>
                <a:off x="4512937" y="428797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83" name="Straight Connector 82">
                <a:extLst>
                  <a:ext uri="{FF2B5EF4-FFF2-40B4-BE49-F238E27FC236}">
                    <a16:creationId xmlns:a16="http://schemas.microsoft.com/office/drawing/2014/main" id="{D0C928B2-5D72-431E-8BBD-A44B80FA10D5}"/>
                  </a:ext>
                </a:extLst>
              </p:cNvPr>
              <p:cNvCxnSpPr>
                <a:cxnSpLocks/>
              </p:cNvCxnSpPr>
              <p:nvPr/>
            </p:nvCxnSpPr>
            <p:spPr bwMode="auto">
              <a:xfrm>
                <a:off x="3305221" y="4351478"/>
                <a:ext cx="107943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Oval 84">
                <a:extLst>
                  <a:ext uri="{FF2B5EF4-FFF2-40B4-BE49-F238E27FC236}">
                    <a16:creationId xmlns:a16="http://schemas.microsoft.com/office/drawing/2014/main" id="{4664CA12-2696-4258-806D-922CAB7C2036}"/>
                  </a:ext>
                </a:extLst>
              </p:cNvPr>
              <p:cNvSpPr/>
              <p:nvPr/>
            </p:nvSpPr>
            <p:spPr bwMode="auto">
              <a:xfrm>
                <a:off x="5887720" y="428797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86" name="Straight Connector 85">
                <a:extLst>
                  <a:ext uri="{FF2B5EF4-FFF2-40B4-BE49-F238E27FC236}">
                    <a16:creationId xmlns:a16="http://schemas.microsoft.com/office/drawing/2014/main" id="{50A07066-FB61-4DDE-ABA4-6412671A9595}"/>
                  </a:ext>
                </a:extLst>
              </p:cNvPr>
              <p:cNvCxnSpPr>
                <a:cxnSpLocks/>
              </p:cNvCxnSpPr>
              <p:nvPr/>
            </p:nvCxnSpPr>
            <p:spPr bwMode="auto">
              <a:xfrm>
                <a:off x="4759340" y="4351478"/>
                <a:ext cx="101253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30A6359B-30DA-43AD-9B33-82654157698F}"/>
                  </a:ext>
                </a:extLst>
              </p:cNvPr>
              <p:cNvCxnSpPr>
                <a:cxnSpLocks/>
              </p:cNvCxnSpPr>
              <p:nvPr/>
            </p:nvCxnSpPr>
            <p:spPr bwMode="auto">
              <a:xfrm>
                <a:off x="6119789" y="4351478"/>
                <a:ext cx="7297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6CF078CE-7145-4860-A2BD-11A6D5DCD96B}"/>
                  </a:ext>
                </a:extLst>
              </p:cNvPr>
              <p:cNvCxnSpPr>
                <a:cxnSpLocks/>
              </p:cNvCxnSpPr>
              <p:nvPr/>
            </p:nvCxnSpPr>
            <p:spPr bwMode="auto">
              <a:xfrm>
                <a:off x="2274346" y="4351478"/>
                <a:ext cx="71864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5" name="Freeform: Shape 14">
            <a:extLst>
              <a:ext uri="{FF2B5EF4-FFF2-40B4-BE49-F238E27FC236}">
                <a16:creationId xmlns:a16="http://schemas.microsoft.com/office/drawing/2014/main" id="{0E099DDD-4CCC-4398-96B2-67F224EC2358}"/>
              </a:ext>
            </a:extLst>
          </p:cNvPr>
          <p:cNvSpPr/>
          <p:nvPr/>
        </p:nvSpPr>
        <p:spPr>
          <a:xfrm>
            <a:off x="2209241" y="1293541"/>
            <a:ext cx="700297" cy="1101741"/>
          </a:xfrm>
          <a:custGeom>
            <a:avLst/>
            <a:gdLst>
              <a:gd name="connsiteX0" fmla="*/ 967926 w 967926"/>
              <a:gd name="connsiteY0" fmla="*/ 0 h 1101741"/>
              <a:gd name="connsiteX1" fmla="*/ 0 w 967926"/>
              <a:gd name="connsiteY1" fmla="*/ 1101741 h 1101741"/>
              <a:gd name="connsiteX0" fmla="*/ 967926 w 967926"/>
              <a:gd name="connsiteY0" fmla="*/ 0 h 1101741"/>
              <a:gd name="connsiteX1" fmla="*/ 0 w 967926"/>
              <a:gd name="connsiteY1" fmla="*/ 1101741 h 1101741"/>
              <a:gd name="connsiteX0" fmla="*/ 967926 w 967926"/>
              <a:gd name="connsiteY0" fmla="*/ 0 h 1101741"/>
              <a:gd name="connsiteX1" fmla="*/ 0 w 967926"/>
              <a:gd name="connsiteY1" fmla="*/ 1101741 h 1101741"/>
              <a:gd name="connsiteX0" fmla="*/ 700297 w 700297"/>
              <a:gd name="connsiteY0" fmla="*/ 0 h 1101741"/>
              <a:gd name="connsiteX1" fmla="*/ 0 w 700297"/>
              <a:gd name="connsiteY1" fmla="*/ 1101741 h 1101741"/>
              <a:gd name="connsiteX0" fmla="*/ 700297 w 700297"/>
              <a:gd name="connsiteY0" fmla="*/ 0 h 1101741"/>
              <a:gd name="connsiteX1" fmla="*/ 0 w 700297"/>
              <a:gd name="connsiteY1" fmla="*/ 1101741 h 1101741"/>
              <a:gd name="connsiteX0" fmla="*/ 700297 w 700297"/>
              <a:gd name="connsiteY0" fmla="*/ 0 h 1101741"/>
              <a:gd name="connsiteX1" fmla="*/ 0 w 700297"/>
              <a:gd name="connsiteY1" fmla="*/ 1101741 h 1101741"/>
            </a:gdLst>
            <a:ahLst/>
            <a:cxnLst>
              <a:cxn ang="0">
                <a:pos x="connsiteX0" y="connsiteY0"/>
              </a:cxn>
              <a:cxn ang="0">
                <a:pos x="connsiteX1" y="connsiteY1"/>
              </a:cxn>
            </a:cxnLst>
            <a:rect l="l" t="t" r="r" b="b"/>
            <a:pathLst>
              <a:path w="700297" h="1101741">
                <a:moveTo>
                  <a:pt x="700297" y="0"/>
                </a:moveTo>
                <a:cubicBezTo>
                  <a:pt x="52040" y="474299"/>
                  <a:pt x="72854" y="640823"/>
                  <a:pt x="0" y="110174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extBox 194">
            <a:extLst>
              <a:ext uri="{FF2B5EF4-FFF2-40B4-BE49-F238E27FC236}">
                <a16:creationId xmlns:a16="http://schemas.microsoft.com/office/drawing/2014/main" id="{B8A7B9B8-ABE0-4205-89BF-A22AE684E38F}"/>
              </a:ext>
            </a:extLst>
          </p:cNvPr>
          <p:cNvSpPr txBox="1">
            <a:spLocks noChangeArrowheads="1"/>
          </p:cNvSpPr>
          <p:nvPr/>
        </p:nvSpPr>
        <p:spPr bwMode="auto">
          <a:xfrm>
            <a:off x="2752310" y="2000349"/>
            <a:ext cx="16422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dirty="0"/>
              <a:t>Tropical Wave</a:t>
            </a:r>
          </a:p>
        </p:txBody>
      </p:sp>
      <p:sp>
        <p:nvSpPr>
          <p:cNvPr id="103" name="TextBox 196">
            <a:extLst>
              <a:ext uri="{FF2B5EF4-FFF2-40B4-BE49-F238E27FC236}">
                <a16:creationId xmlns:a16="http://schemas.microsoft.com/office/drawing/2014/main" id="{EF73D875-2473-4271-A72E-0E03CE4BF985}"/>
              </a:ext>
            </a:extLst>
          </p:cNvPr>
          <p:cNvSpPr txBox="1">
            <a:spLocks noChangeArrowheads="1"/>
          </p:cNvSpPr>
          <p:nvPr/>
        </p:nvSpPr>
        <p:spPr bwMode="auto">
          <a:xfrm>
            <a:off x="2954676" y="1144574"/>
            <a:ext cx="503343" cy="369332"/>
          </a:xfrm>
          <a:prstGeom prst="rect">
            <a:avLst/>
          </a:prstGeom>
          <a:solidFill>
            <a:schemeClr val="bg1"/>
          </a:solidFill>
          <a:ln>
            <a:noFill/>
          </a:ln>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200" dirty="0"/>
              <a:t>TRPCL</a:t>
            </a:r>
            <a:br>
              <a:rPr lang="en-US" altLang="en-US" sz="1200" dirty="0"/>
            </a:br>
            <a:r>
              <a:rPr lang="en-US" altLang="en-US" sz="1200" dirty="0"/>
              <a:t>WAVE</a:t>
            </a:r>
          </a:p>
        </p:txBody>
      </p:sp>
    </p:spTree>
    <p:custDataLst>
      <p:tags r:id="rId1"/>
    </p:custDataLst>
    <p:extLst>
      <p:ext uri="{BB962C8B-B14F-4D97-AF65-F5344CB8AC3E}">
        <p14:creationId xmlns:p14="http://schemas.microsoft.com/office/powerpoint/2010/main" val="18320997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Ocean Prediction Center (OPC) Surface Pressure Analysis and Forecasts</a:t>
            </a:r>
          </a:p>
        </p:txBody>
      </p:sp>
    </p:spTree>
    <p:custDataLst>
      <p:tags r:id="rId1"/>
    </p:custDataLst>
    <p:extLst>
      <p:ext uri="{BB962C8B-B14F-4D97-AF65-F5344CB8AC3E}">
        <p14:creationId xmlns:p14="http://schemas.microsoft.com/office/powerpoint/2010/main" val="21140858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3"/>
          <p:cNvSpPr>
            <a:spLocks noGrp="1"/>
          </p:cNvSpPr>
          <p:nvPr>
            <p:ph type="title"/>
          </p:nvPr>
        </p:nvSpPr>
        <p:spPr>
          <a:xfrm>
            <a:off x="0" y="144379"/>
            <a:ext cx="9144000" cy="914400"/>
          </a:xfrm>
        </p:spPr>
        <p:txBody>
          <a:bodyPr>
            <a:noAutofit/>
          </a:bodyPr>
          <a:lstStyle/>
          <a:p>
            <a:r>
              <a:rPr lang="en-US" altLang="en-US" sz="3500" dirty="0"/>
              <a:t>North Pacific SFC Analysis-Summer (Part 1) </a:t>
            </a:r>
          </a:p>
        </p:txBody>
      </p:sp>
      <p:pic>
        <p:nvPicPr>
          <p:cNvPr id="120835" name="Picture 2" descr="http://www.opc.ncep.noaa.gov/shtml/pyba05bw.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4229" y="1058779"/>
            <a:ext cx="4525573" cy="5427081"/>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64041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2700"/>
            <a:ext cx="8915400" cy="774700"/>
          </a:xfrm>
        </p:spPr>
        <p:txBody>
          <a:bodyPr rtlCol="0">
            <a:noAutofit/>
          </a:bodyPr>
          <a:lstStyle/>
          <a:p>
            <a:pPr fontAlgn="auto">
              <a:spcAft>
                <a:spcPts val="0"/>
              </a:spcAft>
              <a:defRPr/>
            </a:pPr>
            <a:r>
              <a:rPr lang="en-US" sz="3400" dirty="0"/>
              <a:t>Regional 24- Hour Surface Forecast-Summer</a:t>
            </a:r>
          </a:p>
        </p:txBody>
      </p:sp>
      <p:pic>
        <p:nvPicPr>
          <p:cNvPr id="121859" name="Picture 2" descr="http://www.opc.ncep.noaa.gov/shtml/ppbe01bw.gif"/>
          <p:cNvPicPr>
            <a:picLocks noChangeAspect="1" noChangeArrowheads="1"/>
          </p:cNvPicPr>
          <p:nvPr/>
        </p:nvPicPr>
        <p:blipFill>
          <a:blip r:embed="rId3" cstate="print">
            <a:extLst>
              <a:ext uri="{28A0092B-C50C-407E-A947-70E740481C1C}">
                <a14:useLocalDpi xmlns:a14="http://schemas.microsoft.com/office/drawing/2010/main" val="0"/>
              </a:ext>
            </a:extLst>
          </a:blip>
          <a:srcRect t="7343" b="7680"/>
          <a:stretch>
            <a:fillRect/>
          </a:stretch>
        </p:blipFill>
        <p:spPr bwMode="auto">
          <a:xfrm>
            <a:off x="2286000" y="864101"/>
            <a:ext cx="4191000" cy="55959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91822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rtlCol="0">
            <a:normAutofit/>
          </a:bodyPr>
          <a:lstStyle/>
          <a:p>
            <a:pPr fontAlgn="auto">
              <a:spcAft>
                <a:spcPts val="0"/>
              </a:spcAft>
              <a:defRPr/>
            </a:pPr>
            <a:r>
              <a:rPr lang="en-US" sz="3200" dirty="0"/>
              <a:t>North Pacific 48-Hour Surface Forecast-Summer</a:t>
            </a:r>
          </a:p>
        </p:txBody>
      </p:sp>
      <p:pic>
        <p:nvPicPr>
          <p:cNvPr id="122883" name="Picture 2" descr="http://www.opc.ncep.noaa.gov/shtml/pwbi99bw.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14400"/>
            <a:ext cx="8693150" cy="55324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87019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US" sz="3200" dirty="0"/>
              <a:t>North Pacific 96-Hour Surface Forecast-Summer</a:t>
            </a:r>
          </a:p>
        </p:txBody>
      </p:sp>
      <p:pic>
        <p:nvPicPr>
          <p:cNvPr id="123907" name="Picture 2" descr="http://www.opc.ncep.noaa.gov/shtml/P_96hrbw.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838200"/>
            <a:ext cx="8388350" cy="53387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64430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Photo]"/>
          <p:cNvPicPr>
            <a:picLocks noChangeAspect="1" noChangeArrowheads="1"/>
          </p:cNvPicPr>
          <p:nvPr/>
        </p:nvPicPr>
        <p:blipFill>
          <a:blip r:embed="rId3">
            <a:extLst>
              <a:ext uri="{28A0092B-C50C-407E-A947-70E740481C1C}">
                <a14:useLocalDpi xmlns:a14="http://schemas.microsoft.com/office/drawing/2010/main" val="0"/>
              </a:ext>
            </a:extLst>
          </a:blip>
          <a:srcRect l="14" t="22765" r="-14" b="29675"/>
          <a:stretch>
            <a:fillRect/>
          </a:stretch>
        </p:blipFill>
        <p:spPr bwMode="auto">
          <a:xfrm>
            <a:off x="76200" y="109538"/>
            <a:ext cx="8991600" cy="643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1712792"/>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
          <p:cNvSpPr>
            <a:spLocks noGrp="1" noChangeArrowheads="1"/>
          </p:cNvSpPr>
          <p:nvPr>
            <p:ph type="title"/>
          </p:nvPr>
        </p:nvSpPr>
        <p:spPr/>
        <p:txBody>
          <a:bodyPr/>
          <a:lstStyle/>
          <a:p>
            <a:r>
              <a:rPr lang="en-US" altLang="en-US" dirty="0"/>
              <a:t>Why do we Need  </a:t>
            </a:r>
            <a:br>
              <a:rPr lang="en-US" altLang="en-US" dirty="0"/>
            </a:br>
            <a:r>
              <a:rPr lang="en-US" altLang="en-US" dirty="0"/>
              <a:t>Onboard Weather Observations?</a:t>
            </a:r>
          </a:p>
        </p:txBody>
      </p:sp>
    </p:spTree>
    <p:custDataLst>
      <p:tags r:id="rId1"/>
    </p:custDataLst>
    <p:extLst>
      <p:ext uri="{BB962C8B-B14F-4D97-AF65-F5344CB8AC3E}">
        <p14:creationId xmlns:p14="http://schemas.microsoft.com/office/powerpoint/2010/main" val="17417949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F5F3E-F591-44F8-9FB1-34412F99F054}"/>
              </a:ext>
            </a:extLst>
          </p:cNvPr>
          <p:cNvSpPr>
            <a:spLocks noGrp="1"/>
          </p:cNvSpPr>
          <p:nvPr>
            <p:ph type="title"/>
          </p:nvPr>
        </p:nvSpPr>
        <p:spPr>
          <a:xfrm>
            <a:off x="0" y="0"/>
            <a:ext cx="9144000" cy="838200"/>
          </a:xfrm>
        </p:spPr>
        <p:txBody>
          <a:bodyPr/>
          <a:lstStyle/>
          <a:p>
            <a:r>
              <a:rPr lang="en-US" dirty="0"/>
              <a:t>Do You Have a Roadmap to Classifying Clouds?</a:t>
            </a:r>
          </a:p>
        </p:txBody>
      </p:sp>
      <p:grpSp>
        <p:nvGrpSpPr>
          <p:cNvPr id="21" name="Group 20">
            <a:extLst>
              <a:ext uri="{FF2B5EF4-FFF2-40B4-BE49-F238E27FC236}">
                <a16:creationId xmlns:a16="http://schemas.microsoft.com/office/drawing/2014/main" id="{E7F04741-5962-4900-9F24-49C4B1B2B0CB}"/>
              </a:ext>
            </a:extLst>
          </p:cNvPr>
          <p:cNvGrpSpPr/>
          <p:nvPr/>
        </p:nvGrpSpPr>
        <p:grpSpPr>
          <a:xfrm>
            <a:off x="697433" y="2514600"/>
            <a:ext cx="7836967" cy="1143000"/>
            <a:chOff x="697433" y="2590800"/>
            <a:chExt cx="7836967" cy="1143000"/>
          </a:xfrm>
        </p:grpSpPr>
        <p:sp>
          <p:nvSpPr>
            <p:cNvPr id="95" name="Freeform: Shape 94">
              <a:extLst>
                <a:ext uri="{FF2B5EF4-FFF2-40B4-BE49-F238E27FC236}">
                  <a16:creationId xmlns:a16="http://schemas.microsoft.com/office/drawing/2014/main" id="{014DAD73-E688-42DE-AF63-68218DEC70AD}"/>
                </a:ext>
              </a:extLst>
            </p:cNvPr>
            <p:cNvSpPr/>
            <p:nvPr/>
          </p:nvSpPr>
          <p:spPr>
            <a:xfrm rot="16200000">
              <a:off x="4419600" y="-381000"/>
              <a:ext cx="1143000" cy="7086600"/>
            </a:xfrm>
            <a:custGeom>
              <a:avLst/>
              <a:gdLst>
                <a:gd name="connsiteX0" fmla="*/ 1143000 w 1143000"/>
                <a:gd name="connsiteY0" fmla="*/ 1143000 h 7086600"/>
                <a:gd name="connsiteX1" fmla="*/ 1143000 w 1143000"/>
                <a:gd name="connsiteY1" fmla="*/ 7086600 h 7086600"/>
                <a:gd name="connsiteX2" fmla="*/ 0 w 1143000"/>
                <a:gd name="connsiteY2" fmla="*/ 7086600 h 7086600"/>
                <a:gd name="connsiteX3" fmla="*/ 0 w 1143000"/>
                <a:gd name="connsiteY3" fmla="*/ 1143000 h 7086600"/>
                <a:gd name="connsiteX4" fmla="*/ 237058 w 1143000"/>
                <a:gd name="connsiteY4" fmla="*/ 0 h 7086600"/>
                <a:gd name="connsiteX5" fmla="*/ 905942 w 1143000"/>
                <a:gd name="connsiteY5" fmla="*/ 0 h 708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 h="7086600">
                  <a:moveTo>
                    <a:pt x="1143000" y="1143000"/>
                  </a:moveTo>
                  <a:lnTo>
                    <a:pt x="1143000" y="7086600"/>
                  </a:lnTo>
                  <a:lnTo>
                    <a:pt x="0" y="7086600"/>
                  </a:lnTo>
                  <a:lnTo>
                    <a:pt x="0" y="1143000"/>
                  </a:lnTo>
                  <a:lnTo>
                    <a:pt x="237058" y="0"/>
                  </a:lnTo>
                  <a:lnTo>
                    <a:pt x="905942" y="0"/>
                  </a:lnTo>
                  <a:close/>
                </a:path>
              </a:pathLst>
            </a:custGeom>
            <a:solidFill>
              <a:srgbClr val="00B05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62">
              <a:extLst>
                <a:ext uri="{FF2B5EF4-FFF2-40B4-BE49-F238E27FC236}">
                  <a16:creationId xmlns:a16="http://schemas.microsoft.com/office/drawing/2014/main" id="{F59ADF13-3BD4-462B-953E-4A88B6C837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433" y="2729366"/>
              <a:ext cx="816561" cy="817973"/>
            </a:xfrm>
            <a:prstGeom prst="rect">
              <a:avLst/>
            </a:prstGeom>
          </p:spPr>
        </p:pic>
        <p:sp>
          <p:nvSpPr>
            <p:cNvPr id="33" name="Arrow: Right 32">
              <a:extLst>
                <a:ext uri="{FF2B5EF4-FFF2-40B4-BE49-F238E27FC236}">
                  <a16:creationId xmlns:a16="http://schemas.microsoft.com/office/drawing/2014/main" id="{7C95D374-77BC-4474-B94D-515E4CADB7EF}"/>
                </a:ext>
              </a:extLst>
            </p:cNvPr>
            <p:cNvSpPr/>
            <p:nvPr/>
          </p:nvSpPr>
          <p:spPr>
            <a:xfrm>
              <a:off x="4343402" y="2735727"/>
              <a:ext cx="501747" cy="337624"/>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id="{5073AD08-0F5D-4BBC-A656-2F57DB6338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84650" y="2675227"/>
              <a:ext cx="458624" cy="458624"/>
            </a:xfrm>
            <a:prstGeom prst="rect">
              <a:avLst/>
            </a:prstGeom>
          </p:spPr>
        </p:pic>
        <p:sp>
          <p:nvSpPr>
            <p:cNvPr id="77" name="Rectangle: Rounded Corners 76">
              <a:extLst>
                <a:ext uri="{FF2B5EF4-FFF2-40B4-BE49-F238E27FC236}">
                  <a16:creationId xmlns:a16="http://schemas.microsoft.com/office/drawing/2014/main" id="{862C9B70-42D9-4980-BDC6-052E179692F2}"/>
                </a:ext>
              </a:extLst>
            </p:cNvPr>
            <p:cNvSpPr/>
            <p:nvPr/>
          </p:nvSpPr>
          <p:spPr>
            <a:xfrm>
              <a:off x="5652073" y="2710508"/>
              <a:ext cx="1738325" cy="388062"/>
            </a:xfrm>
            <a:prstGeom prst="roundRect">
              <a:avLst/>
            </a:prstGeom>
            <a:solidFill>
              <a:srgbClr val="00ACEA"/>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Altostratus</a:t>
              </a:r>
            </a:p>
          </p:txBody>
        </p:sp>
        <p:sp>
          <p:nvSpPr>
            <p:cNvPr id="92" name="Arrow: Right 91">
              <a:extLst>
                <a:ext uri="{FF2B5EF4-FFF2-40B4-BE49-F238E27FC236}">
                  <a16:creationId xmlns:a16="http://schemas.microsoft.com/office/drawing/2014/main" id="{6C0043F1-3BAC-4443-BD69-EC1DB7A54B75}"/>
                </a:ext>
              </a:extLst>
            </p:cNvPr>
            <p:cNvSpPr/>
            <p:nvPr/>
          </p:nvSpPr>
          <p:spPr>
            <a:xfrm>
              <a:off x="4344146" y="3247121"/>
              <a:ext cx="501747" cy="337624"/>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3" name="Picture 92">
              <a:extLst>
                <a:ext uri="{FF2B5EF4-FFF2-40B4-BE49-F238E27FC236}">
                  <a16:creationId xmlns:a16="http://schemas.microsoft.com/office/drawing/2014/main" id="{043726BA-D805-4240-A063-BC476D655C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85394" y="3186621"/>
              <a:ext cx="458625" cy="458625"/>
            </a:xfrm>
            <a:prstGeom prst="rect">
              <a:avLst/>
            </a:prstGeom>
          </p:spPr>
        </p:pic>
        <p:sp>
          <p:nvSpPr>
            <p:cNvPr id="94" name="Rectangle: Rounded Corners 93">
              <a:extLst>
                <a:ext uri="{FF2B5EF4-FFF2-40B4-BE49-F238E27FC236}">
                  <a16:creationId xmlns:a16="http://schemas.microsoft.com/office/drawing/2014/main" id="{0B28D248-3498-4613-84BC-785DAAA3C00D}"/>
                </a:ext>
              </a:extLst>
            </p:cNvPr>
            <p:cNvSpPr/>
            <p:nvPr/>
          </p:nvSpPr>
          <p:spPr>
            <a:xfrm>
              <a:off x="5652073" y="3221902"/>
              <a:ext cx="1733053" cy="388062"/>
            </a:xfrm>
            <a:prstGeom prst="roundRect">
              <a:avLst/>
            </a:prstGeom>
            <a:solidFill>
              <a:srgbClr val="8F2C8B"/>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Altocumulus</a:t>
              </a:r>
            </a:p>
          </p:txBody>
        </p:sp>
        <p:sp>
          <p:nvSpPr>
            <p:cNvPr id="27" name="Arrow: Right 26">
              <a:extLst>
                <a:ext uri="{FF2B5EF4-FFF2-40B4-BE49-F238E27FC236}">
                  <a16:creationId xmlns:a16="http://schemas.microsoft.com/office/drawing/2014/main" id="{50E16F6B-BF9C-4B90-9550-2D33624891C2}"/>
                </a:ext>
              </a:extLst>
            </p:cNvPr>
            <p:cNvSpPr/>
            <p:nvPr/>
          </p:nvSpPr>
          <p:spPr>
            <a:xfrm>
              <a:off x="1871140" y="2969540"/>
              <a:ext cx="501747" cy="337624"/>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1" name="Picture 120">
              <a:extLst>
                <a:ext uri="{FF2B5EF4-FFF2-40B4-BE49-F238E27FC236}">
                  <a16:creationId xmlns:a16="http://schemas.microsoft.com/office/drawing/2014/main" id="{2E1CE668-4BAC-4610-B5BC-E07FE05590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97326" y="3182730"/>
              <a:ext cx="932813" cy="466406"/>
            </a:xfrm>
            <a:prstGeom prst="rect">
              <a:avLst/>
            </a:prstGeom>
            <a:ln w="19050">
              <a:solidFill>
                <a:srgbClr val="00B050"/>
              </a:solidFill>
            </a:ln>
          </p:spPr>
        </p:pic>
        <p:pic>
          <p:nvPicPr>
            <p:cNvPr id="122" name="Picture 121">
              <a:extLst>
                <a:ext uri="{FF2B5EF4-FFF2-40B4-BE49-F238E27FC236}">
                  <a16:creationId xmlns:a16="http://schemas.microsoft.com/office/drawing/2014/main" id="{ABCEDA79-4329-4844-AC02-058351CE2DE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97326" y="2671336"/>
              <a:ext cx="932813" cy="466406"/>
            </a:xfrm>
            <a:prstGeom prst="rect">
              <a:avLst/>
            </a:prstGeom>
            <a:ln w="19050">
              <a:solidFill>
                <a:srgbClr val="00B050"/>
              </a:solidFill>
            </a:ln>
          </p:spPr>
        </p:pic>
        <p:pic>
          <p:nvPicPr>
            <p:cNvPr id="79" name="Picture 78">
              <a:extLst>
                <a:ext uri="{FF2B5EF4-FFF2-40B4-BE49-F238E27FC236}">
                  <a16:creationId xmlns:a16="http://schemas.microsoft.com/office/drawing/2014/main" id="{8CB46BC5-4914-4CF6-B1FC-3AF0BB15B46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08649" y="2683246"/>
              <a:ext cx="457831" cy="458624"/>
            </a:xfrm>
            <a:prstGeom prst="rect">
              <a:avLst/>
            </a:prstGeom>
          </p:spPr>
        </p:pic>
        <p:pic>
          <p:nvPicPr>
            <p:cNvPr id="82" name="Picture 81">
              <a:extLst>
                <a:ext uri="{FF2B5EF4-FFF2-40B4-BE49-F238E27FC236}">
                  <a16:creationId xmlns:a16="http://schemas.microsoft.com/office/drawing/2014/main" id="{174438E7-4523-4190-9800-6D5B613D53B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09393" y="3194640"/>
              <a:ext cx="457832" cy="458625"/>
            </a:xfrm>
            <a:prstGeom prst="rect">
              <a:avLst/>
            </a:prstGeom>
          </p:spPr>
        </p:pic>
      </p:grpSp>
      <p:grpSp>
        <p:nvGrpSpPr>
          <p:cNvPr id="22" name="Group 21">
            <a:extLst>
              <a:ext uri="{FF2B5EF4-FFF2-40B4-BE49-F238E27FC236}">
                <a16:creationId xmlns:a16="http://schemas.microsoft.com/office/drawing/2014/main" id="{F2CF9B0A-B97E-4801-A767-92E9BB0E9A5C}"/>
              </a:ext>
            </a:extLst>
          </p:cNvPr>
          <p:cNvGrpSpPr/>
          <p:nvPr/>
        </p:nvGrpSpPr>
        <p:grpSpPr>
          <a:xfrm>
            <a:off x="697433" y="762000"/>
            <a:ext cx="7836967" cy="1676400"/>
            <a:chOff x="697433" y="762000"/>
            <a:chExt cx="7836967" cy="1676400"/>
          </a:xfrm>
        </p:grpSpPr>
        <p:sp>
          <p:nvSpPr>
            <p:cNvPr id="91" name="Freeform: Shape 90">
              <a:extLst>
                <a:ext uri="{FF2B5EF4-FFF2-40B4-BE49-F238E27FC236}">
                  <a16:creationId xmlns:a16="http://schemas.microsoft.com/office/drawing/2014/main" id="{30DDFC14-D95D-4918-993A-218085A44A55}"/>
                </a:ext>
              </a:extLst>
            </p:cNvPr>
            <p:cNvSpPr/>
            <p:nvPr/>
          </p:nvSpPr>
          <p:spPr>
            <a:xfrm rot="16200000">
              <a:off x="4076700" y="-2019300"/>
              <a:ext cx="1676400" cy="7239000"/>
            </a:xfrm>
            <a:custGeom>
              <a:avLst/>
              <a:gdLst>
                <a:gd name="connsiteX0" fmla="*/ 1676400 w 1676400"/>
                <a:gd name="connsiteY0" fmla="*/ 1295400 h 7239000"/>
                <a:gd name="connsiteX1" fmla="*/ 1676400 w 1676400"/>
                <a:gd name="connsiteY1" fmla="*/ 7239000 h 7239000"/>
                <a:gd name="connsiteX2" fmla="*/ 0 w 1676400"/>
                <a:gd name="connsiteY2" fmla="*/ 7239000 h 7239000"/>
                <a:gd name="connsiteX3" fmla="*/ 0 w 1676400"/>
                <a:gd name="connsiteY3" fmla="*/ 1295400 h 7239000"/>
                <a:gd name="connsiteX4" fmla="*/ 507810 w 1676400"/>
                <a:gd name="connsiteY4" fmla="*/ 0 h 7239000"/>
                <a:gd name="connsiteX5" fmla="*/ 1168590 w 1676400"/>
                <a:gd name="connsiteY5" fmla="*/ 0 h 723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400" h="7239000">
                  <a:moveTo>
                    <a:pt x="1676400" y="1295400"/>
                  </a:moveTo>
                  <a:lnTo>
                    <a:pt x="1676400" y="7239000"/>
                  </a:lnTo>
                  <a:lnTo>
                    <a:pt x="0" y="7239000"/>
                  </a:lnTo>
                  <a:lnTo>
                    <a:pt x="0" y="1295400"/>
                  </a:lnTo>
                  <a:lnTo>
                    <a:pt x="507810" y="0"/>
                  </a:lnTo>
                  <a:lnTo>
                    <a:pt x="1168590" y="0"/>
                  </a:lnTo>
                  <a:close/>
                </a:path>
              </a:pathLst>
            </a:custGeom>
            <a:solidFill>
              <a:srgbClr val="FF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Right 25">
              <a:extLst>
                <a:ext uri="{FF2B5EF4-FFF2-40B4-BE49-F238E27FC236}">
                  <a16:creationId xmlns:a16="http://schemas.microsoft.com/office/drawing/2014/main" id="{40A2A851-38A7-4601-80BF-1046C084FB44}"/>
                </a:ext>
              </a:extLst>
            </p:cNvPr>
            <p:cNvSpPr/>
            <p:nvPr/>
          </p:nvSpPr>
          <p:spPr>
            <a:xfrm>
              <a:off x="1871140" y="1430003"/>
              <a:ext cx="501747" cy="33762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Right 28">
              <a:extLst>
                <a:ext uri="{FF2B5EF4-FFF2-40B4-BE49-F238E27FC236}">
                  <a16:creationId xmlns:a16="http://schemas.microsoft.com/office/drawing/2014/main" id="{FD8CB10B-1197-41C2-9856-C05DEA4EE7DF}"/>
                </a:ext>
              </a:extLst>
            </p:cNvPr>
            <p:cNvSpPr/>
            <p:nvPr/>
          </p:nvSpPr>
          <p:spPr>
            <a:xfrm>
              <a:off x="4343402" y="913213"/>
              <a:ext cx="501747" cy="33762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E4E2B747-7354-4569-A76C-90A65C300AC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01346" y="852310"/>
              <a:ext cx="459430" cy="459430"/>
            </a:xfrm>
            <a:prstGeom prst="rect">
              <a:avLst/>
            </a:prstGeom>
          </p:spPr>
        </p:pic>
        <p:sp>
          <p:nvSpPr>
            <p:cNvPr id="73" name="Rectangle: Rounded Corners 72">
              <a:extLst>
                <a:ext uri="{FF2B5EF4-FFF2-40B4-BE49-F238E27FC236}">
                  <a16:creationId xmlns:a16="http://schemas.microsoft.com/office/drawing/2014/main" id="{516A964C-DEB1-4FCF-8AC7-368223D7A0C4}"/>
                </a:ext>
              </a:extLst>
            </p:cNvPr>
            <p:cNvSpPr/>
            <p:nvPr/>
          </p:nvSpPr>
          <p:spPr>
            <a:xfrm>
              <a:off x="5652073" y="887994"/>
              <a:ext cx="1737360" cy="388062"/>
            </a:xfrm>
            <a:prstGeom prst="roundRect">
              <a:avLst/>
            </a:prstGeom>
            <a:solidFill>
              <a:srgbClr val="F69339"/>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Cirrus</a:t>
              </a:r>
            </a:p>
          </p:txBody>
        </p:sp>
        <p:sp>
          <p:nvSpPr>
            <p:cNvPr id="30" name="Arrow: Right 29">
              <a:extLst>
                <a:ext uri="{FF2B5EF4-FFF2-40B4-BE49-F238E27FC236}">
                  <a16:creationId xmlns:a16="http://schemas.microsoft.com/office/drawing/2014/main" id="{C0961BA1-9712-4097-93E6-190CEB26C488}"/>
                </a:ext>
              </a:extLst>
            </p:cNvPr>
            <p:cNvSpPr/>
            <p:nvPr/>
          </p:nvSpPr>
          <p:spPr>
            <a:xfrm>
              <a:off x="4343402" y="1948505"/>
              <a:ext cx="501747" cy="33762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a:extLst>
                <a:ext uri="{FF2B5EF4-FFF2-40B4-BE49-F238E27FC236}">
                  <a16:creationId xmlns:a16="http://schemas.microsoft.com/office/drawing/2014/main" id="{9DF65665-D8EB-4FDD-BC34-F0DB0889DB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01748" y="1888005"/>
              <a:ext cx="458625" cy="458625"/>
            </a:xfrm>
            <a:prstGeom prst="rect">
              <a:avLst/>
            </a:prstGeom>
          </p:spPr>
        </p:pic>
        <p:sp>
          <p:nvSpPr>
            <p:cNvPr id="74" name="Rectangle: Rounded Corners 73">
              <a:extLst>
                <a:ext uri="{FF2B5EF4-FFF2-40B4-BE49-F238E27FC236}">
                  <a16:creationId xmlns:a16="http://schemas.microsoft.com/office/drawing/2014/main" id="{CE97A68B-8152-436E-95BB-07388657CC2D}"/>
                </a:ext>
              </a:extLst>
            </p:cNvPr>
            <p:cNvSpPr/>
            <p:nvPr/>
          </p:nvSpPr>
          <p:spPr>
            <a:xfrm>
              <a:off x="5652073" y="1923286"/>
              <a:ext cx="1737360" cy="388062"/>
            </a:xfrm>
            <a:prstGeom prst="roundRect">
              <a:avLst/>
            </a:prstGeom>
            <a:solidFill>
              <a:srgbClr val="8F2C8B"/>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Cirrocumulus</a:t>
              </a:r>
            </a:p>
          </p:txBody>
        </p:sp>
        <p:sp>
          <p:nvSpPr>
            <p:cNvPr id="31" name="Arrow: Right 30">
              <a:extLst>
                <a:ext uri="{FF2B5EF4-FFF2-40B4-BE49-F238E27FC236}">
                  <a16:creationId xmlns:a16="http://schemas.microsoft.com/office/drawing/2014/main" id="{8071232B-F7D1-4194-993A-B33C04272791}"/>
                </a:ext>
              </a:extLst>
            </p:cNvPr>
            <p:cNvSpPr/>
            <p:nvPr/>
          </p:nvSpPr>
          <p:spPr>
            <a:xfrm>
              <a:off x="4343402" y="1432561"/>
              <a:ext cx="501747" cy="33762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extLst>
                <a:ext uri="{FF2B5EF4-FFF2-40B4-BE49-F238E27FC236}">
                  <a16:creationId xmlns:a16="http://schemas.microsoft.com/office/drawing/2014/main" id="{B11F71A6-829D-4733-BCAB-22545F7595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1748" y="1372061"/>
              <a:ext cx="458625" cy="458625"/>
            </a:xfrm>
            <a:prstGeom prst="rect">
              <a:avLst/>
            </a:prstGeom>
          </p:spPr>
        </p:pic>
        <p:sp>
          <p:nvSpPr>
            <p:cNvPr id="75" name="Rectangle: Rounded Corners 74">
              <a:extLst>
                <a:ext uri="{FF2B5EF4-FFF2-40B4-BE49-F238E27FC236}">
                  <a16:creationId xmlns:a16="http://schemas.microsoft.com/office/drawing/2014/main" id="{82E64C34-3B5D-4197-A430-5FB7E85DBAA1}"/>
                </a:ext>
              </a:extLst>
            </p:cNvPr>
            <p:cNvSpPr/>
            <p:nvPr/>
          </p:nvSpPr>
          <p:spPr>
            <a:xfrm>
              <a:off x="5652073" y="1407342"/>
              <a:ext cx="1737360" cy="388062"/>
            </a:xfrm>
            <a:prstGeom prst="roundRect">
              <a:avLst/>
            </a:prstGeom>
            <a:solidFill>
              <a:srgbClr val="00ACEA"/>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Cirrostratus</a:t>
              </a:r>
            </a:p>
          </p:txBody>
        </p:sp>
        <p:pic>
          <p:nvPicPr>
            <p:cNvPr id="123" name="Picture 122">
              <a:extLst>
                <a:ext uri="{FF2B5EF4-FFF2-40B4-BE49-F238E27FC236}">
                  <a16:creationId xmlns:a16="http://schemas.microsoft.com/office/drawing/2014/main" id="{A11B5D2E-5921-4C2A-AA99-5EA8A6B707B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97326" y="1884114"/>
              <a:ext cx="932813" cy="466406"/>
            </a:xfrm>
            <a:prstGeom prst="rect">
              <a:avLst/>
            </a:prstGeom>
            <a:ln w="19050">
              <a:solidFill>
                <a:srgbClr val="FF0000"/>
              </a:solidFill>
            </a:ln>
          </p:spPr>
        </p:pic>
        <p:pic>
          <p:nvPicPr>
            <p:cNvPr id="124" name="Picture 123">
              <a:extLst>
                <a:ext uri="{FF2B5EF4-FFF2-40B4-BE49-F238E27FC236}">
                  <a16:creationId xmlns:a16="http://schemas.microsoft.com/office/drawing/2014/main" id="{9526826B-F0E6-4836-90CB-D08F4548091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497326" y="1368170"/>
              <a:ext cx="932813" cy="466406"/>
            </a:xfrm>
            <a:prstGeom prst="rect">
              <a:avLst/>
            </a:prstGeom>
            <a:ln w="19050">
              <a:solidFill>
                <a:srgbClr val="FF0000"/>
              </a:solidFill>
            </a:ln>
          </p:spPr>
        </p:pic>
        <p:pic>
          <p:nvPicPr>
            <p:cNvPr id="125" name="Picture 124">
              <a:extLst>
                <a:ext uri="{FF2B5EF4-FFF2-40B4-BE49-F238E27FC236}">
                  <a16:creationId xmlns:a16="http://schemas.microsoft.com/office/drawing/2014/main" id="{D765E63A-9EBB-46A8-AB9E-DBF52CB73DB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497326" y="848822"/>
              <a:ext cx="932813" cy="466406"/>
            </a:xfrm>
            <a:prstGeom prst="rect">
              <a:avLst/>
            </a:prstGeom>
            <a:ln w="19050">
              <a:solidFill>
                <a:srgbClr val="FF0000"/>
              </a:solidFill>
            </a:ln>
          </p:spPr>
        </p:pic>
        <p:pic>
          <p:nvPicPr>
            <p:cNvPr id="4" name="Picture 3">
              <a:extLst>
                <a:ext uri="{FF2B5EF4-FFF2-40B4-BE49-F238E27FC236}">
                  <a16:creationId xmlns:a16="http://schemas.microsoft.com/office/drawing/2014/main" id="{A9DE016C-FEFC-4D92-BD66-7BF1C6BBBB9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97433" y="1189818"/>
              <a:ext cx="816561" cy="817994"/>
            </a:xfrm>
            <a:prstGeom prst="rect">
              <a:avLst/>
            </a:prstGeom>
          </p:spPr>
        </p:pic>
        <p:pic>
          <p:nvPicPr>
            <p:cNvPr id="83" name="Picture 82">
              <a:extLst>
                <a:ext uri="{FF2B5EF4-FFF2-40B4-BE49-F238E27FC236}">
                  <a16:creationId xmlns:a16="http://schemas.microsoft.com/office/drawing/2014/main" id="{59D055EB-3DAE-41B6-ACC2-98508608EDE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125346" y="860329"/>
              <a:ext cx="458636" cy="459430"/>
            </a:xfrm>
            <a:prstGeom prst="rect">
              <a:avLst/>
            </a:prstGeom>
          </p:spPr>
        </p:pic>
        <p:pic>
          <p:nvPicPr>
            <p:cNvPr id="84" name="Picture 83">
              <a:extLst>
                <a:ext uri="{FF2B5EF4-FFF2-40B4-BE49-F238E27FC236}">
                  <a16:creationId xmlns:a16="http://schemas.microsoft.com/office/drawing/2014/main" id="{A95FCDB7-3229-43F9-8E68-0F1221BDB7D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125747" y="1896024"/>
              <a:ext cx="457832" cy="458625"/>
            </a:xfrm>
            <a:prstGeom prst="rect">
              <a:avLst/>
            </a:prstGeom>
          </p:spPr>
        </p:pic>
        <p:pic>
          <p:nvPicPr>
            <p:cNvPr id="85" name="Picture 84">
              <a:extLst>
                <a:ext uri="{FF2B5EF4-FFF2-40B4-BE49-F238E27FC236}">
                  <a16:creationId xmlns:a16="http://schemas.microsoft.com/office/drawing/2014/main" id="{E0B73B0F-8680-4223-99BD-F554464E74F3}"/>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125747" y="1380080"/>
              <a:ext cx="457832" cy="458625"/>
            </a:xfrm>
            <a:prstGeom prst="rect">
              <a:avLst/>
            </a:prstGeom>
          </p:spPr>
        </p:pic>
      </p:grpSp>
      <p:grpSp>
        <p:nvGrpSpPr>
          <p:cNvPr id="20" name="Group 19">
            <a:extLst>
              <a:ext uri="{FF2B5EF4-FFF2-40B4-BE49-F238E27FC236}">
                <a16:creationId xmlns:a16="http://schemas.microsoft.com/office/drawing/2014/main" id="{754811D5-235F-4792-B7DA-309CCF8EE988}"/>
              </a:ext>
            </a:extLst>
          </p:cNvPr>
          <p:cNvGrpSpPr/>
          <p:nvPr/>
        </p:nvGrpSpPr>
        <p:grpSpPr>
          <a:xfrm>
            <a:off x="697433" y="3733800"/>
            <a:ext cx="7836967" cy="2743200"/>
            <a:chOff x="697433" y="3810000"/>
            <a:chExt cx="7836967" cy="2743200"/>
          </a:xfrm>
        </p:grpSpPr>
        <p:sp>
          <p:nvSpPr>
            <p:cNvPr id="96" name="Freeform: Shape 95">
              <a:extLst>
                <a:ext uri="{FF2B5EF4-FFF2-40B4-BE49-F238E27FC236}">
                  <a16:creationId xmlns:a16="http://schemas.microsoft.com/office/drawing/2014/main" id="{43A55D45-E5CA-4053-9456-DF73C96C5C7E}"/>
                </a:ext>
              </a:extLst>
            </p:cNvPr>
            <p:cNvSpPr/>
            <p:nvPr/>
          </p:nvSpPr>
          <p:spPr>
            <a:xfrm rot="16200000">
              <a:off x="3581400" y="1600200"/>
              <a:ext cx="2743200" cy="7162800"/>
            </a:xfrm>
            <a:custGeom>
              <a:avLst/>
              <a:gdLst>
                <a:gd name="connsiteX0" fmla="*/ 2743200 w 2743200"/>
                <a:gd name="connsiteY0" fmla="*/ 1219200 h 7162800"/>
                <a:gd name="connsiteX1" fmla="*/ 2743200 w 2743200"/>
                <a:gd name="connsiteY1" fmla="*/ 7162800 h 7162800"/>
                <a:gd name="connsiteX2" fmla="*/ 0 w 2743200"/>
                <a:gd name="connsiteY2" fmla="*/ 7162800 h 7162800"/>
                <a:gd name="connsiteX3" fmla="*/ 0 w 2743200"/>
                <a:gd name="connsiteY3" fmla="*/ 1219200 h 7162800"/>
                <a:gd name="connsiteX4" fmla="*/ 1024421 w 2743200"/>
                <a:gd name="connsiteY4" fmla="*/ 0 h 7162800"/>
                <a:gd name="connsiteX5" fmla="*/ 1718779 w 2743200"/>
                <a:gd name="connsiteY5" fmla="*/ 0 h 716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200" h="7162800">
                  <a:moveTo>
                    <a:pt x="2743200" y="1219200"/>
                  </a:moveTo>
                  <a:lnTo>
                    <a:pt x="2743200" y="7162800"/>
                  </a:lnTo>
                  <a:lnTo>
                    <a:pt x="0" y="7162800"/>
                  </a:lnTo>
                  <a:lnTo>
                    <a:pt x="0" y="1219200"/>
                  </a:lnTo>
                  <a:lnTo>
                    <a:pt x="1024421" y="0"/>
                  </a:lnTo>
                  <a:lnTo>
                    <a:pt x="1718779" y="0"/>
                  </a:lnTo>
                  <a:close/>
                </a:path>
              </a:pathLst>
            </a:custGeom>
            <a:solidFill>
              <a:srgbClr val="0000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5A582C9D-B031-441B-87E6-F6393B4B881E}"/>
                </a:ext>
              </a:extLst>
            </p:cNvPr>
            <p:cNvSpPr txBox="1"/>
            <p:nvPr/>
          </p:nvSpPr>
          <p:spPr>
            <a:xfrm>
              <a:off x="3160765" y="5872222"/>
              <a:ext cx="413896" cy="646331"/>
            </a:xfrm>
            <a:prstGeom prst="rect">
              <a:avLst/>
            </a:prstGeom>
            <a:noFill/>
          </p:spPr>
          <p:txBody>
            <a:bodyPr wrap="none" rtlCol="0">
              <a:spAutoFit/>
            </a:bodyPr>
            <a:lstStyle/>
            <a:p>
              <a:r>
                <a:rPr lang="en-US" sz="3600" b="1" dirty="0"/>
                <a:t>+</a:t>
              </a:r>
            </a:p>
          </p:txBody>
        </p:sp>
        <p:sp>
          <p:nvSpPr>
            <p:cNvPr id="107" name="TextBox 106">
              <a:extLst>
                <a:ext uri="{FF2B5EF4-FFF2-40B4-BE49-F238E27FC236}">
                  <a16:creationId xmlns:a16="http://schemas.microsoft.com/office/drawing/2014/main" id="{0207E3D3-4EBB-43CB-A0B7-5C2C5AC64B1E}"/>
                </a:ext>
              </a:extLst>
            </p:cNvPr>
            <p:cNvSpPr txBox="1"/>
            <p:nvPr/>
          </p:nvSpPr>
          <p:spPr>
            <a:xfrm>
              <a:off x="3168699" y="4345429"/>
              <a:ext cx="413896" cy="646331"/>
            </a:xfrm>
            <a:prstGeom prst="rect">
              <a:avLst/>
            </a:prstGeom>
            <a:noFill/>
          </p:spPr>
          <p:txBody>
            <a:bodyPr wrap="none" rtlCol="0">
              <a:spAutoFit/>
            </a:bodyPr>
            <a:lstStyle/>
            <a:p>
              <a:r>
                <a:rPr lang="en-US" sz="3600" b="1" dirty="0"/>
                <a:t>+</a:t>
              </a:r>
            </a:p>
          </p:txBody>
        </p:sp>
        <p:sp>
          <p:nvSpPr>
            <p:cNvPr id="109" name="Arrow: Right 108">
              <a:extLst>
                <a:ext uri="{FF2B5EF4-FFF2-40B4-BE49-F238E27FC236}">
                  <a16:creationId xmlns:a16="http://schemas.microsoft.com/office/drawing/2014/main" id="{7099C135-44EB-4636-9035-DCD69ED6508C}"/>
                </a:ext>
              </a:extLst>
            </p:cNvPr>
            <p:cNvSpPr/>
            <p:nvPr/>
          </p:nvSpPr>
          <p:spPr>
            <a:xfrm>
              <a:off x="4346130" y="4499782"/>
              <a:ext cx="501747" cy="337624"/>
            </a:xfrm>
            <a:prstGeom prst="right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0" name="Group 109">
              <a:extLst>
                <a:ext uri="{FF2B5EF4-FFF2-40B4-BE49-F238E27FC236}">
                  <a16:creationId xmlns:a16="http://schemas.microsoft.com/office/drawing/2014/main" id="{181E3430-8351-4C8F-B32D-C40D6A4093D2}"/>
                </a:ext>
              </a:extLst>
            </p:cNvPr>
            <p:cNvGrpSpPr/>
            <p:nvPr/>
          </p:nvGrpSpPr>
          <p:grpSpPr>
            <a:xfrm>
              <a:off x="2666563" y="4439282"/>
              <a:ext cx="1397929" cy="458625"/>
              <a:chOff x="2739962" y="5944373"/>
              <a:chExt cx="1397929" cy="458625"/>
            </a:xfrm>
          </p:grpSpPr>
          <p:pic>
            <p:nvPicPr>
              <p:cNvPr id="112" name="Picture 111">
                <a:extLst>
                  <a:ext uri="{FF2B5EF4-FFF2-40B4-BE49-F238E27FC236}">
                    <a16:creationId xmlns:a16="http://schemas.microsoft.com/office/drawing/2014/main" id="{1FC0B9D7-7FCC-4943-8334-15D2D9B667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9962" y="5944373"/>
                <a:ext cx="458624" cy="458624"/>
              </a:xfrm>
              <a:prstGeom prst="rect">
                <a:avLst/>
              </a:prstGeom>
            </p:spPr>
          </p:pic>
          <p:pic>
            <p:nvPicPr>
              <p:cNvPr id="113" name="Picture 112">
                <a:extLst>
                  <a:ext uri="{FF2B5EF4-FFF2-40B4-BE49-F238E27FC236}">
                    <a16:creationId xmlns:a16="http://schemas.microsoft.com/office/drawing/2014/main" id="{E388F317-010C-4B43-98DB-E02BDE175E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79266" y="5944373"/>
                <a:ext cx="458625" cy="458625"/>
              </a:xfrm>
              <a:prstGeom prst="rect">
                <a:avLst/>
              </a:prstGeom>
            </p:spPr>
          </p:pic>
        </p:grpSp>
        <p:sp>
          <p:nvSpPr>
            <p:cNvPr id="111" name="Rectangle: Rounded Corners 110">
              <a:extLst>
                <a:ext uri="{FF2B5EF4-FFF2-40B4-BE49-F238E27FC236}">
                  <a16:creationId xmlns:a16="http://schemas.microsoft.com/office/drawing/2014/main" id="{2AC4FFFB-7E1C-43B9-AFC0-E2308B6BD229}"/>
                </a:ext>
              </a:extLst>
            </p:cNvPr>
            <p:cNvSpPr/>
            <p:nvPr/>
          </p:nvSpPr>
          <p:spPr>
            <a:xfrm>
              <a:off x="5652073" y="4474563"/>
              <a:ext cx="1735037" cy="388062"/>
            </a:xfrm>
            <a:prstGeom prst="roundRect">
              <a:avLst/>
            </a:prstGeom>
            <a:gradFill flip="none" rotWithShape="1">
              <a:gsLst>
                <a:gs pos="0">
                  <a:srgbClr val="00ACEA"/>
                </a:gs>
                <a:gs pos="76000">
                  <a:srgbClr val="8F2C8B"/>
                </a:gs>
                <a:gs pos="100000">
                  <a:srgbClr val="8F2C8B"/>
                </a:gs>
              </a:gsLst>
              <a:lin ang="0" scaled="0"/>
              <a:tileRect/>
            </a:grad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Stratocumulus</a:t>
              </a:r>
            </a:p>
          </p:txBody>
        </p:sp>
        <p:sp>
          <p:nvSpPr>
            <p:cNvPr id="103" name="Arrow: Right 102">
              <a:extLst>
                <a:ext uri="{FF2B5EF4-FFF2-40B4-BE49-F238E27FC236}">
                  <a16:creationId xmlns:a16="http://schemas.microsoft.com/office/drawing/2014/main" id="{2FE2D835-B483-41CE-85E3-EE3A9378D2B1}"/>
                </a:ext>
              </a:extLst>
            </p:cNvPr>
            <p:cNvSpPr/>
            <p:nvPr/>
          </p:nvSpPr>
          <p:spPr>
            <a:xfrm>
              <a:off x="4346130" y="3986262"/>
              <a:ext cx="501747" cy="337624"/>
            </a:xfrm>
            <a:prstGeom prst="right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 name="Picture 103">
              <a:extLst>
                <a:ext uri="{FF2B5EF4-FFF2-40B4-BE49-F238E27FC236}">
                  <a16:creationId xmlns:a16="http://schemas.microsoft.com/office/drawing/2014/main" id="{7B093E38-9EB8-4AD6-93B4-6F368F07A8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6563" y="3925762"/>
              <a:ext cx="458624" cy="458624"/>
            </a:xfrm>
            <a:prstGeom prst="rect">
              <a:avLst/>
            </a:prstGeom>
          </p:spPr>
        </p:pic>
        <p:sp>
          <p:nvSpPr>
            <p:cNvPr id="105" name="Rectangle: Rounded Corners 104">
              <a:extLst>
                <a:ext uri="{FF2B5EF4-FFF2-40B4-BE49-F238E27FC236}">
                  <a16:creationId xmlns:a16="http://schemas.microsoft.com/office/drawing/2014/main" id="{751B2882-A3BF-42BC-8630-4E1AD71A8DBA}"/>
                </a:ext>
              </a:extLst>
            </p:cNvPr>
            <p:cNvSpPr/>
            <p:nvPr/>
          </p:nvSpPr>
          <p:spPr>
            <a:xfrm>
              <a:off x="5652073" y="3961043"/>
              <a:ext cx="1735037" cy="388062"/>
            </a:xfrm>
            <a:prstGeom prst="roundRect">
              <a:avLst/>
            </a:prstGeom>
            <a:solidFill>
              <a:srgbClr val="00ACEA"/>
            </a:solid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Stratus</a:t>
              </a:r>
            </a:p>
          </p:txBody>
        </p:sp>
        <p:sp>
          <p:nvSpPr>
            <p:cNvPr id="28" name="Arrow: Right 27">
              <a:extLst>
                <a:ext uri="{FF2B5EF4-FFF2-40B4-BE49-F238E27FC236}">
                  <a16:creationId xmlns:a16="http://schemas.microsoft.com/office/drawing/2014/main" id="{11F706CF-4D79-46A3-861D-7ADF3D980916}"/>
                </a:ext>
              </a:extLst>
            </p:cNvPr>
            <p:cNvSpPr/>
            <p:nvPr/>
          </p:nvSpPr>
          <p:spPr>
            <a:xfrm>
              <a:off x="1871140" y="4979888"/>
              <a:ext cx="501747" cy="337624"/>
            </a:xfrm>
            <a:prstGeom prst="right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Right 34">
              <a:extLst>
                <a:ext uri="{FF2B5EF4-FFF2-40B4-BE49-F238E27FC236}">
                  <a16:creationId xmlns:a16="http://schemas.microsoft.com/office/drawing/2014/main" id="{D5A7BECB-620D-4F7C-8220-1939BFFF4B9B}"/>
                </a:ext>
              </a:extLst>
            </p:cNvPr>
            <p:cNvSpPr/>
            <p:nvPr/>
          </p:nvSpPr>
          <p:spPr>
            <a:xfrm>
              <a:off x="4343403" y="5524400"/>
              <a:ext cx="501747" cy="337624"/>
            </a:xfrm>
            <a:prstGeom prst="right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a:extLst>
                <a:ext uri="{FF2B5EF4-FFF2-40B4-BE49-F238E27FC236}">
                  <a16:creationId xmlns:a16="http://schemas.microsoft.com/office/drawing/2014/main" id="{BF58FF86-1BAB-4F07-BACE-B287825556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63836" y="5463900"/>
              <a:ext cx="458625" cy="458625"/>
            </a:xfrm>
            <a:prstGeom prst="rect">
              <a:avLst/>
            </a:prstGeom>
          </p:spPr>
        </p:pic>
        <p:sp>
          <p:nvSpPr>
            <p:cNvPr id="78" name="Rectangle: Rounded Corners 77">
              <a:extLst>
                <a:ext uri="{FF2B5EF4-FFF2-40B4-BE49-F238E27FC236}">
                  <a16:creationId xmlns:a16="http://schemas.microsoft.com/office/drawing/2014/main" id="{9D0AFD7D-7FEA-4C35-B3F3-4988C6E41550}"/>
                </a:ext>
              </a:extLst>
            </p:cNvPr>
            <p:cNvSpPr/>
            <p:nvPr/>
          </p:nvSpPr>
          <p:spPr>
            <a:xfrm>
              <a:off x="5652073" y="5499181"/>
              <a:ext cx="1737360" cy="388062"/>
            </a:xfrm>
            <a:prstGeom prst="roundRect">
              <a:avLst/>
            </a:prstGeom>
            <a:solidFill>
              <a:srgbClr val="8F2C8B"/>
            </a:solid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Cumulus</a:t>
              </a:r>
            </a:p>
          </p:txBody>
        </p:sp>
        <p:sp>
          <p:nvSpPr>
            <p:cNvPr id="57" name="TextBox 56">
              <a:extLst>
                <a:ext uri="{FF2B5EF4-FFF2-40B4-BE49-F238E27FC236}">
                  <a16:creationId xmlns:a16="http://schemas.microsoft.com/office/drawing/2014/main" id="{641D4B81-DEAD-4E76-9813-FCB21BC0505A}"/>
                </a:ext>
              </a:extLst>
            </p:cNvPr>
            <p:cNvSpPr txBox="1"/>
            <p:nvPr/>
          </p:nvSpPr>
          <p:spPr>
            <a:xfrm>
              <a:off x="3182326" y="4851547"/>
              <a:ext cx="413896" cy="646331"/>
            </a:xfrm>
            <a:prstGeom prst="rect">
              <a:avLst/>
            </a:prstGeom>
            <a:noFill/>
          </p:spPr>
          <p:txBody>
            <a:bodyPr wrap="none" rtlCol="0">
              <a:spAutoFit/>
            </a:bodyPr>
            <a:lstStyle/>
            <a:p>
              <a:r>
                <a:rPr lang="en-US" sz="3600" b="1" dirty="0"/>
                <a:t>+</a:t>
              </a:r>
            </a:p>
          </p:txBody>
        </p:sp>
        <p:sp>
          <p:nvSpPr>
            <p:cNvPr id="42" name="Arrow: Right 41">
              <a:extLst>
                <a:ext uri="{FF2B5EF4-FFF2-40B4-BE49-F238E27FC236}">
                  <a16:creationId xmlns:a16="http://schemas.microsoft.com/office/drawing/2014/main" id="{3103DC30-9CA2-4C80-B9F6-C149554623C3}"/>
                </a:ext>
              </a:extLst>
            </p:cNvPr>
            <p:cNvSpPr/>
            <p:nvPr/>
          </p:nvSpPr>
          <p:spPr>
            <a:xfrm>
              <a:off x="4343402" y="5005900"/>
              <a:ext cx="501747" cy="337624"/>
            </a:xfrm>
            <a:prstGeom prst="right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a:extLst>
                <a:ext uri="{FF2B5EF4-FFF2-40B4-BE49-F238E27FC236}">
                  <a16:creationId xmlns:a16="http://schemas.microsoft.com/office/drawing/2014/main" id="{654D7932-777F-484F-8AC7-FBA11CE69B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3835" y="4945400"/>
              <a:ext cx="458624" cy="458624"/>
            </a:xfrm>
            <a:prstGeom prst="rect">
              <a:avLst/>
            </a:prstGeom>
          </p:spPr>
        </p:pic>
        <p:pic>
          <p:nvPicPr>
            <p:cNvPr id="59" name="Picture 58">
              <a:extLst>
                <a:ext uri="{FF2B5EF4-FFF2-40B4-BE49-F238E27FC236}">
                  <a16:creationId xmlns:a16="http://schemas.microsoft.com/office/drawing/2014/main" id="{DAC624C0-4854-485F-A41C-BEAB0C2EDE5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603139" y="4945400"/>
              <a:ext cx="458624" cy="458624"/>
            </a:xfrm>
            <a:prstGeom prst="rect">
              <a:avLst/>
            </a:prstGeom>
          </p:spPr>
        </p:pic>
        <p:sp>
          <p:nvSpPr>
            <p:cNvPr id="80" name="Rectangle: Rounded Corners 79">
              <a:extLst>
                <a:ext uri="{FF2B5EF4-FFF2-40B4-BE49-F238E27FC236}">
                  <a16:creationId xmlns:a16="http://schemas.microsoft.com/office/drawing/2014/main" id="{E86B88A5-DE83-4835-A781-2AC7B7E1A18E}"/>
                </a:ext>
              </a:extLst>
            </p:cNvPr>
            <p:cNvSpPr/>
            <p:nvPr/>
          </p:nvSpPr>
          <p:spPr>
            <a:xfrm>
              <a:off x="5652073" y="4980681"/>
              <a:ext cx="1737360" cy="388062"/>
            </a:xfrm>
            <a:prstGeom prst="roundRect">
              <a:avLst/>
            </a:prstGeom>
            <a:gradFill flip="none" rotWithShape="1">
              <a:gsLst>
                <a:gs pos="0">
                  <a:schemeClr val="tx1"/>
                </a:gs>
                <a:gs pos="25000">
                  <a:schemeClr val="tx1"/>
                </a:gs>
                <a:gs pos="100000">
                  <a:srgbClr val="00ACEA"/>
                </a:gs>
              </a:gsLst>
              <a:lin ang="0" scaled="0"/>
              <a:tileRect/>
            </a:grad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Nimbostratus</a:t>
              </a:r>
            </a:p>
          </p:txBody>
        </p:sp>
        <p:sp>
          <p:nvSpPr>
            <p:cNvPr id="37" name="Arrow: Right 36">
              <a:extLst>
                <a:ext uri="{FF2B5EF4-FFF2-40B4-BE49-F238E27FC236}">
                  <a16:creationId xmlns:a16="http://schemas.microsoft.com/office/drawing/2014/main" id="{E4A48CB7-F046-4EC6-80F6-FFF167829BFA}"/>
                </a:ext>
              </a:extLst>
            </p:cNvPr>
            <p:cNvSpPr/>
            <p:nvPr/>
          </p:nvSpPr>
          <p:spPr>
            <a:xfrm>
              <a:off x="4343400" y="6035184"/>
              <a:ext cx="501747" cy="337624"/>
            </a:xfrm>
            <a:prstGeom prst="right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a:extLst>
                <a:ext uri="{FF2B5EF4-FFF2-40B4-BE49-F238E27FC236}">
                  <a16:creationId xmlns:a16="http://schemas.microsoft.com/office/drawing/2014/main" id="{64275B8D-6708-4077-B117-55C588DF716A}"/>
                </a:ext>
              </a:extLst>
            </p:cNvPr>
            <p:cNvGrpSpPr/>
            <p:nvPr/>
          </p:nvGrpSpPr>
          <p:grpSpPr>
            <a:xfrm>
              <a:off x="2663833" y="5974684"/>
              <a:ext cx="1397928" cy="458625"/>
              <a:chOff x="2739962" y="5431418"/>
              <a:chExt cx="1397928" cy="458625"/>
            </a:xfrm>
          </p:grpSpPr>
          <p:pic>
            <p:nvPicPr>
              <p:cNvPr id="60" name="Picture 59">
                <a:extLst>
                  <a:ext uri="{FF2B5EF4-FFF2-40B4-BE49-F238E27FC236}">
                    <a16:creationId xmlns:a16="http://schemas.microsoft.com/office/drawing/2014/main" id="{F0B1C527-B611-4907-8895-ECFD1C7977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39962" y="5431418"/>
                <a:ext cx="458625" cy="458625"/>
              </a:xfrm>
              <a:prstGeom prst="rect">
                <a:avLst/>
              </a:prstGeom>
            </p:spPr>
          </p:pic>
          <p:pic>
            <p:nvPicPr>
              <p:cNvPr id="61" name="Picture 60">
                <a:extLst>
                  <a:ext uri="{FF2B5EF4-FFF2-40B4-BE49-F238E27FC236}">
                    <a16:creationId xmlns:a16="http://schemas.microsoft.com/office/drawing/2014/main" id="{5670B94F-5D81-4CB1-9B88-FCA8C5F35C38}"/>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679266" y="5431418"/>
                <a:ext cx="458624" cy="458624"/>
              </a:xfrm>
              <a:prstGeom prst="rect">
                <a:avLst/>
              </a:prstGeom>
            </p:spPr>
          </p:pic>
        </p:grpSp>
        <p:sp>
          <p:nvSpPr>
            <p:cNvPr id="81" name="Rectangle: Rounded Corners 80">
              <a:extLst>
                <a:ext uri="{FF2B5EF4-FFF2-40B4-BE49-F238E27FC236}">
                  <a16:creationId xmlns:a16="http://schemas.microsoft.com/office/drawing/2014/main" id="{B95D3A15-28C9-4B71-8906-7D388D242CAF}"/>
                </a:ext>
              </a:extLst>
            </p:cNvPr>
            <p:cNvSpPr/>
            <p:nvPr/>
          </p:nvSpPr>
          <p:spPr>
            <a:xfrm>
              <a:off x="5652073" y="6009965"/>
              <a:ext cx="1737360" cy="388062"/>
            </a:xfrm>
            <a:prstGeom prst="roundRect">
              <a:avLst/>
            </a:prstGeom>
            <a:gradFill flip="none" rotWithShape="1">
              <a:gsLst>
                <a:gs pos="0">
                  <a:schemeClr val="tx1"/>
                </a:gs>
                <a:gs pos="25000">
                  <a:schemeClr val="tx1"/>
                </a:gs>
                <a:gs pos="100000">
                  <a:srgbClr val="8F2C8B"/>
                </a:gs>
              </a:gsLst>
              <a:lin ang="10800000" scaled="0"/>
              <a:tileRect/>
            </a:grad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Cumulonimbus</a:t>
              </a:r>
            </a:p>
          </p:txBody>
        </p:sp>
        <p:pic>
          <p:nvPicPr>
            <p:cNvPr id="116" name="Picture 115">
              <a:extLst>
                <a:ext uri="{FF2B5EF4-FFF2-40B4-BE49-F238E27FC236}">
                  <a16:creationId xmlns:a16="http://schemas.microsoft.com/office/drawing/2014/main" id="{9ADE53CB-C8FF-41F2-AB33-842A6E16B5B5}"/>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497326" y="5970793"/>
              <a:ext cx="932813" cy="466407"/>
            </a:xfrm>
            <a:prstGeom prst="rect">
              <a:avLst/>
            </a:prstGeom>
            <a:ln w="19050">
              <a:solidFill>
                <a:srgbClr val="0000FF"/>
              </a:solidFill>
            </a:ln>
          </p:spPr>
        </p:pic>
        <p:pic>
          <p:nvPicPr>
            <p:cNvPr id="117" name="Picture 116">
              <a:extLst>
                <a:ext uri="{FF2B5EF4-FFF2-40B4-BE49-F238E27FC236}">
                  <a16:creationId xmlns:a16="http://schemas.microsoft.com/office/drawing/2014/main" id="{418D8242-ABAC-4CBE-A671-E5C2396E968E}"/>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497326" y="5458564"/>
              <a:ext cx="932812" cy="466406"/>
            </a:xfrm>
            <a:prstGeom prst="rect">
              <a:avLst/>
            </a:prstGeom>
            <a:ln w="19050">
              <a:solidFill>
                <a:srgbClr val="0000FF"/>
              </a:solidFill>
            </a:ln>
          </p:spPr>
        </p:pic>
        <p:pic>
          <p:nvPicPr>
            <p:cNvPr id="118" name="Picture 117">
              <a:extLst>
                <a:ext uri="{FF2B5EF4-FFF2-40B4-BE49-F238E27FC236}">
                  <a16:creationId xmlns:a16="http://schemas.microsoft.com/office/drawing/2014/main" id="{E9B5DEDE-94E2-43F1-B4CC-FCEE4B19E8F6}"/>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497326" y="4946333"/>
              <a:ext cx="932813" cy="466406"/>
            </a:xfrm>
            <a:prstGeom prst="rect">
              <a:avLst/>
            </a:prstGeom>
            <a:ln w="19050">
              <a:solidFill>
                <a:srgbClr val="0000FF"/>
              </a:solidFill>
            </a:ln>
          </p:spPr>
        </p:pic>
        <p:pic>
          <p:nvPicPr>
            <p:cNvPr id="119" name="Picture 118">
              <a:extLst>
                <a:ext uri="{FF2B5EF4-FFF2-40B4-BE49-F238E27FC236}">
                  <a16:creationId xmlns:a16="http://schemas.microsoft.com/office/drawing/2014/main" id="{1CB53766-C6DF-4D8E-B887-F5AA4276E99C}"/>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497326" y="4434102"/>
              <a:ext cx="932813" cy="466406"/>
            </a:xfrm>
            <a:prstGeom prst="rect">
              <a:avLst/>
            </a:prstGeom>
            <a:ln w="19050">
              <a:solidFill>
                <a:srgbClr val="0000FF"/>
              </a:solidFill>
            </a:ln>
          </p:spPr>
        </p:pic>
        <p:pic>
          <p:nvPicPr>
            <p:cNvPr id="120" name="Picture 119">
              <a:extLst>
                <a:ext uri="{FF2B5EF4-FFF2-40B4-BE49-F238E27FC236}">
                  <a16:creationId xmlns:a16="http://schemas.microsoft.com/office/drawing/2014/main" id="{B19FA4B3-7ED8-4AD9-B364-4934D63ECE57}"/>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497326" y="3921871"/>
              <a:ext cx="932813" cy="466406"/>
            </a:xfrm>
            <a:prstGeom prst="rect">
              <a:avLst/>
            </a:prstGeom>
            <a:ln w="19050">
              <a:solidFill>
                <a:srgbClr val="0000FF"/>
              </a:solidFill>
            </a:ln>
          </p:spPr>
        </p:pic>
        <p:pic>
          <p:nvPicPr>
            <p:cNvPr id="65" name="Picture 64">
              <a:extLst>
                <a:ext uri="{FF2B5EF4-FFF2-40B4-BE49-F238E27FC236}">
                  <a16:creationId xmlns:a16="http://schemas.microsoft.com/office/drawing/2014/main" id="{E5F64894-6677-42D6-A60B-38ADE96ED21B}"/>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97433" y="4747194"/>
              <a:ext cx="816560" cy="817973"/>
            </a:xfrm>
            <a:prstGeom prst="rect">
              <a:avLst/>
            </a:prstGeom>
          </p:spPr>
        </p:pic>
        <p:pic>
          <p:nvPicPr>
            <p:cNvPr id="67" name="Picture 66">
              <a:extLst>
                <a:ext uri="{FF2B5EF4-FFF2-40B4-BE49-F238E27FC236}">
                  <a16:creationId xmlns:a16="http://schemas.microsoft.com/office/drawing/2014/main" id="{D2454639-83E0-4DA2-B80A-74466D3E0917}"/>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090562" y="4447301"/>
              <a:ext cx="457831" cy="458624"/>
            </a:xfrm>
            <a:prstGeom prst="rect">
              <a:avLst/>
            </a:prstGeom>
          </p:spPr>
        </p:pic>
        <p:pic>
          <p:nvPicPr>
            <p:cNvPr id="76" name="Picture 75">
              <a:extLst>
                <a:ext uri="{FF2B5EF4-FFF2-40B4-BE49-F238E27FC236}">
                  <a16:creationId xmlns:a16="http://schemas.microsoft.com/office/drawing/2014/main" id="{06932D8D-B214-4FD0-9C09-92D849868BE0}"/>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090562" y="3933781"/>
              <a:ext cx="457831" cy="458624"/>
            </a:xfrm>
            <a:prstGeom prst="rect">
              <a:avLst/>
            </a:prstGeom>
          </p:spPr>
        </p:pic>
        <p:pic>
          <p:nvPicPr>
            <p:cNvPr id="86" name="Picture 85">
              <a:extLst>
                <a:ext uri="{FF2B5EF4-FFF2-40B4-BE49-F238E27FC236}">
                  <a16:creationId xmlns:a16="http://schemas.microsoft.com/office/drawing/2014/main" id="{E98D3A83-D1B9-41F0-8D7F-4E18F72D2E3B}"/>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5087835" y="5471919"/>
              <a:ext cx="457832" cy="458625"/>
            </a:xfrm>
            <a:prstGeom prst="rect">
              <a:avLst/>
            </a:prstGeom>
          </p:spPr>
        </p:pic>
        <p:pic>
          <p:nvPicPr>
            <p:cNvPr id="87" name="Picture 86">
              <a:extLst>
                <a:ext uri="{FF2B5EF4-FFF2-40B4-BE49-F238E27FC236}">
                  <a16:creationId xmlns:a16="http://schemas.microsoft.com/office/drawing/2014/main" id="{60CF7BD0-10B1-47D0-AF15-8F7D6A9BDD9A}"/>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5087834" y="4953419"/>
              <a:ext cx="457831" cy="458624"/>
            </a:xfrm>
            <a:prstGeom prst="rect">
              <a:avLst/>
            </a:prstGeom>
          </p:spPr>
        </p:pic>
        <p:pic>
          <p:nvPicPr>
            <p:cNvPr id="89" name="Picture 88">
              <a:extLst>
                <a:ext uri="{FF2B5EF4-FFF2-40B4-BE49-F238E27FC236}">
                  <a16:creationId xmlns:a16="http://schemas.microsoft.com/office/drawing/2014/main" id="{87E91959-1892-46BE-B270-69B57C80251D}"/>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5087832" y="5982703"/>
              <a:ext cx="457832" cy="458625"/>
            </a:xfrm>
            <a:prstGeom prst="rect">
              <a:avLst/>
            </a:prstGeom>
          </p:spPr>
        </p:pic>
      </p:grpSp>
    </p:spTree>
    <p:extLst>
      <p:ext uri="{BB962C8B-B14F-4D97-AF65-F5344CB8AC3E}">
        <p14:creationId xmlns:p14="http://schemas.microsoft.com/office/powerpoint/2010/main" val="20832221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457200" y="76200"/>
            <a:ext cx="8229600" cy="896938"/>
          </a:xfrm>
        </p:spPr>
        <p:txBody>
          <a:bodyPr/>
          <a:lstStyle/>
          <a:p>
            <a:r>
              <a:rPr lang="en-US" altLang="en-US" sz="3600" dirty="0">
                <a:latin typeface="Times New Roman" panose="02020603050405020304" pitchFamily="18" charset="0"/>
                <a:cs typeface="Times New Roman" panose="02020603050405020304" pitchFamily="18" charset="0"/>
              </a:rPr>
              <a:t>High Clouds (Cirrostratus)</a:t>
            </a:r>
          </a:p>
        </p:txBody>
      </p:sp>
      <p:pic>
        <p:nvPicPr>
          <p:cNvPr id="59395" name="Picture 2" descr="http://upload.wikimedia.org/wikipedia/commons/7/71/Close_Cirrostratus_stratiformis.JPG"/>
          <p:cNvPicPr>
            <a:picLocks noChangeAspect="1" noChangeArrowheads="1"/>
          </p:cNvPicPr>
          <p:nvPr/>
        </p:nvPicPr>
        <p:blipFill>
          <a:blip r:embed="rId2">
            <a:extLst>
              <a:ext uri="{28A0092B-C50C-407E-A947-70E740481C1C}">
                <a14:useLocalDpi xmlns:a14="http://schemas.microsoft.com/office/drawing/2010/main" val="0"/>
              </a:ext>
            </a:extLst>
          </a:blip>
          <a:srcRect r="22997"/>
          <a:stretch>
            <a:fillRect/>
          </a:stretch>
        </p:blipFill>
        <p:spPr bwMode="auto">
          <a:xfrm>
            <a:off x="0" y="1143000"/>
            <a:ext cx="6021388" cy="568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4" descr="Cirrostrat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2209800"/>
            <a:ext cx="5715000" cy="397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11298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78155-9E3E-40D6-A63D-737F2AC64054}"/>
              </a:ext>
            </a:extLst>
          </p:cNvPr>
          <p:cNvSpPr>
            <a:spLocks noGrp="1"/>
          </p:cNvSpPr>
          <p:nvPr>
            <p:ph type="title"/>
          </p:nvPr>
        </p:nvSpPr>
        <p:spPr/>
        <p:txBody>
          <a:bodyPr/>
          <a:lstStyle/>
          <a:p>
            <a:r>
              <a:rPr lang="en-US" dirty="0"/>
              <a:t>Observations</a:t>
            </a:r>
          </a:p>
        </p:txBody>
      </p:sp>
      <p:graphicFrame>
        <p:nvGraphicFramePr>
          <p:cNvPr id="3" name="Table 2">
            <a:extLst>
              <a:ext uri="{FF2B5EF4-FFF2-40B4-BE49-F238E27FC236}">
                <a16:creationId xmlns:a16="http://schemas.microsoft.com/office/drawing/2014/main" id="{99686573-5313-4788-BADC-514C256525AD}"/>
              </a:ext>
            </a:extLst>
          </p:cNvPr>
          <p:cNvGraphicFramePr>
            <a:graphicFrameLocks noGrp="1"/>
          </p:cNvGraphicFramePr>
          <p:nvPr>
            <p:extLst/>
          </p:nvPr>
        </p:nvGraphicFramePr>
        <p:xfrm>
          <a:off x="449580" y="765810"/>
          <a:ext cx="8307067" cy="2743200"/>
        </p:xfrm>
        <a:graphic>
          <a:graphicData uri="http://schemas.openxmlformats.org/drawingml/2006/table">
            <a:tbl>
              <a:tblPr firstRow="1" bandRow="1">
                <a:tableStyleId>{5C22544A-7EE6-4342-B048-85BDC9FD1C3A}</a:tableStyleId>
              </a:tblPr>
              <a:tblGrid>
                <a:gridCol w="648970">
                  <a:extLst>
                    <a:ext uri="{9D8B030D-6E8A-4147-A177-3AD203B41FA5}">
                      <a16:colId xmlns:a16="http://schemas.microsoft.com/office/drawing/2014/main" val="1777500769"/>
                    </a:ext>
                  </a:extLst>
                </a:gridCol>
                <a:gridCol w="577850">
                  <a:extLst>
                    <a:ext uri="{9D8B030D-6E8A-4147-A177-3AD203B41FA5}">
                      <a16:colId xmlns:a16="http://schemas.microsoft.com/office/drawing/2014/main" val="1685405944"/>
                    </a:ext>
                  </a:extLst>
                </a:gridCol>
                <a:gridCol w="558800">
                  <a:extLst>
                    <a:ext uri="{9D8B030D-6E8A-4147-A177-3AD203B41FA5}">
                      <a16:colId xmlns:a16="http://schemas.microsoft.com/office/drawing/2014/main" val="3552117239"/>
                    </a:ext>
                  </a:extLst>
                </a:gridCol>
                <a:gridCol w="781050">
                  <a:extLst>
                    <a:ext uri="{9D8B030D-6E8A-4147-A177-3AD203B41FA5}">
                      <a16:colId xmlns:a16="http://schemas.microsoft.com/office/drawing/2014/main" val="2529425464"/>
                    </a:ext>
                  </a:extLst>
                </a:gridCol>
                <a:gridCol w="774700">
                  <a:extLst>
                    <a:ext uri="{9D8B030D-6E8A-4147-A177-3AD203B41FA5}">
                      <a16:colId xmlns:a16="http://schemas.microsoft.com/office/drawing/2014/main" val="411893237"/>
                    </a:ext>
                  </a:extLst>
                </a:gridCol>
                <a:gridCol w="615950">
                  <a:extLst>
                    <a:ext uri="{9D8B030D-6E8A-4147-A177-3AD203B41FA5}">
                      <a16:colId xmlns:a16="http://schemas.microsoft.com/office/drawing/2014/main" val="1072129864"/>
                    </a:ext>
                  </a:extLst>
                </a:gridCol>
                <a:gridCol w="660400">
                  <a:extLst>
                    <a:ext uri="{9D8B030D-6E8A-4147-A177-3AD203B41FA5}">
                      <a16:colId xmlns:a16="http://schemas.microsoft.com/office/drawing/2014/main" val="3812172047"/>
                    </a:ext>
                  </a:extLst>
                </a:gridCol>
                <a:gridCol w="1149350">
                  <a:extLst>
                    <a:ext uri="{9D8B030D-6E8A-4147-A177-3AD203B41FA5}">
                      <a16:colId xmlns:a16="http://schemas.microsoft.com/office/drawing/2014/main" val="2183707334"/>
                    </a:ext>
                  </a:extLst>
                </a:gridCol>
                <a:gridCol w="647700">
                  <a:extLst>
                    <a:ext uri="{9D8B030D-6E8A-4147-A177-3AD203B41FA5}">
                      <a16:colId xmlns:a16="http://schemas.microsoft.com/office/drawing/2014/main" val="3185175291"/>
                    </a:ext>
                  </a:extLst>
                </a:gridCol>
                <a:gridCol w="679450">
                  <a:extLst>
                    <a:ext uri="{9D8B030D-6E8A-4147-A177-3AD203B41FA5}">
                      <a16:colId xmlns:a16="http://schemas.microsoft.com/office/drawing/2014/main" val="184493735"/>
                    </a:ext>
                  </a:extLst>
                </a:gridCol>
                <a:gridCol w="1212847">
                  <a:extLst>
                    <a:ext uri="{9D8B030D-6E8A-4147-A177-3AD203B41FA5}">
                      <a16:colId xmlns:a16="http://schemas.microsoft.com/office/drawing/2014/main" val="1090980497"/>
                    </a:ext>
                  </a:extLst>
                </a:gridCol>
              </a:tblGrid>
              <a:tr h="267589">
                <a:tc>
                  <a:txBody>
                    <a:bodyPr/>
                    <a:lstStyle/>
                    <a:p>
                      <a:pPr algn="ctr"/>
                      <a:endParaRPr lang="en-US" sz="1200" dirty="0"/>
                    </a:p>
                  </a:txBody>
                  <a:tcPr anchor="ctr"/>
                </a:tc>
                <a:tc gridSpan="2">
                  <a:txBody>
                    <a:bodyPr/>
                    <a:lstStyle/>
                    <a:p>
                      <a:pPr algn="ctr"/>
                      <a:r>
                        <a:rPr lang="en-US" sz="1200" dirty="0"/>
                        <a:t>Position</a:t>
                      </a:r>
                    </a:p>
                  </a:txBody>
                  <a:tcPr anchor="ctr"/>
                </a:tc>
                <a:tc hMerge="1">
                  <a:txBody>
                    <a:bodyPr/>
                    <a:lstStyle/>
                    <a:p>
                      <a:endParaRPr lang="en-US" sz="1400" dirty="0"/>
                    </a:p>
                  </a:txBody>
                  <a:tcPr/>
                </a:tc>
                <a:tc gridSpan="2">
                  <a:txBody>
                    <a:bodyPr/>
                    <a:lstStyle/>
                    <a:p>
                      <a:pPr algn="ctr"/>
                      <a:r>
                        <a:rPr lang="en-US" sz="1200" dirty="0"/>
                        <a:t>Boat</a:t>
                      </a:r>
                    </a:p>
                  </a:txBody>
                  <a:tcPr anchor="ctr"/>
                </a:tc>
                <a:tc hMerge="1">
                  <a:txBody>
                    <a:bodyPr/>
                    <a:lstStyle/>
                    <a:p>
                      <a:endParaRPr lang="en-US" sz="1200" dirty="0"/>
                    </a:p>
                  </a:txBody>
                  <a:tcPr/>
                </a:tc>
                <a:tc gridSpan="2">
                  <a:txBody>
                    <a:bodyPr/>
                    <a:lstStyle/>
                    <a:p>
                      <a:pPr algn="ctr"/>
                      <a:r>
                        <a:rPr lang="en-US" sz="1200" dirty="0"/>
                        <a:t>Wind</a:t>
                      </a:r>
                    </a:p>
                  </a:txBody>
                  <a:tcPr anchor="ctr"/>
                </a:tc>
                <a:tc hMerge="1">
                  <a:txBody>
                    <a:bodyPr/>
                    <a:lstStyle/>
                    <a:p>
                      <a:pPr algn="ctr"/>
                      <a:endParaRPr lang="en-US" sz="1200" dirty="0"/>
                    </a:p>
                  </a:txBody>
                  <a:tcPr/>
                </a:tc>
                <a:tc>
                  <a:txBody>
                    <a:bodyPr/>
                    <a:lstStyle/>
                    <a:p>
                      <a:pPr algn="ctr"/>
                      <a:r>
                        <a:rPr lang="en-US" sz="1200" dirty="0"/>
                        <a:t>Barometer</a:t>
                      </a:r>
                    </a:p>
                  </a:txBody>
                  <a:tcPr anchor="ctr"/>
                </a:tc>
                <a:tc gridSpan="2">
                  <a:txBody>
                    <a:bodyPr/>
                    <a:lstStyle/>
                    <a:p>
                      <a:pPr algn="ctr"/>
                      <a:r>
                        <a:rPr lang="en-US" sz="1200" dirty="0"/>
                        <a:t>Clouds</a:t>
                      </a:r>
                    </a:p>
                  </a:txBody>
                  <a:tcPr anchor="ctr"/>
                </a:tc>
                <a:tc hMerge="1">
                  <a:txBody>
                    <a:bodyPr/>
                    <a:lstStyle/>
                    <a:p>
                      <a:pPr algn="ctr"/>
                      <a:endParaRPr lang="en-US" sz="1200" dirty="0"/>
                    </a:p>
                  </a:txBody>
                  <a:tcPr/>
                </a:tc>
                <a:tc>
                  <a:txBody>
                    <a:bodyPr/>
                    <a:lstStyle/>
                    <a:p>
                      <a:pPr algn="ctr"/>
                      <a:r>
                        <a:rPr lang="en-US" sz="1200" dirty="0"/>
                        <a:t>Comment</a:t>
                      </a:r>
                    </a:p>
                  </a:txBody>
                  <a:tcPr anchor="ctr"/>
                </a:tc>
                <a:extLst>
                  <a:ext uri="{0D108BD9-81ED-4DB2-BD59-A6C34878D82A}">
                    <a16:rowId xmlns:a16="http://schemas.microsoft.com/office/drawing/2014/main" val="2799901675"/>
                  </a:ext>
                </a:extLst>
              </a:tr>
              <a:tr h="267589">
                <a:tc>
                  <a:txBody>
                    <a:bodyPr/>
                    <a:lstStyle/>
                    <a:p>
                      <a:pPr algn="ctr"/>
                      <a:r>
                        <a:rPr lang="en-US" sz="1200" b="1" dirty="0">
                          <a:solidFill>
                            <a:schemeClr val="bg1"/>
                          </a:solidFill>
                        </a:rPr>
                        <a:t>Time</a:t>
                      </a:r>
                    </a:p>
                  </a:txBody>
                  <a:tcPr anchor="ctr">
                    <a:solidFill>
                      <a:srgbClr val="4F81BD"/>
                    </a:solidFill>
                  </a:tcPr>
                </a:tc>
                <a:tc>
                  <a:txBody>
                    <a:bodyPr/>
                    <a:lstStyle/>
                    <a:p>
                      <a:pPr algn="ctr"/>
                      <a:r>
                        <a:rPr lang="en-US" sz="1200" b="1" dirty="0">
                          <a:solidFill>
                            <a:schemeClr val="bg1"/>
                          </a:solidFill>
                        </a:rPr>
                        <a:t>Lat</a:t>
                      </a:r>
                    </a:p>
                  </a:txBody>
                  <a:tcPr anchor="ctr">
                    <a:solidFill>
                      <a:srgbClr val="4F81BD"/>
                    </a:solidFill>
                  </a:tcPr>
                </a:tc>
                <a:tc>
                  <a:txBody>
                    <a:bodyPr/>
                    <a:lstStyle/>
                    <a:p>
                      <a:pPr algn="ctr"/>
                      <a:r>
                        <a:rPr lang="en-US" sz="1200" b="1" dirty="0">
                          <a:solidFill>
                            <a:schemeClr val="bg1"/>
                          </a:solidFill>
                        </a:rPr>
                        <a:t>Lon</a:t>
                      </a:r>
                    </a:p>
                  </a:txBody>
                  <a:tcPr anchor="ctr">
                    <a:solidFill>
                      <a:srgbClr val="4F81BD"/>
                    </a:solidFill>
                  </a:tcPr>
                </a:tc>
                <a:tc>
                  <a:txBody>
                    <a:bodyPr/>
                    <a:lstStyle/>
                    <a:p>
                      <a:pPr algn="ctr"/>
                      <a:r>
                        <a:rPr lang="en-US" sz="1200" b="1" dirty="0">
                          <a:solidFill>
                            <a:schemeClr val="bg1"/>
                          </a:solidFill>
                        </a:rPr>
                        <a:t>Speed</a:t>
                      </a:r>
                    </a:p>
                  </a:txBody>
                  <a:tcPr anchor="ctr">
                    <a:solidFill>
                      <a:srgbClr val="4F81BD"/>
                    </a:solidFill>
                  </a:tcPr>
                </a:tc>
                <a:tc>
                  <a:txBody>
                    <a:bodyPr/>
                    <a:lstStyle/>
                    <a:p>
                      <a:pPr algn="ctr"/>
                      <a:r>
                        <a:rPr lang="en-US" sz="1200" b="1" dirty="0">
                          <a:solidFill>
                            <a:schemeClr val="bg1"/>
                          </a:solidFill>
                        </a:rPr>
                        <a:t>Course</a:t>
                      </a:r>
                    </a:p>
                  </a:txBody>
                  <a:tcPr anchor="ctr">
                    <a:solidFill>
                      <a:srgbClr val="4F81BD"/>
                    </a:solidFill>
                  </a:tcPr>
                </a:tc>
                <a:tc>
                  <a:txBody>
                    <a:bodyPr/>
                    <a:lstStyle/>
                    <a:p>
                      <a:pPr algn="ctr"/>
                      <a:r>
                        <a:rPr lang="en-US" sz="1200" b="1" dirty="0">
                          <a:solidFill>
                            <a:schemeClr val="bg1"/>
                          </a:solidFill>
                        </a:rPr>
                        <a:t>Speed</a:t>
                      </a:r>
                    </a:p>
                  </a:txBody>
                  <a:tcPr anchor="ctr">
                    <a:solidFill>
                      <a:srgbClr val="4F81BD"/>
                    </a:solidFill>
                  </a:tcPr>
                </a:tc>
                <a:tc>
                  <a:txBody>
                    <a:bodyPr/>
                    <a:lstStyle/>
                    <a:p>
                      <a:pPr algn="ctr"/>
                      <a:r>
                        <a:rPr lang="en-US" sz="1200" b="1" dirty="0">
                          <a:solidFill>
                            <a:schemeClr val="bg1"/>
                          </a:solidFill>
                        </a:rPr>
                        <a:t>Dir</a:t>
                      </a:r>
                    </a:p>
                  </a:txBody>
                  <a:tcPr anchor="ctr">
                    <a:solidFill>
                      <a:srgbClr val="4F81BD"/>
                    </a:solidFill>
                  </a:tcPr>
                </a:tc>
                <a:tc>
                  <a:txBody>
                    <a:bodyPr/>
                    <a:lstStyle/>
                    <a:p>
                      <a:pPr algn="ctr"/>
                      <a:r>
                        <a:rPr lang="en-US" sz="1200" b="1" dirty="0">
                          <a:solidFill>
                            <a:schemeClr val="bg1"/>
                          </a:solidFill>
                        </a:rPr>
                        <a:t>Press</a:t>
                      </a:r>
                    </a:p>
                  </a:txBody>
                  <a:tcPr anchor="ctr">
                    <a:solidFill>
                      <a:srgbClr val="4F81BD"/>
                    </a:solidFill>
                  </a:tcPr>
                </a:tc>
                <a:tc>
                  <a:txBody>
                    <a:bodyPr/>
                    <a:lstStyle/>
                    <a:p>
                      <a:pPr algn="ctr"/>
                      <a:r>
                        <a:rPr lang="en-US" sz="1200" b="1" dirty="0">
                          <a:solidFill>
                            <a:schemeClr val="bg1"/>
                          </a:solidFill>
                        </a:rPr>
                        <a:t>Type</a:t>
                      </a:r>
                    </a:p>
                  </a:txBody>
                  <a:tcPr anchor="ctr">
                    <a:solidFill>
                      <a:srgbClr val="4F81BD"/>
                    </a:solidFill>
                  </a:tcPr>
                </a:tc>
                <a:tc>
                  <a:txBody>
                    <a:bodyPr/>
                    <a:lstStyle/>
                    <a:p>
                      <a:pPr algn="ctr"/>
                      <a:r>
                        <a:rPr lang="en-US" sz="1200" b="1" dirty="0">
                          <a:solidFill>
                            <a:schemeClr val="bg1"/>
                          </a:solidFill>
                        </a:rPr>
                        <a:t>Cover</a:t>
                      </a:r>
                    </a:p>
                  </a:txBody>
                  <a:tcPr anchor="ctr">
                    <a:solidFill>
                      <a:srgbClr val="4F81BD"/>
                    </a:solidFill>
                  </a:tcPr>
                </a:tc>
                <a:tc>
                  <a:txBody>
                    <a:bodyPr/>
                    <a:lstStyle/>
                    <a:p>
                      <a:pPr algn="ctr"/>
                      <a:endParaRPr lang="en-US" sz="1200" b="1" dirty="0">
                        <a:solidFill>
                          <a:schemeClr val="bg1"/>
                        </a:solidFill>
                      </a:endParaRPr>
                    </a:p>
                  </a:txBody>
                  <a:tcPr anchor="ctr">
                    <a:solidFill>
                      <a:srgbClr val="4F81BD"/>
                    </a:solidFill>
                  </a:tcPr>
                </a:tc>
                <a:extLst>
                  <a:ext uri="{0D108BD9-81ED-4DB2-BD59-A6C34878D82A}">
                    <a16:rowId xmlns:a16="http://schemas.microsoft.com/office/drawing/2014/main" val="1951336302"/>
                  </a:ext>
                </a:extLst>
              </a:tr>
              <a:tr h="267589">
                <a:tc>
                  <a:txBody>
                    <a:bodyPr/>
                    <a:lstStyle/>
                    <a:p>
                      <a:pPr algn="ctr"/>
                      <a:r>
                        <a:rPr lang="en-US" sz="1200" i="1" dirty="0">
                          <a:latin typeface="Comic Sans MS" panose="030F0702030302020204" pitchFamily="66" charset="0"/>
                        </a:rPr>
                        <a:t>00</a:t>
                      </a:r>
                    </a:p>
                  </a:txBody>
                  <a:tcPr anchor="ctr"/>
                </a:tc>
                <a:tc>
                  <a:txBody>
                    <a:bodyPr/>
                    <a:lstStyle/>
                    <a:p>
                      <a:pPr algn="ctr"/>
                      <a:r>
                        <a:rPr lang="en-US" sz="1200" i="1" dirty="0">
                          <a:latin typeface="Comic Sans MS" panose="030F0702030302020204" pitchFamily="66" charset="0"/>
                        </a:rPr>
                        <a:t>31.8</a:t>
                      </a:r>
                    </a:p>
                  </a:txBody>
                  <a:tcPr anchor="ctr"/>
                </a:tc>
                <a:tc>
                  <a:txBody>
                    <a:bodyPr/>
                    <a:lstStyle/>
                    <a:p>
                      <a:pPr algn="ctr"/>
                      <a:r>
                        <a:rPr lang="en-US" sz="1200" i="1" dirty="0">
                          <a:latin typeface="Comic Sans MS" panose="030F0702030302020204" pitchFamily="66" charset="0"/>
                        </a:rPr>
                        <a:t>74.8</a:t>
                      </a:r>
                    </a:p>
                  </a:txBody>
                  <a:tcPr anchor="ctr"/>
                </a:tc>
                <a:tc>
                  <a:txBody>
                    <a:bodyPr/>
                    <a:lstStyle/>
                    <a:p>
                      <a:pPr algn="ctr"/>
                      <a:r>
                        <a:rPr lang="en-US" sz="1200" i="1" dirty="0">
                          <a:latin typeface="Comic Sans MS" panose="030F0702030302020204" pitchFamily="66" charset="0"/>
                        </a:rPr>
                        <a:t>5</a:t>
                      </a:r>
                    </a:p>
                  </a:txBody>
                  <a:tcPr anchor="ctr"/>
                </a:tc>
                <a:tc>
                  <a:txBody>
                    <a:bodyPr/>
                    <a:lstStyle/>
                    <a:p>
                      <a:pPr algn="ctr"/>
                      <a:r>
                        <a:rPr lang="en-US" sz="1200" i="1" dirty="0">
                          <a:latin typeface="Comic Sans MS" panose="030F0702030302020204" pitchFamily="66" charset="0"/>
                        </a:rPr>
                        <a:t>270</a:t>
                      </a:r>
                    </a:p>
                  </a:txBody>
                  <a:tcPr anchor="ctr"/>
                </a:tc>
                <a:tc>
                  <a:txBody>
                    <a:bodyPr/>
                    <a:lstStyle/>
                    <a:p>
                      <a:pPr algn="ctr"/>
                      <a:r>
                        <a:rPr lang="en-US" sz="1200" i="1" dirty="0">
                          <a:latin typeface="Comic Sans MS" panose="030F0702030302020204" pitchFamily="66" charset="0"/>
                        </a:rPr>
                        <a:t>11.7</a:t>
                      </a:r>
                    </a:p>
                  </a:txBody>
                  <a:tcPr anchor="ctr"/>
                </a:tc>
                <a:tc>
                  <a:txBody>
                    <a:bodyPr/>
                    <a:lstStyle/>
                    <a:p>
                      <a:pPr algn="ctr"/>
                      <a:r>
                        <a:rPr lang="en-US" sz="1200" i="1" dirty="0">
                          <a:latin typeface="Comic Sans MS" panose="030F0702030302020204" pitchFamily="66" charset="0"/>
                        </a:rPr>
                        <a:t>180</a:t>
                      </a:r>
                    </a:p>
                  </a:txBody>
                  <a:tcPr anchor="ctr"/>
                </a:tc>
                <a:tc>
                  <a:txBody>
                    <a:bodyPr/>
                    <a:lstStyle/>
                    <a:p>
                      <a:pPr algn="ctr"/>
                      <a:r>
                        <a:rPr lang="en-US" sz="1200" i="1" dirty="0">
                          <a:latin typeface="Comic Sans MS" panose="030F0702030302020204" pitchFamily="66" charset="0"/>
                        </a:rPr>
                        <a:t>1015</a:t>
                      </a:r>
                    </a:p>
                  </a:txBody>
                  <a:tcPr anchor="ctr"/>
                </a:tc>
                <a:tc>
                  <a:txBody>
                    <a:bodyPr/>
                    <a:lstStyle/>
                    <a:p>
                      <a:pPr algn="ctr"/>
                      <a:endParaRPr lang="en-US" sz="1200" i="1" dirty="0">
                        <a:latin typeface="Comic Sans MS" panose="030F0702030302020204" pitchFamily="66" charset="0"/>
                      </a:endParaRPr>
                    </a:p>
                  </a:txBody>
                  <a:tcPr anchor="ctr"/>
                </a:tc>
                <a:tc>
                  <a:txBody>
                    <a:bodyPr/>
                    <a:lstStyle/>
                    <a:p>
                      <a:pPr algn="ctr"/>
                      <a:endParaRPr lang="en-US" sz="1200" i="1" dirty="0">
                        <a:latin typeface="Comic Sans MS" panose="030F0702030302020204" pitchFamily="66" charset="0"/>
                      </a:endParaRPr>
                    </a:p>
                  </a:txBody>
                  <a:tcPr anchor="ctr"/>
                </a:tc>
                <a:tc>
                  <a:txBody>
                    <a:bodyPr/>
                    <a:lstStyle/>
                    <a:p>
                      <a:pPr algn="ctr"/>
                      <a:endParaRPr lang="en-US" sz="1200" i="1" dirty="0">
                        <a:latin typeface="Comic Sans MS" panose="030F0702030302020204" pitchFamily="66" charset="0"/>
                      </a:endParaRPr>
                    </a:p>
                  </a:txBody>
                  <a:tcPr anchor="ctr"/>
                </a:tc>
                <a:extLst>
                  <a:ext uri="{0D108BD9-81ED-4DB2-BD59-A6C34878D82A}">
                    <a16:rowId xmlns:a16="http://schemas.microsoft.com/office/drawing/2014/main" val="2111579647"/>
                  </a:ext>
                </a:extLst>
              </a:tr>
              <a:tr h="267589">
                <a:tc>
                  <a:txBody>
                    <a:bodyPr/>
                    <a:lstStyle/>
                    <a:p>
                      <a:pPr algn="ctr"/>
                      <a:r>
                        <a:rPr lang="en-US" sz="1200" i="1" dirty="0">
                          <a:latin typeface="Comic Sans MS" panose="030F0702030302020204" pitchFamily="66" charset="0"/>
                        </a:rPr>
                        <a:t>03</a:t>
                      </a:r>
                    </a:p>
                  </a:txBody>
                  <a:tcPr anchor="ctr"/>
                </a:tc>
                <a:tc>
                  <a:txBody>
                    <a:bodyPr/>
                    <a:lstStyle/>
                    <a:p>
                      <a:pPr algn="ctr"/>
                      <a:r>
                        <a:rPr lang="en-US" sz="1200" i="1" dirty="0">
                          <a:latin typeface="Comic Sans MS" panose="030F0702030302020204" pitchFamily="66" charset="0"/>
                        </a:rPr>
                        <a:t>31.8</a:t>
                      </a:r>
                    </a:p>
                  </a:txBody>
                  <a:tcPr anchor="ctr"/>
                </a:tc>
                <a:tc>
                  <a:txBody>
                    <a:bodyPr/>
                    <a:lstStyle/>
                    <a:p>
                      <a:pPr algn="ctr"/>
                      <a:r>
                        <a:rPr lang="en-US" sz="1200" i="1" dirty="0">
                          <a:latin typeface="Comic Sans MS" panose="030F0702030302020204" pitchFamily="66" charset="0"/>
                        </a:rPr>
                        <a:t>74.8</a:t>
                      </a:r>
                    </a:p>
                  </a:txBody>
                  <a:tcPr anchor="ctr"/>
                </a:tc>
                <a:tc>
                  <a:txBody>
                    <a:bodyPr/>
                    <a:lstStyle/>
                    <a:p>
                      <a:pPr algn="ctr"/>
                      <a:r>
                        <a:rPr lang="en-US" sz="1200" i="1" dirty="0">
                          <a:latin typeface="Comic Sans MS" panose="030F0702030302020204" pitchFamily="66" charset="0"/>
                        </a:rPr>
                        <a:t>5</a:t>
                      </a:r>
                    </a:p>
                  </a:txBody>
                  <a:tcPr anchor="ctr"/>
                </a:tc>
                <a:tc>
                  <a:txBody>
                    <a:bodyPr/>
                    <a:lstStyle/>
                    <a:p>
                      <a:pPr algn="ctr"/>
                      <a:r>
                        <a:rPr lang="en-US" sz="1200" i="1" dirty="0">
                          <a:latin typeface="Comic Sans MS" panose="030F0702030302020204" pitchFamily="66" charset="0"/>
                        </a:rPr>
                        <a:t>270</a:t>
                      </a:r>
                    </a:p>
                  </a:txBody>
                  <a:tcPr anchor="ctr"/>
                </a:tc>
                <a:tc>
                  <a:txBody>
                    <a:bodyPr/>
                    <a:lstStyle/>
                    <a:p>
                      <a:pPr algn="ctr"/>
                      <a:r>
                        <a:rPr lang="en-US" sz="1200" i="1" dirty="0">
                          <a:latin typeface="Comic Sans MS" panose="030F0702030302020204" pitchFamily="66" charset="0"/>
                        </a:rPr>
                        <a:t>19.4</a:t>
                      </a:r>
                    </a:p>
                  </a:txBody>
                  <a:tcPr anchor="ctr"/>
                </a:tc>
                <a:tc>
                  <a:txBody>
                    <a:bodyPr/>
                    <a:lstStyle/>
                    <a:p>
                      <a:pPr algn="ctr"/>
                      <a:r>
                        <a:rPr lang="en-US" sz="1200" i="1" dirty="0">
                          <a:latin typeface="Comic Sans MS" panose="030F0702030302020204" pitchFamily="66" charset="0"/>
                        </a:rPr>
                        <a:t>190</a:t>
                      </a:r>
                    </a:p>
                  </a:txBody>
                  <a:tcPr anchor="ctr"/>
                </a:tc>
                <a:tc>
                  <a:txBody>
                    <a:bodyPr/>
                    <a:lstStyle/>
                    <a:p>
                      <a:pPr algn="ctr"/>
                      <a:r>
                        <a:rPr lang="en-US" sz="1200" i="1" dirty="0">
                          <a:latin typeface="Comic Sans MS" panose="030F0702030302020204" pitchFamily="66" charset="0"/>
                        </a:rPr>
                        <a:t>1014</a:t>
                      </a:r>
                    </a:p>
                  </a:txBody>
                  <a:tcPr anchor="ctr"/>
                </a:tc>
                <a:tc>
                  <a:txBody>
                    <a:bodyPr/>
                    <a:lstStyle/>
                    <a:p>
                      <a:pPr algn="ctr"/>
                      <a:endParaRPr lang="en-US" sz="1200" i="1" dirty="0">
                        <a:latin typeface="Comic Sans MS" panose="030F0702030302020204" pitchFamily="66" charset="0"/>
                      </a:endParaRPr>
                    </a:p>
                  </a:txBody>
                  <a:tcPr anchor="ctr"/>
                </a:tc>
                <a:tc>
                  <a:txBody>
                    <a:bodyPr/>
                    <a:lstStyle/>
                    <a:p>
                      <a:pPr algn="ctr"/>
                      <a:endParaRPr lang="en-US" sz="1200" i="1" dirty="0">
                        <a:latin typeface="Comic Sans MS" panose="030F0702030302020204" pitchFamily="66" charset="0"/>
                      </a:endParaRPr>
                    </a:p>
                  </a:txBody>
                  <a:tcPr anchor="ctr"/>
                </a:tc>
                <a:tc>
                  <a:txBody>
                    <a:bodyPr/>
                    <a:lstStyle/>
                    <a:p>
                      <a:pPr algn="ctr"/>
                      <a:endParaRPr lang="en-US" sz="1200" i="1" dirty="0">
                        <a:latin typeface="Comic Sans MS" panose="030F0702030302020204" pitchFamily="66" charset="0"/>
                      </a:endParaRPr>
                    </a:p>
                  </a:txBody>
                  <a:tcPr anchor="ctr"/>
                </a:tc>
                <a:extLst>
                  <a:ext uri="{0D108BD9-81ED-4DB2-BD59-A6C34878D82A}">
                    <a16:rowId xmlns:a16="http://schemas.microsoft.com/office/drawing/2014/main" val="3265009218"/>
                  </a:ext>
                </a:extLst>
              </a:tr>
              <a:tr h="267589">
                <a:tc>
                  <a:txBody>
                    <a:bodyPr/>
                    <a:lstStyle/>
                    <a:p>
                      <a:pPr algn="ctr"/>
                      <a:r>
                        <a:rPr lang="en-US" sz="1200" i="1" dirty="0">
                          <a:latin typeface="Comic Sans MS" panose="030F0702030302020204" pitchFamily="66" charset="0"/>
                        </a:rPr>
                        <a:t>06</a:t>
                      </a:r>
                    </a:p>
                  </a:txBody>
                  <a:tcPr anchor="ctr"/>
                </a:tc>
                <a:tc>
                  <a:txBody>
                    <a:bodyPr/>
                    <a:lstStyle/>
                    <a:p>
                      <a:pPr algn="ctr"/>
                      <a:r>
                        <a:rPr lang="en-US" sz="1200" i="1" dirty="0">
                          <a:latin typeface="Comic Sans MS" panose="030F0702030302020204" pitchFamily="66" charset="0"/>
                        </a:rPr>
                        <a:t>31.8</a:t>
                      </a:r>
                    </a:p>
                  </a:txBody>
                  <a:tcPr anchor="ctr"/>
                </a:tc>
                <a:tc>
                  <a:txBody>
                    <a:bodyPr/>
                    <a:lstStyle/>
                    <a:p>
                      <a:pPr algn="ctr"/>
                      <a:r>
                        <a:rPr lang="en-US" sz="1200" i="1" dirty="0">
                          <a:latin typeface="Comic Sans MS" panose="030F0702030302020204" pitchFamily="66" charset="0"/>
                        </a:rPr>
                        <a:t>74.8</a:t>
                      </a:r>
                    </a:p>
                  </a:txBody>
                  <a:tcPr anchor="ctr"/>
                </a:tc>
                <a:tc>
                  <a:txBody>
                    <a:bodyPr/>
                    <a:lstStyle/>
                    <a:p>
                      <a:pPr algn="ctr"/>
                      <a:r>
                        <a:rPr lang="en-US" sz="1200" i="1" dirty="0">
                          <a:latin typeface="Comic Sans MS" panose="030F0702030302020204" pitchFamily="66" charset="0"/>
                        </a:rPr>
                        <a:t>5</a:t>
                      </a:r>
                    </a:p>
                  </a:txBody>
                  <a:tcPr anchor="ctr"/>
                </a:tc>
                <a:tc>
                  <a:txBody>
                    <a:bodyPr/>
                    <a:lstStyle/>
                    <a:p>
                      <a:pPr algn="ctr"/>
                      <a:r>
                        <a:rPr lang="en-US" sz="1200" i="1" dirty="0">
                          <a:latin typeface="Comic Sans MS" panose="030F0702030302020204" pitchFamily="66" charset="0"/>
                        </a:rPr>
                        <a:t>270</a:t>
                      </a:r>
                    </a:p>
                  </a:txBody>
                  <a:tcPr anchor="ctr"/>
                </a:tc>
                <a:tc>
                  <a:txBody>
                    <a:bodyPr/>
                    <a:lstStyle/>
                    <a:p>
                      <a:pPr algn="ctr"/>
                      <a:r>
                        <a:rPr lang="en-US" sz="1200" i="1" dirty="0">
                          <a:latin typeface="Comic Sans MS" panose="030F0702030302020204" pitchFamily="66" charset="0"/>
                        </a:rPr>
                        <a:t>23.3</a:t>
                      </a:r>
                    </a:p>
                  </a:txBody>
                  <a:tcPr anchor="ctr"/>
                </a:tc>
                <a:tc>
                  <a:txBody>
                    <a:bodyPr/>
                    <a:lstStyle/>
                    <a:p>
                      <a:pPr algn="ctr"/>
                      <a:r>
                        <a:rPr lang="en-US" sz="1200" i="1" dirty="0">
                          <a:latin typeface="Comic Sans MS" panose="030F0702030302020204" pitchFamily="66" charset="0"/>
                        </a:rPr>
                        <a:t>190</a:t>
                      </a:r>
                    </a:p>
                  </a:txBody>
                  <a:tcPr anchor="ctr"/>
                </a:tc>
                <a:tc>
                  <a:txBody>
                    <a:bodyPr/>
                    <a:lstStyle/>
                    <a:p>
                      <a:pPr algn="ctr"/>
                      <a:r>
                        <a:rPr lang="en-US" sz="1200" i="1" dirty="0">
                          <a:latin typeface="Comic Sans MS" panose="030F0702030302020204" pitchFamily="66" charset="0"/>
                        </a:rPr>
                        <a:t>1012</a:t>
                      </a:r>
                    </a:p>
                  </a:txBody>
                  <a:tcPr anchor="ctr"/>
                </a:tc>
                <a:tc>
                  <a:txBody>
                    <a:bodyPr/>
                    <a:lstStyle/>
                    <a:p>
                      <a:pPr algn="ctr"/>
                      <a:endParaRPr lang="en-US" sz="1200" i="1" dirty="0">
                        <a:latin typeface="Comic Sans MS" panose="030F0702030302020204" pitchFamily="66" charset="0"/>
                      </a:endParaRPr>
                    </a:p>
                  </a:txBody>
                  <a:tcPr anchor="ctr"/>
                </a:tc>
                <a:tc>
                  <a:txBody>
                    <a:bodyPr/>
                    <a:lstStyle/>
                    <a:p>
                      <a:pPr algn="ctr"/>
                      <a:endParaRPr lang="en-US" sz="1200" i="1" dirty="0">
                        <a:latin typeface="Comic Sans MS" panose="030F0702030302020204" pitchFamily="66" charset="0"/>
                      </a:endParaRPr>
                    </a:p>
                  </a:txBody>
                  <a:tcPr anchor="ctr"/>
                </a:tc>
                <a:tc>
                  <a:txBody>
                    <a:bodyPr/>
                    <a:lstStyle/>
                    <a:p>
                      <a:pPr algn="ctr"/>
                      <a:endParaRPr lang="en-US" sz="1200" i="1" dirty="0">
                        <a:latin typeface="Comic Sans MS" panose="030F0702030302020204" pitchFamily="66" charset="0"/>
                      </a:endParaRPr>
                    </a:p>
                  </a:txBody>
                  <a:tcPr anchor="ctr"/>
                </a:tc>
                <a:extLst>
                  <a:ext uri="{0D108BD9-81ED-4DB2-BD59-A6C34878D82A}">
                    <a16:rowId xmlns:a16="http://schemas.microsoft.com/office/drawing/2014/main" val="98055037"/>
                  </a:ext>
                </a:extLst>
              </a:tr>
              <a:tr h="267589">
                <a:tc>
                  <a:txBody>
                    <a:bodyPr/>
                    <a:lstStyle/>
                    <a:p>
                      <a:pPr algn="ctr"/>
                      <a:r>
                        <a:rPr lang="en-US" sz="1200" i="1" dirty="0">
                          <a:latin typeface="Comic Sans MS" panose="030F0702030302020204" pitchFamily="66" charset="0"/>
                        </a:rPr>
                        <a:t>09</a:t>
                      </a:r>
                    </a:p>
                  </a:txBody>
                  <a:tcPr anchor="ctr"/>
                </a:tc>
                <a:tc>
                  <a:txBody>
                    <a:bodyPr/>
                    <a:lstStyle/>
                    <a:p>
                      <a:pPr algn="ctr"/>
                      <a:r>
                        <a:rPr lang="en-US" sz="1200" i="1" dirty="0">
                          <a:latin typeface="Comic Sans MS" panose="030F0702030302020204" pitchFamily="66" charset="0"/>
                        </a:rPr>
                        <a:t>31.8</a:t>
                      </a:r>
                    </a:p>
                  </a:txBody>
                  <a:tcPr anchor="ctr"/>
                </a:tc>
                <a:tc>
                  <a:txBody>
                    <a:bodyPr/>
                    <a:lstStyle/>
                    <a:p>
                      <a:pPr algn="ctr"/>
                      <a:r>
                        <a:rPr lang="en-US" sz="1200" i="1" dirty="0">
                          <a:latin typeface="Comic Sans MS" panose="030F0702030302020204" pitchFamily="66" charset="0"/>
                        </a:rPr>
                        <a:t>74.8</a:t>
                      </a:r>
                    </a:p>
                  </a:txBody>
                  <a:tcPr anchor="ctr"/>
                </a:tc>
                <a:tc>
                  <a:txBody>
                    <a:bodyPr/>
                    <a:lstStyle/>
                    <a:p>
                      <a:pPr algn="ctr"/>
                      <a:r>
                        <a:rPr lang="en-US" sz="1200" i="1" dirty="0">
                          <a:latin typeface="Comic Sans MS" panose="030F0702030302020204" pitchFamily="66" charset="0"/>
                        </a:rPr>
                        <a:t>5</a:t>
                      </a:r>
                    </a:p>
                  </a:txBody>
                  <a:tcPr anchor="ctr"/>
                </a:tc>
                <a:tc>
                  <a:txBody>
                    <a:bodyPr/>
                    <a:lstStyle/>
                    <a:p>
                      <a:pPr algn="ctr"/>
                      <a:r>
                        <a:rPr lang="en-US" sz="1200" i="1" dirty="0">
                          <a:latin typeface="Comic Sans MS" panose="030F0702030302020204" pitchFamily="66" charset="0"/>
                        </a:rPr>
                        <a:t>270</a:t>
                      </a:r>
                    </a:p>
                  </a:txBody>
                  <a:tcPr anchor="ctr"/>
                </a:tc>
                <a:tc>
                  <a:txBody>
                    <a:bodyPr/>
                    <a:lstStyle/>
                    <a:p>
                      <a:pPr algn="ctr"/>
                      <a:r>
                        <a:rPr lang="en-US" sz="1200" i="1" dirty="0">
                          <a:latin typeface="Comic Sans MS" panose="030F0702030302020204" pitchFamily="66" charset="0"/>
                        </a:rPr>
                        <a:t>27.2</a:t>
                      </a:r>
                    </a:p>
                  </a:txBody>
                  <a:tcPr anchor="ctr"/>
                </a:tc>
                <a:tc>
                  <a:txBody>
                    <a:bodyPr/>
                    <a:lstStyle/>
                    <a:p>
                      <a:pPr algn="ctr"/>
                      <a:r>
                        <a:rPr lang="en-US" sz="1200" i="1" dirty="0">
                          <a:latin typeface="Comic Sans MS" panose="030F0702030302020204" pitchFamily="66" charset="0"/>
                        </a:rPr>
                        <a:t>190</a:t>
                      </a:r>
                    </a:p>
                  </a:txBody>
                  <a:tcPr anchor="ctr"/>
                </a:tc>
                <a:tc>
                  <a:txBody>
                    <a:bodyPr/>
                    <a:lstStyle/>
                    <a:p>
                      <a:pPr algn="ctr"/>
                      <a:r>
                        <a:rPr lang="en-US" sz="1200" i="1" dirty="0">
                          <a:latin typeface="Comic Sans MS" panose="030F0702030302020204" pitchFamily="66" charset="0"/>
                        </a:rPr>
                        <a:t>1008</a:t>
                      </a:r>
                    </a:p>
                  </a:txBody>
                  <a:tcPr anchor="ctr"/>
                </a:tc>
                <a:tc>
                  <a:txBody>
                    <a:bodyPr/>
                    <a:lstStyle/>
                    <a:p>
                      <a:pPr algn="ctr"/>
                      <a:endParaRPr lang="en-US" sz="1200" i="1" dirty="0">
                        <a:latin typeface="Comic Sans MS" panose="030F0702030302020204" pitchFamily="66" charset="0"/>
                      </a:endParaRPr>
                    </a:p>
                  </a:txBody>
                  <a:tcPr anchor="ctr"/>
                </a:tc>
                <a:tc>
                  <a:txBody>
                    <a:bodyPr/>
                    <a:lstStyle/>
                    <a:p>
                      <a:pPr algn="ctr"/>
                      <a:endParaRPr lang="en-US" sz="1200" i="1" dirty="0">
                        <a:latin typeface="Comic Sans MS" panose="030F0702030302020204" pitchFamily="66" charset="0"/>
                      </a:endParaRPr>
                    </a:p>
                  </a:txBody>
                  <a:tcPr anchor="ctr"/>
                </a:tc>
                <a:tc>
                  <a:txBody>
                    <a:bodyPr/>
                    <a:lstStyle/>
                    <a:p>
                      <a:pPr algn="ctr"/>
                      <a:endParaRPr lang="en-US" sz="1200" i="1" dirty="0">
                        <a:latin typeface="Comic Sans MS" panose="030F0702030302020204" pitchFamily="66" charset="0"/>
                      </a:endParaRPr>
                    </a:p>
                  </a:txBody>
                  <a:tcPr anchor="ctr"/>
                </a:tc>
                <a:extLst>
                  <a:ext uri="{0D108BD9-81ED-4DB2-BD59-A6C34878D82A}">
                    <a16:rowId xmlns:a16="http://schemas.microsoft.com/office/drawing/2014/main" val="3822898504"/>
                  </a:ext>
                </a:extLst>
              </a:tr>
              <a:tr h="267589">
                <a:tc>
                  <a:txBody>
                    <a:bodyPr/>
                    <a:lstStyle/>
                    <a:p>
                      <a:pPr algn="ctr"/>
                      <a:r>
                        <a:rPr lang="en-US" sz="1200" i="1" dirty="0">
                          <a:latin typeface="Comic Sans MS" panose="030F0702030302020204" pitchFamily="66" charset="0"/>
                        </a:rPr>
                        <a:t>12</a:t>
                      </a:r>
                    </a:p>
                  </a:txBody>
                  <a:tcPr anchor="ctr"/>
                </a:tc>
                <a:tc>
                  <a:txBody>
                    <a:bodyPr/>
                    <a:lstStyle/>
                    <a:p>
                      <a:pPr algn="ctr"/>
                      <a:r>
                        <a:rPr lang="en-US" sz="1200" i="1" dirty="0">
                          <a:latin typeface="Comic Sans MS" panose="030F0702030302020204" pitchFamily="66" charset="0"/>
                        </a:rPr>
                        <a:t>31.8</a:t>
                      </a:r>
                    </a:p>
                  </a:txBody>
                  <a:tcPr anchor="ctr"/>
                </a:tc>
                <a:tc>
                  <a:txBody>
                    <a:bodyPr/>
                    <a:lstStyle/>
                    <a:p>
                      <a:pPr algn="ctr"/>
                      <a:r>
                        <a:rPr lang="en-US" sz="1200" i="1" dirty="0">
                          <a:latin typeface="Comic Sans MS" panose="030F0702030302020204" pitchFamily="66" charset="0"/>
                        </a:rPr>
                        <a:t>74.8</a:t>
                      </a:r>
                    </a:p>
                  </a:txBody>
                  <a:tcPr anchor="ctr"/>
                </a:tc>
                <a:tc>
                  <a:txBody>
                    <a:bodyPr/>
                    <a:lstStyle/>
                    <a:p>
                      <a:pPr algn="ctr"/>
                      <a:r>
                        <a:rPr lang="en-US" sz="1200" i="1" dirty="0">
                          <a:latin typeface="Comic Sans MS" panose="030F0702030302020204" pitchFamily="66" charset="0"/>
                        </a:rPr>
                        <a:t>5</a:t>
                      </a:r>
                    </a:p>
                  </a:txBody>
                  <a:tcPr anchor="ctr"/>
                </a:tc>
                <a:tc>
                  <a:txBody>
                    <a:bodyPr/>
                    <a:lstStyle/>
                    <a:p>
                      <a:pPr algn="ctr"/>
                      <a:r>
                        <a:rPr lang="en-US" sz="1200" i="1" dirty="0">
                          <a:latin typeface="Comic Sans MS" panose="030F0702030302020204" pitchFamily="66" charset="0"/>
                        </a:rPr>
                        <a:t>270</a:t>
                      </a:r>
                    </a:p>
                  </a:txBody>
                  <a:tcPr anchor="ctr"/>
                </a:tc>
                <a:tc>
                  <a:txBody>
                    <a:bodyPr/>
                    <a:lstStyle/>
                    <a:p>
                      <a:pPr algn="ctr"/>
                      <a:r>
                        <a:rPr lang="en-US" sz="1200" i="1" dirty="0">
                          <a:latin typeface="Comic Sans MS" panose="030F0702030302020204" pitchFamily="66" charset="0"/>
                        </a:rPr>
                        <a:t>29.2</a:t>
                      </a:r>
                    </a:p>
                  </a:txBody>
                  <a:tcPr anchor="ctr"/>
                </a:tc>
                <a:tc>
                  <a:txBody>
                    <a:bodyPr/>
                    <a:lstStyle/>
                    <a:p>
                      <a:pPr algn="ctr"/>
                      <a:r>
                        <a:rPr lang="en-US" sz="1200" i="1" dirty="0">
                          <a:latin typeface="Comic Sans MS" panose="030F0702030302020204" pitchFamily="66" charset="0"/>
                        </a:rPr>
                        <a:t>200</a:t>
                      </a:r>
                    </a:p>
                  </a:txBody>
                  <a:tcPr anchor="ctr"/>
                </a:tc>
                <a:tc>
                  <a:txBody>
                    <a:bodyPr/>
                    <a:lstStyle/>
                    <a:p>
                      <a:pPr algn="ctr"/>
                      <a:r>
                        <a:rPr lang="en-US" sz="1200" i="1" dirty="0">
                          <a:latin typeface="Comic Sans MS" panose="030F0702030302020204" pitchFamily="66" charset="0"/>
                        </a:rPr>
                        <a:t>1006</a:t>
                      </a:r>
                    </a:p>
                  </a:txBody>
                  <a:tcPr anchor="ctr"/>
                </a:tc>
                <a:tc>
                  <a:txBody>
                    <a:bodyPr/>
                    <a:lstStyle/>
                    <a:p>
                      <a:pPr algn="ctr"/>
                      <a:endParaRPr lang="en-US" sz="1200" i="1" dirty="0">
                        <a:latin typeface="Comic Sans MS" panose="030F0702030302020204" pitchFamily="66" charset="0"/>
                      </a:endParaRPr>
                    </a:p>
                  </a:txBody>
                  <a:tcPr anchor="ctr"/>
                </a:tc>
                <a:tc>
                  <a:txBody>
                    <a:bodyPr/>
                    <a:lstStyle/>
                    <a:p>
                      <a:pPr algn="ctr"/>
                      <a:endParaRPr lang="en-US" sz="1200" i="1" dirty="0">
                        <a:latin typeface="Comic Sans MS" panose="030F0702030302020204" pitchFamily="66" charset="0"/>
                      </a:endParaRPr>
                    </a:p>
                  </a:txBody>
                  <a:tcPr anchor="ctr"/>
                </a:tc>
                <a:tc>
                  <a:txBody>
                    <a:bodyPr/>
                    <a:lstStyle/>
                    <a:p>
                      <a:pPr algn="ctr"/>
                      <a:endParaRPr lang="en-US" sz="1200" i="1" dirty="0">
                        <a:latin typeface="Comic Sans MS" panose="030F0702030302020204" pitchFamily="66" charset="0"/>
                      </a:endParaRPr>
                    </a:p>
                  </a:txBody>
                  <a:tcPr anchor="ctr"/>
                </a:tc>
                <a:extLst>
                  <a:ext uri="{0D108BD9-81ED-4DB2-BD59-A6C34878D82A}">
                    <a16:rowId xmlns:a16="http://schemas.microsoft.com/office/drawing/2014/main" val="1956061433"/>
                  </a:ext>
                </a:extLst>
              </a:tr>
              <a:tr h="267589">
                <a:tc>
                  <a:txBody>
                    <a:bodyPr/>
                    <a:lstStyle/>
                    <a:p>
                      <a:pPr algn="ctr"/>
                      <a:r>
                        <a:rPr lang="en-US" sz="1200" i="1" dirty="0">
                          <a:latin typeface="Comic Sans MS" panose="030F0702030302020204" pitchFamily="66" charset="0"/>
                        </a:rPr>
                        <a:t>15</a:t>
                      </a:r>
                    </a:p>
                  </a:txBody>
                  <a:tcPr anchor="ctr"/>
                </a:tc>
                <a:tc>
                  <a:txBody>
                    <a:bodyPr/>
                    <a:lstStyle/>
                    <a:p>
                      <a:pPr algn="ctr"/>
                      <a:r>
                        <a:rPr lang="en-US" sz="1200" i="1" dirty="0">
                          <a:latin typeface="Comic Sans MS" panose="030F0702030302020204" pitchFamily="66" charset="0"/>
                        </a:rPr>
                        <a:t>31.8</a:t>
                      </a:r>
                    </a:p>
                  </a:txBody>
                  <a:tcPr anchor="ctr"/>
                </a:tc>
                <a:tc>
                  <a:txBody>
                    <a:bodyPr/>
                    <a:lstStyle/>
                    <a:p>
                      <a:pPr algn="ctr"/>
                      <a:r>
                        <a:rPr lang="en-US" sz="1200" i="1" dirty="0">
                          <a:latin typeface="Comic Sans MS" panose="030F0702030302020204" pitchFamily="66" charset="0"/>
                        </a:rPr>
                        <a:t>74.8</a:t>
                      </a:r>
                    </a:p>
                  </a:txBody>
                  <a:tcPr anchor="ctr"/>
                </a:tc>
                <a:tc>
                  <a:txBody>
                    <a:bodyPr/>
                    <a:lstStyle/>
                    <a:p>
                      <a:pPr algn="ctr"/>
                      <a:r>
                        <a:rPr lang="en-US" sz="1200" i="1" dirty="0">
                          <a:latin typeface="Comic Sans MS" panose="030F0702030302020204" pitchFamily="66" charset="0"/>
                        </a:rPr>
                        <a:t>5</a:t>
                      </a:r>
                    </a:p>
                  </a:txBody>
                  <a:tcPr anchor="ctr"/>
                </a:tc>
                <a:tc>
                  <a:txBody>
                    <a:bodyPr/>
                    <a:lstStyle/>
                    <a:p>
                      <a:pPr algn="ctr"/>
                      <a:r>
                        <a:rPr lang="en-US" sz="1200" i="1" dirty="0">
                          <a:latin typeface="Comic Sans MS" panose="030F0702030302020204" pitchFamily="66" charset="0"/>
                        </a:rPr>
                        <a:t>270</a:t>
                      </a:r>
                    </a:p>
                  </a:txBody>
                  <a:tcPr anchor="ctr"/>
                </a:tc>
                <a:tc>
                  <a:txBody>
                    <a:bodyPr/>
                    <a:lstStyle/>
                    <a:p>
                      <a:pPr algn="ctr"/>
                      <a:r>
                        <a:rPr lang="en-US" sz="1200" i="1" dirty="0">
                          <a:latin typeface="Comic Sans MS" panose="030F0702030302020204" pitchFamily="66" charset="0"/>
                        </a:rPr>
                        <a:t>25.3</a:t>
                      </a:r>
                    </a:p>
                  </a:txBody>
                  <a:tcPr anchor="ctr"/>
                </a:tc>
                <a:tc>
                  <a:txBody>
                    <a:bodyPr/>
                    <a:lstStyle/>
                    <a:p>
                      <a:pPr algn="ctr"/>
                      <a:r>
                        <a:rPr lang="en-US" sz="1200" i="1" dirty="0">
                          <a:latin typeface="Comic Sans MS" panose="030F0702030302020204" pitchFamily="66" charset="0"/>
                        </a:rPr>
                        <a:t>280</a:t>
                      </a:r>
                    </a:p>
                  </a:txBody>
                  <a:tcPr anchor="ctr"/>
                </a:tc>
                <a:tc>
                  <a:txBody>
                    <a:bodyPr/>
                    <a:lstStyle/>
                    <a:p>
                      <a:pPr algn="ctr"/>
                      <a:r>
                        <a:rPr lang="en-US" sz="1200" i="1" dirty="0">
                          <a:latin typeface="Comic Sans MS" panose="030F0702030302020204" pitchFamily="66" charset="0"/>
                        </a:rPr>
                        <a:t>1005</a:t>
                      </a:r>
                    </a:p>
                  </a:txBody>
                  <a:tcPr anchor="ctr"/>
                </a:tc>
                <a:tc>
                  <a:txBody>
                    <a:bodyPr/>
                    <a:lstStyle/>
                    <a:p>
                      <a:pPr algn="ctr"/>
                      <a:endParaRPr lang="en-US" sz="1200" i="1" dirty="0">
                        <a:latin typeface="Comic Sans MS" panose="030F0702030302020204" pitchFamily="66" charset="0"/>
                      </a:endParaRPr>
                    </a:p>
                  </a:txBody>
                  <a:tcPr anchor="ctr"/>
                </a:tc>
                <a:tc>
                  <a:txBody>
                    <a:bodyPr/>
                    <a:lstStyle/>
                    <a:p>
                      <a:pPr algn="ctr"/>
                      <a:endParaRPr lang="en-US" sz="1200" i="1" dirty="0">
                        <a:latin typeface="Comic Sans MS" panose="030F0702030302020204" pitchFamily="66" charset="0"/>
                      </a:endParaRPr>
                    </a:p>
                  </a:txBody>
                  <a:tcPr anchor="ctr"/>
                </a:tc>
                <a:tc>
                  <a:txBody>
                    <a:bodyPr/>
                    <a:lstStyle/>
                    <a:p>
                      <a:pPr algn="ctr"/>
                      <a:r>
                        <a:rPr lang="en-US" sz="1200" i="1" dirty="0">
                          <a:latin typeface="Comic Sans MS" panose="030F0702030302020204" pitchFamily="66" charset="0"/>
                        </a:rPr>
                        <a:t>Pressure Min.</a:t>
                      </a:r>
                    </a:p>
                  </a:txBody>
                  <a:tcPr anchor="ctr"/>
                </a:tc>
                <a:extLst>
                  <a:ext uri="{0D108BD9-81ED-4DB2-BD59-A6C34878D82A}">
                    <a16:rowId xmlns:a16="http://schemas.microsoft.com/office/drawing/2014/main" val="912000039"/>
                  </a:ext>
                </a:extLst>
              </a:tr>
              <a:tr h="267589">
                <a:tc>
                  <a:txBody>
                    <a:bodyPr/>
                    <a:lstStyle/>
                    <a:p>
                      <a:pPr algn="ctr"/>
                      <a:r>
                        <a:rPr lang="en-US" sz="1200" i="1" dirty="0">
                          <a:latin typeface="Comic Sans MS" panose="030F0702030302020204" pitchFamily="66" charset="0"/>
                        </a:rPr>
                        <a:t>18</a:t>
                      </a:r>
                    </a:p>
                  </a:txBody>
                  <a:tcPr anchor="ctr"/>
                </a:tc>
                <a:tc>
                  <a:txBody>
                    <a:bodyPr/>
                    <a:lstStyle/>
                    <a:p>
                      <a:pPr algn="ctr"/>
                      <a:r>
                        <a:rPr lang="en-US" sz="1200" i="1" dirty="0">
                          <a:latin typeface="Comic Sans MS" panose="030F0702030302020204" pitchFamily="66" charset="0"/>
                        </a:rPr>
                        <a:t>31.8</a:t>
                      </a:r>
                    </a:p>
                  </a:txBody>
                  <a:tcPr anchor="ctr"/>
                </a:tc>
                <a:tc>
                  <a:txBody>
                    <a:bodyPr/>
                    <a:lstStyle/>
                    <a:p>
                      <a:pPr algn="ctr"/>
                      <a:r>
                        <a:rPr lang="en-US" sz="1200" i="1" dirty="0">
                          <a:latin typeface="Comic Sans MS" panose="030F0702030302020204" pitchFamily="66" charset="0"/>
                        </a:rPr>
                        <a:t>74.8</a:t>
                      </a:r>
                    </a:p>
                  </a:txBody>
                  <a:tcPr anchor="ctr"/>
                </a:tc>
                <a:tc>
                  <a:txBody>
                    <a:bodyPr/>
                    <a:lstStyle/>
                    <a:p>
                      <a:pPr algn="ctr"/>
                      <a:r>
                        <a:rPr lang="en-US" sz="1200" i="1" dirty="0">
                          <a:latin typeface="Comic Sans MS" panose="030F0702030302020204" pitchFamily="66" charset="0"/>
                        </a:rPr>
                        <a:t>5</a:t>
                      </a:r>
                    </a:p>
                  </a:txBody>
                  <a:tcPr anchor="ctr"/>
                </a:tc>
                <a:tc>
                  <a:txBody>
                    <a:bodyPr/>
                    <a:lstStyle/>
                    <a:p>
                      <a:pPr algn="ctr"/>
                      <a:r>
                        <a:rPr lang="en-US" sz="1200" i="1" dirty="0">
                          <a:latin typeface="Comic Sans MS" panose="030F0702030302020204" pitchFamily="66" charset="0"/>
                        </a:rPr>
                        <a:t>270</a:t>
                      </a:r>
                    </a:p>
                  </a:txBody>
                  <a:tcPr anchor="ctr"/>
                </a:tc>
                <a:tc>
                  <a:txBody>
                    <a:bodyPr/>
                    <a:lstStyle/>
                    <a:p>
                      <a:pPr algn="ctr"/>
                      <a:r>
                        <a:rPr lang="en-US" sz="1200" i="1" dirty="0">
                          <a:latin typeface="Comic Sans MS" panose="030F0702030302020204" pitchFamily="66" charset="0"/>
                        </a:rPr>
                        <a:t>23.3</a:t>
                      </a:r>
                    </a:p>
                  </a:txBody>
                  <a:tcPr anchor="ctr"/>
                </a:tc>
                <a:tc>
                  <a:txBody>
                    <a:bodyPr/>
                    <a:lstStyle/>
                    <a:p>
                      <a:pPr algn="ctr"/>
                      <a:r>
                        <a:rPr lang="en-US" sz="1200" i="1" dirty="0">
                          <a:latin typeface="Comic Sans MS" panose="030F0702030302020204" pitchFamily="66" charset="0"/>
                        </a:rPr>
                        <a:t>290</a:t>
                      </a:r>
                    </a:p>
                  </a:txBody>
                  <a:tcPr anchor="ctr"/>
                </a:tc>
                <a:tc>
                  <a:txBody>
                    <a:bodyPr/>
                    <a:lstStyle/>
                    <a:p>
                      <a:pPr algn="ctr"/>
                      <a:r>
                        <a:rPr lang="en-US" sz="1200" i="1" dirty="0">
                          <a:latin typeface="Comic Sans MS" panose="030F0702030302020204" pitchFamily="66" charset="0"/>
                        </a:rPr>
                        <a:t>1007</a:t>
                      </a:r>
                    </a:p>
                  </a:txBody>
                  <a:tcPr anchor="ctr"/>
                </a:tc>
                <a:tc>
                  <a:txBody>
                    <a:bodyPr/>
                    <a:lstStyle/>
                    <a:p>
                      <a:pPr algn="ctr"/>
                      <a:endParaRPr lang="en-US" sz="1200" i="1" dirty="0">
                        <a:latin typeface="Comic Sans MS" panose="030F0702030302020204" pitchFamily="66" charset="0"/>
                      </a:endParaRPr>
                    </a:p>
                  </a:txBody>
                  <a:tcPr anchor="ctr"/>
                </a:tc>
                <a:tc>
                  <a:txBody>
                    <a:bodyPr/>
                    <a:lstStyle/>
                    <a:p>
                      <a:pPr algn="ctr"/>
                      <a:endParaRPr lang="en-US" sz="1200" i="1" dirty="0">
                        <a:latin typeface="Comic Sans MS" panose="030F0702030302020204" pitchFamily="66" charset="0"/>
                      </a:endParaRPr>
                    </a:p>
                  </a:txBody>
                  <a:tcPr anchor="ctr"/>
                </a:tc>
                <a:tc>
                  <a:txBody>
                    <a:bodyPr/>
                    <a:lstStyle/>
                    <a:p>
                      <a:pPr algn="ctr"/>
                      <a:endParaRPr lang="en-US" sz="1200" i="1" dirty="0">
                        <a:latin typeface="Comic Sans MS" panose="030F0702030302020204" pitchFamily="66" charset="0"/>
                      </a:endParaRPr>
                    </a:p>
                  </a:txBody>
                  <a:tcPr anchor="ctr"/>
                </a:tc>
                <a:extLst>
                  <a:ext uri="{0D108BD9-81ED-4DB2-BD59-A6C34878D82A}">
                    <a16:rowId xmlns:a16="http://schemas.microsoft.com/office/drawing/2014/main" val="3860911680"/>
                  </a:ext>
                </a:extLst>
              </a:tr>
              <a:tr h="267589">
                <a:tc>
                  <a:txBody>
                    <a:bodyPr/>
                    <a:lstStyle/>
                    <a:p>
                      <a:pPr algn="ctr"/>
                      <a:r>
                        <a:rPr lang="en-US" sz="1200" i="1" dirty="0">
                          <a:latin typeface="Comic Sans MS" panose="030F0702030302020204" pitchFamily="66" charset="0"/>
                        </a:rPr>
                        <a:t>21</a:t>
                      </a:r>
                    </a:p>
                  </a:txBody>
                  <a:tcPr anchor="ctr"/>
                </a:tc>
                <a:tc>
                  <a:txBody>
                    <a:bodyPr/>
                    <a:lstStyle/>
                    <a:p>
                      <a:pPr algn="ctr"/>
                      <a:r>
                        <a:rPr lang="en-US" sz="1200" i="1" dirty="0">
                          <a:latin typeface="Comic Sans MS" panose="030F0702030302020204" pitchFamily="66" charset="0"/>
                        </a:rPr>
                        <a:t>31.8</a:t>
                      </a:r>
                    </a:p>
                  </a:txBody>
                  <a:tcPr anchor="ctr"/>
                </a:tc>
                <a:tc>
                  <a:txBody>
                    <a:bodyPr/>
                    <a:lstStyle/>
                    <a:p>
                      <a:pPr algn="ctr"/>
                      <a:r>
                        <a:rPr lang="en-US" sz="1200" i="1" dirty="0">
                          <a:latin typeface="Comic Sans MS" panose="030F0702030302020204" pitchFamily="66" charset="0"/>
                        </a:rPr>
                        <a:t>74.8</a:t>
                      </a:r>
                    </a:p>
                  </a:txBody>
                  <a:tcPr anchor="ctr"/>
                </a:tc>
                <a:tc>
                  <a:txBody>
                    <a:bodyPr/>
                    <a:lstStyle/>
                    <a:p>
                      <a:pPr algn="ctr"/>
                      <a:r>
                        <a:rPr lang="en-US" sz="1200" i="1" dirty="0">
                          <a:latin typeface="Comic Sans MS" panose="030F0702030302020204" pitchFamily="66" charset="0"/>
                        </a:rPr>
                        <a:t>5</a:t>
                      </a:r>
                    </a:p>
                  </a:txBody>
                  <a:tcPr anchor="ctr"/>
                </a:tc>
                <a:tc>
                  <a:txBody>
                    <a:bodyPr/>
                    <a:lstStyle/>
                    <a:p>
                      <a:pPr algn="ctr"/>
                      <a:r>
                        <a:rPr lang="en-US" sz="1200" i="1" dirty="0">
                          <a:latin typeface="Comic Sans MS" panose="030F0702030302020204" pitchFamily="66" charset="0"/>
                        </a:rPr>
                        <a:t>270</a:t>
                      </a:r>
                    </a:p>
                  </a:txBody>
                  <a:tcPr anchor="ctr"/>
                </a:tc>
                <a:tc>
                  <a:txBody>
                    <a:bodyPr/>
                    <a:lstStyle/>
                    <a:p>
                      <a:pPr algn="ctr"/>
                      <a:r>
                        <a:rPr lang="en-US" sz="1200" i="1" dirty="0">
                          <a:latin typeface="Comic Sans MS" panose="030F0702030302020204" pitchFamily="66" charset="0"/>
                        </a:rPr>
                        <a:t>23.3</a:t>
                      </a:r>
                    </a:p>
                  </a:txBody>
                  <a:tcPr anchor="ctr"/>
                </a:tc>
                <a:tc>
                  <a:txBody>
                    <a:bodyPr/>
                    <a:lstStyle/>
                    <a:p>
                      <a:pPr algn="ctr"/>
                      <a:r>
                        <a:rPr lang="en-US" sz="1200" i="1" dirty="0">
                          <a:latin typeface="Comic Sans MS" panose="030F0702030302020204" pitchFamily="66" charset="0"/>
                        </a:rPr>
                        <a:t>280</a:t>
                      </a:r>
                    </a:p>
                  </a:txBody>
                  <a:tcPr anchor="ctr"/>
                </a:tc>
                <a:tc>
                  <a:txBody>
                    <a:bodyPr/>
                    <a:lstStyle/>
                    <a:p>
                      <a:pPr algn="ctr"/>
                      <a:r>
                        <a:rPr lang="en-US" sz="1200" i="1" dirty="0">
                          <a:latin typeface="Comic Sans MS" panose="030F0702030302020204" pitchFamily="66" charset="0"/>
                        </a:rPr>
                        <a:t>1008</a:t>
                      </a:r>
                    </a:p>
                  </a:txBody>
                  <a:tcPr anchor="ctr"/>
                </a:tc>
                <a:tc>
                  <a:txBody>
                    <a:bodyPr/>
                    <a:lstStyle/>
                    <a:p>
                      <a:pPr algn="ctr"/>
                      <a:endParaRPr lang="en-US" sz="1200" i="1" dirty="0">
                        <a:latin typeface="Comic Sans MS" panose="030F0702030302020204" pitchFamily="66" charset="0"/>
                      </a:endParaRPr>
                    </a:p>
                  </a:txBody>
                  <a:tcPr anchor="ctr"/>
                </a:tc>
                <a:tc>
                  <a:txBody>
                    <a:bodyPr/>
                    <a:lstStyle/>
                    <a:p>
                      <a:pPr algn="ctr"/>
                      <a:endParaRPr lang="en-US" sz="1200" i="1" dirty="0">
                        <a:latin typeface="Comic Sans MS" panose="030F0702030302020204" pitchFamily="66" charset="0"/>
                      </a:endParaRPr>
                    </a:p>
                  </a:txBody>
                  <a:tcPr anchor="ctr"/>
                </a:tc>
                <a:tc>
                  <a:txBody>
                    <a:bodyPr/>
                    <a:lstStyle/>
                    <a:p>
                      <a:pPr algn="ctr"/>
                      <a:endParaRPr lang="en-US" sz="1200" i="1" dirty="0">
                        <a:latin typeface="Comic Sans MS" panose="030F0702030302020204" pitchFamily="66" charset="0"/>
                      </a:endParaRPr>
                    </a:p>
                  </a:txBody>
                  <a:tcPr anchor="ctr"/>
                </a:tc>
                <a:extLst>
                  <a:ext uri="{0D108BD9-81ED-4DB2-BD59-A6C34878D82A}">
                    <a16:rowId xmlns:a16="http://schemas.microsoft.com/office/drawing/2014/main" val="2941839823"/>
                  </a:ext>
                </a:extLst>
              </a:tr>
            </a:tbl>
          </a:graphicData>
        </a:graphic>
      </p:graphicFrame>
      <p:sp>
        <p:nvSpPr>
          <p:cNvPr id="4" name="TextBox 3">
            <a:extLst>
              <a:ext uri="{FF2B5EF4-FFF2-40B4-BE49-F238E27FC236}">
                <a16:creationId xmlns:a16="http://schemas.microsoft.com/office/drawing/2014/main" id="{0DEB5AD2-EFD7-430B-985C-F6BB06FB9FEC}"/>
              </a:ext>
            </a:extLst>
          </p:cNvPr>
          <p:cNvSpPr txBox="1"/>
          <p:nvPr/>
        </p:nvSpPr>
        <p:spPr>
          <a:xfrm>
            <a:off x="419100" y="431800"/>
            <a:ext cx="1629164" cy="369332"/>
          </a:xfrm>
          <a:prstGeom prst="rect">
            <a:avLst/>
          </a:prstGeom>
          <a:noFill/>
        </p:spPr>
        <p:txBody>
          <a:bodyPr wrap="none" rtlCol="0">
            <a:spAutoFit/>
          </a:bodyPr>
          <a:lstStyle/>
          <a:p>
            <a:r>
              <a:rPr lang="en-US" sz="1600" dirty="0"/>
              <a:t>Date:</a:t>
            </a:r>
            <a:r>
              <a:rPr lang="en-US" dirty="0"/>
              <a:t> </a:t>
            </a:r>
            <a:r>
              <a:rPr lang="en-US" sz="1200" i="1" dirty="0">
                <a:latin typeface="Comic Sans MS" panose="030F0702030302020204" pitchFamily="66" charset="0"/>
              </a:rPr>
              <a:t>03/07/2018</a:t>
            </a:r>
            <a:endParaRPr lang="en-US" i="1" dirty="0"/>
          </a:p>
        </p:txBody>
      </p:sp>
      <p:graphicFrame>
        <p:nvGraphicFramePr>
          <p:cNvPr id="5" name="Table 4">
            <a:extLst>
              <a:ext uri="{FF2B5EF4-FFF2-40B4-BE49-F238E27FC236}">
                <a16:creationId xmlns:a16="http://schemas.microsoft.com/office/drawing/2014/main" id="{D7662F80-DCF0-44AE-9952-E31BC75C52ED}"/>
              </a:ext>
            </a:extLst>
          </p:cNvPr>
          <p:cNvGraphicFramePr>
            <a:graphicFrameLocks noGrp="1"/>
          </p:cNvGraphicFramePr>
          <p:nvPr>
            <p:extLst/>
          </p:nvPr>
        </p:nvGraphicFramePr>
        <p:xfrm>
          <a:off x="462280" y="3801110"/>
          <a:ext cx="8307067" cy="2743200"/>
        </p:xfrm>
        <a:graphic>
          <a:graphicData uri="http://schemas.openxmlformats.org/drawingml/2006/table">
            <a:tbl>
              <a:tblPr firstRow="1" bandRow="1">
                <a:tableStyleId>{5C22544A-7EE6-4342-B048-85BDC9FD1C3A}</a:tableStyleId>
              </a:tblPr>
              <a:tblGrid>
                <a:gridCol w="648970">
                  <a:extLst>
                    <a:ext uri="{9D8B030D-6E8A-4147-A177-3AD203B41FA5}">
                      <a16:colId xmlns:a16="http://schemas.microsoft.com/office/drawing/2014/main" val="1777500769"/>
                    </a:ext>
                  </a:extLst>
                </a:gridCol>
                <a:gridCol w="577850">
                  <a:extLst>
                    <a:ext uri="{9D8B030D-6E8A-4147-A177-3AD203B41FA5}">
                      <a16:colId xmlns:a16="http://schemas.microsoft.com/office/drawing/2014/main" val="1685405944"/>
                    </a:ext>
                  </a:extLst>
                </a:gridCol>
                <a:gridCol w="558800">
                  <a:extLst>
                    <a:ext uri="{9D8B030D-6E8A-4147-A177-3AD203B41FA5}">
                      <a16:colId xmlns:a16="http://schemas.microsoft.com/office/drawing/2014/main" val="3552117239"/>
                    </a:ext>
                  </a:extLst>
                </a:gridCol>
                <a:gridCol w="781050">
                  <a:extLst>
                    <a:ext uri="{9D8B030D-6E8A-4147-A177-3AD203B41FA5}">
                      <a16:colId xmlns:a16="http://schemas.microsoft.com/office/drawing/2014/main" val="2529425464"/>
                    </a:ext>
                  </a:extLst>
                </a:gridCol>
                <a:gridCol w="774700">
                  <a:extLst>
                    <a:ext uri="{9D8B030D-6E8A-4147-A177-3AD203B41FA5}">
                      <a16:colId xmlns:a16="http://schemas.microsoft.com/office/drawing/2014/main" val="411893237"/>
                    </a:ext>
                  </a:extLst>
                </a:gridCol>
                <a:gridCol w="615950">
                  <a:extLst>
                    <a:ext uri="{9D8B030D-6E8A-4147-A177-3AD203B41FA5}">
                      <a16:colId xmlns:a16="http://schemas.microsoft.com/office/drawing/2014/main" val="1072129864"/>
                    </a:ext>
                  </a:extLst>
                </a:gridCol>
                <a:gridCol w="660400">
                  <a:extLst>
                    <a:ext uri="{9D8B030D-6E8A-4147-A177-3AD203B41FA5}">
                      <a16:colId xmlns:a16="http://schemas.microsoft.com/office/drawing/2014/main" val="3812172047"/>
                    </a:ext>
                  </a:extLst>
                </a:gridCol>
                <a:gridCol w="1149350">
                  <a:extLst>
                    <a:ext uri="{9D8B030D-6E8A-4147-A177-3AD203B41FA5}">
                      <a16:colId xmlns:a16="http://schemas.microsoft.com/office/drawing/2014/main" val="2183707334"/>
                    </a:ext>
                  </a:extLst>
                </a:gridCol>
                <a:gridCol w="647700">
                  <a:extLst>
                    <a:ext uri="{9D8B030D-6E8A-4147-A177-3AD203B41FA5}">
                      <a16:colId xmlns:a16="http://schemas.microsoft.com/office/drawing/2014/main" val="3185175291"/>
                    </a:ext>
                  </a:extLst>
                </a:gridCol>
                <a:gridCol w="679450">
                  <a:extLst>
                    <a:ext uri="{9D8B030D-6E8A-4147-A177-3AD203B41FA5}">
                      <a16:colId xmlns:a16="http://schemas.microsoft.com/office/drawing/2014/main" val="184493735"/>
                    </a:ext>
                  </a:extLst>
                </a:gridCol>
                <a:gridCol w="1212847">
                  <a:extLst>
                    <a:ext uri="{9D8B030D-6E8A-4147-A177-3AD203B41FA5}">
                      <a16:colId xmlns:a16="http://schemas.microsoft.com/office/drawing/2014/main" val="1090980497"/>
                    </a:ext>
                  </a:extLst>
                </a:gridCol>
              </a:tblGrid>
              <a:tr h="267589">
                <a:tc>
                  <a:txBody>
                    <a:bodyPr/>
                    <a:lstStyle/>
                    <a:p>
                      <a:pPr algn="ctr"/>
                      <a:endParaRPr lang="en-US" sz="1200" dirty="0"/>
                    </a:p>
                  </a:txBody>
                  <a:tcPr anchor="ctr"/>
                </a:tc>
                <a:tc gridSpan="2">
                  <a:txBody>
                    <a:bodyPr/>
                    <a:lstStyle/>
                    <a:p>
                      <a:pPr algn="ctr"/>
                      <a:r>
                        <a:rPr lang="en-US" sz="1200" dirty="0"/>
                        <a:t>Position</a:t>
                      </a:r>
                    </a:p>
                  </a:txBody>
                  <a:tcPr anchor="ctr"/>
                </a:tc>
                <a:tc hMerge="1">
                  <a:txBody>
                    <a:bodyPr/>
                    <a:lstStyle/>
                    <a:p>
                      <a:endParaRPr lang="en-US" sz="1400" dirty="0"/>
                    </a:p>
                  </a:txBody>
                  <a:tcPr/>
                </a:tc>
                <a:tc gridSpan="2">
                  <a:txBody>
                    <a:bodyPr/>
                    <a:lstStyle/>
                    <a:p>
                      <a:pPr algn="ctr"/>
                      <a:r>
                        <a:rPr lang="en-US" sz="1200" dirty="0"/>
                        <a:t>Boat</a:t>
                      </a:r>
                    </a:p>
                  </a:txBody>
                  <a:tcPr anchor="ctr"/>
                </a:tc>
                <a:tc hMerge="1">
                  <a:txBody>
                    <a:bodyPr/>
                    <a:lstStyle/>
                    <a:p>
                      <a:endParaRPr lang="en-US" sz="1200" dirty="0"/>
                    </a:p>
                  </a:txBody>
                  <a:tcPr/>
                </a:tc>
                <a:tc gridSpan="2">
                  <a:txBody>
                    <a:bodyPr/>
                    <a:lstStyle/>
                    <a:p>
                      <a:pPr algn="ctr"/>
                      <a:r>
                        <a:rPr lang="en-US" sz="1200" dirty="0"/>
                        <a:t>Wind</a:t>
                      </a:r>
                    </a:p>
                  </a:txBody>
                  <a:tcPr anchor="ctr"/>
                </a:tc>
                <a:tc hMerge="1">
                  <a:txBody>
                    <a:bodyPr/>
                    <a:lstStyle/>
                    <a:p>
                      <a:pPr algn="ctr"/>
                      <a:endParaRPr lang="en-US" sz="1200" dirty="0"/>
                    </a:p>
                  </a:txBody>
                  <a:tcPr/>
                </a:tc>
                <a:tc>
                  <a:txBody>
                    <a:bodyPr/>
                    <a:lstStyle/>
                    <a:p>
                      <a:pPr algn="ctr"/>
                      <a:r>
                        <a:rPr lang="en-US" sz="1200" dirty="0"/>
                        <a:t>Barometer</a:t>
                      </a:r>
                    </a:p>
                  </a:txBody>
                  <a:tcPr anchor="ctr"/>
                </a:tc>
                <a:tc gridSpan="2">
                  <a:txBody>
                    <a:bodyPr/>
                    <a:lstStyle/>
                    <a:p>
                      <a:pPr algn="ctr"/>
                      <a:r>
                        <a:rPr lang="en-US" sz="1200" dirty="0"/>
                        <a:t>Clouds</a:t>
                      </a:r>
                    </a:p>
                  </a:txBody>
                  <a:tcPr anchor="ctr"/>
                </a:tc>
                <a:tc hMerge="1">
                  <a:txBody>
                    <a:bodyPr/>
                    <a:lstStyle/>
                    <a:p>
                      <a:pPr algn="ctr"/>
                      <a:endParaRPr lang="en-US" sz="1200" dirty="0"/>
                    </a:p>
                  </a:txBody>
                  <a:tcPr/>
                </a:tc>
                <a:tc>
                  <a:txBody>
                    <a:bodyPr/>
                    <a:lstStyle/>
                    <a:p>
                      <a:pPr algn="ctr"/>
                      <a:r>
                        <a:rPr lang="en-US" sz="1200" dirty="0"/>
                        <a:t>Comment</a:t>
                      </a:r>
                    </a:p>
                  </a:txBody>
                  <a:tcPr anchor="ctr"/>
                </a:tc>
                <a:extLst>
                  <a:ext uri="{0D108BD9-81ED-4DB2-BD59-A6C34878D82A}">
                    <a16:rowId xmlns:a16="http://schemas.microsoft.com/office/drawing/2014/main" val="2799901675"/>
                  </a:ext>
                </a:extLst>
              </a:tr>
              <a:tr h="267589">
                <a:tc>
                  <a:txBody>
                    <a:bodyPr/>
                    <a:lstStyle/>
                    <a:p>
                      <a:pPr algn="ctr"/>
                      <a:r>
                        <a:rPr lang="en-US" sz="1200" b="1" dirty="0">
                          <a:solidFill>
                            <a:schemeClr val="bg1"/>
                          </a:solidFill>
                        </a:rPr>
                        <a:t>Time</a:t>
                      </a:r>
                    </a:p>
                  </a:txBody>
                  <a:tcPr anchor="ctr">
                    <a:solidFill>
                      <a:srgbClr val="4F81BD"/>
                    </a:solidFill>
                  </a:tcPr>
                </a:tc>
                <a:tc>
                  <a:txBody>
                    <a:bodyPr/>
                    <a:lstStyle/>
                    <a:p>
                      <a:pPr algn="ctr"/>
                      <a:r>
                        <a:rPr lang="en-US" sz="1200" b="1" dirty="0">
                          <a:solidFill>
                            <a:schemeClr val="bg1"/>
                          </a:solidFill>
                        </a:rPr>
                        <a:t>Lat</a:t>
                      </a:r>
                    </a:p>
                  </a:txBody>
                  <a:tcPr anchor="ctr">
                    <a:solidFill>
                      <a:srgbClr val="4F81BD"/>
                    </a:solidFill>
                  </a:tcPr>
                </a:tc>
                <a:tc>
                  <a:txBody>
                    <a:bodyPr/>
                    <a:lstStyle/>
                    <a:p>
                      <a:pPr algn="ctr"/>
                      <a:r>
                        <a:rPr lang="en-US" sz="1200" b="1" dirty="0">
                          <a:solidFill>
                            <a:schemeClr val="bg1"/>
                          </a:solidFill>
                        </a:rPr>
                        <a:t>Lon</a:t>
                      </a:r>
                    </a:p>
                  </a:txBody>
                  <a:tcPr anchor="ctr">
                    <a:solidFill>
                      <a:srgbClr val="4F81BD"/>
                    </a:solidFill>
                  </a:tcPr>
                </a:tc>
                <a:tc>
                  <a:txBody>
                    <a:bodyPr/>
                    <a:lstStyle/>
                    <a:p>
                      <a:pPr algn="ctr"/>
                      <a:r>
                        <a:rPr lang="en-US" sz="1200" b="1" dirty="0">
                          <a:solidFill>
                            <a:schemeClr val="bg1"/>
                          </a:solidFill>
                        </a:rPr>
                        <a:t>Speed</a:t>
                      </a:r>
                    </a:p>
                  </a:txBody>
                  <a:tcPr anchor="ctr">
                    <a:solidFill>
                      <a:srgbClr val="4F81BD"/>
                    </a:solidFill>
                  </a:tcPr>
                </a:tc>
                <a:tc>
                  <a:txBody>
                    <a:bodyPr/>
                    <a:lstStyle/>
                    <a:p>
                      <a:pPr algn="ctr"/>
                      <a:r>
                        <a:rPr lang="en-US" sz="1200" b="1" dirty="0">
                          <a:solidFill>
                            <a:schemeClr val="bg1"/>
                          </a:solidFill>
                        </a:rPr>
                        <a:t>Course</a:t>
                      </a:r>
                    </a:p>
                  </a:txBody>
                  <a:tcPr anchor="ctr">
                    <a:solidFill>
                      <a:srgbClr val="4F81BD"/>
                    </a:solidFill>
                  </a:tcPr>
                </a:tc>
                <a:tc>
                  <a:txBody>
                    <a:bodyPr/>
                    <a:lstStyle/>
                    <a:p>
                      <a:pPr algn="ctr"/>
                      <a:r>
                        <a:rPr lang="en-US" sz="1200" b="1" dirty="0">
                          <a:solidFill>
                            <a:schemeClr val="bg1"/>
                          </a:solidFill>
                        </a:rPr>
                        <a:t>Speed</a:t>
                      </a:r>
                    </a:p>
                  </a:txBody>
                  <a:tcPr anchor="ctr">
                    <a:solidFill>
                      <a:srgbClr val="4F81BD"/>
                    </a:solidFill>
                  </a:tcPr>
                </a:tc>
                <a:tc>
                  <a:txBody>
                    <a:bodyPr/>
                    <a:lstStyle/>
                    <a:p>
                      <a:pPr algn="ctr"/>
                      <a:r>
                        <a:rPr lang="en-US" sz="1200" b="1" dirty="0">
                          <a:solidFill>
                            <a:schemeClr val="bg1"/>
                          </a:solidFill>
                        </a:rPr>
                        <a:t>Dir</a:t>
                      </a:r>
                    </a:p>
                  </a:txBody>
                  <a:tcPr anchor="ctr">
                    <a:solidFill>
                      <a:srgbClr val="4F81BD"/>
                    </a:solidFill>
                  </a:tcPr>
                </a:tc>
                <a:tc>
                  <a:txBody>
                    <a:bodyPr/>
                    <a:lstStyle/>
                    <a:p>
                      <a:pPr algn="ctr"/>
                      <a:r>
                        <a:rPr lang="en-US" sz="1200" b="1" dirty="0">
                          <a:solidFill>
                            <a:schemeClr val="bg1"/>
                          </a:solidFill>
                        </a:rPr>
                        <a:t>Press</a:t>
                      </a:r>
                    </a:p>
                  </a:txBody>
                  <a:tcPr anchor="ctr">
                    <a:solidFill>
                      <a:srgbClr val="4F81BD"/>
                    </a:solidFill>
                  </a:tcPr>
                </a:tc>
                <a:tc>
                  <a:txBody>
                    <a:bodyPr/>
                    <a:lstStyle/>
                    <a:p>
                      <a:pPr algn="ctr"/>
                      <a:r>
                        <a:rPr lang="en-US" sz="1200" b="1" dirty="0">
                          <a:solidFill>
                            <a:schemeClr val="bg1"/>
                          </a:solidFill>
                        </a:rPr>
                        <a:t>Type</a:t>
                      </a:r>
                    </a:p>
                  </a:txBody>
                  <a:tcPr anchor="ctr">
                    <a:solidFill>
                      <a:srgbClr val="4F81BD"/>
                    </a:solidFill>
                  </a:tcPr>
                </a:tc>
                <a:tc>
                  <a:txBody>
                    <a:bodyPr/>
                    <a:lstStyle/>
                    <a:p>
                      <a:pPr algn="ctr"/>
                      <a:r>
                        <a:rPr lang="en-US" sz="1200" b="1" dirty="0">
                          <a:solidFill>
                            <a:schemeClr val="bg1"/>
                          </a:solidFill>
                        </a:rPr>
                        <a:t>Cover</a:t>
                      </a:r>
                    </a:p>
                  </a:txBody>
                  <a:tcPr anchor="ctr">
                    <a:solidFill>
                      <a:srgbClr val="4F81BD"/>
                    </a:solidFill>
                  </a:tcPr>
                </a:tc>
                <a:tc>
                  <a:txBody>
                    <a:bodyPr/>
                    <a:lstStyle/>
                    <a:p>
                      <a:pPr algn="ctr"/>
                      <a:endParaRPr lang="en-US" sz="1200" b="1" dirty="0">
                        <a:solidFill>
                          <a:schemeClr val="bg1"/>
                        </a:solidFill>
                      </a:endParaRPr>
                    </a:p>
                  </a:txBody>
                  <a:tcPr anchor="ctr">
                    <a:solidFill>
                      <a:srgbClr val="4F81BD"/>
                    </a:solidFill>
                  </a:tcPr>
                </a:tc>
                <a:extLst>
                  <a:ext uri="{0D108BD9-81ED-4DB2-BD59-A6C34878D82A}">
                    <a16:rowId xmlns:a16="http://schemas.microsoft.com/office/drawing/2014/main" val="1951336302"/>
                  </a:ext>
                </a:extLst>
              </a:tr>
              <a:tr h="267589">
                <a:tc>
                  <a:txBody>
                    <a:bodyPr/>
                    <a:lstStyle/>
                    <a:p>
                      <a:pPr algn="ctr"/>
                      <a:r>
                        <a:rPr lang="en-US" sz="1200" i="1" dirty="0">
                          <a:latin typeface="Comic Sans MS" panose="030F0702030302020204" pitchFamily="66" charset="0"/>
                        </a:rPr>
                        <a:t>00</a:t>
                      </a:r>
                    </a:p>
                  </a:txBody>
                  <a:tcPr anchor="ctr"/>
                </a:tc>
                <a:tc>
                  <a:txBody>
                    <a:bodyPr/>
                    <a:lstStyle/>
                    <a:p>
                      <a:pPr algn="ctr"/>
                      <a:r>
                        <a:rPr lang="en-US" sz="1200" i="1" dirty="0">
                          <a:latin typeface="Comic Sans MS" panose="030F0702030302020204" pitchFamily="66" charset="0"/>
                        </a:rPr>
                        <a:t>31.8</a:t>
                      </a:r>
                    </a:p>
                  </a:txBody>
                  <a:tcPr anchor="ctr"/>
                </a:tc>
                <a:tc>
                  <a:txBody>
                    <a:bodyPr/>
                    <a:lstStyle/>
                    <a:p>
                      <a:pPr algn="ctr"/>
                      <a:r>
                        <a:rPr lang="en-US" sz="1200" i="1" dirty="0">
                          <a:latin typeface="Comic Sans MS" panose="030F0702030302020204" pitchFamily="66" charset="0"/>
                        </a:rPr>
                        <a:t>74.8</a:t>
                      </a:r>
                    </a:p>
                  </a:txBody>
                  <a:tcPr anchor="ctr"/>
                </a:tc>
                <a:tc>
                  <a:txBody>
                    <a:bodyPr/>
                    <a:lstStyle/>
                    <a:p>
                      <a:pPr algn="ctr"/>
                      <a:r>
                        <a:rPr lang="en-US" sz="1200" i="1" dirty="0">
                          <a:latin typeface="Comic Sans MS" panose="030F0702030302020204" pitchFamily="66" charset="0"/>
                        </a:rPr>
                        <a:t>5</a:t>
                      </a:r>
                    </a:p>
                  </a:txBody>
                  <a:tcPr anchor="ctr"/>
                </a:tc>
                <a:tc>
                  <a:txBody>
                    <a:bodyPr/>
                    <a:lstStyle/>
                    <a:p>
                      <a:pPr algn="ctr"/>
                      <a:r>
                        <a:rPr lang="en-US" sz="1200" i="1" dirty="0">
                          <a:latin typeface="Comic Sans MS" panose="030F0702030302020204" pitchFamily="66" charset="0"/>
                        </a:rPr>
                        <a:t>270</a:t>
                      </a:r>
                    </a:p>
                  </a:txBody>
                  <a:tcPr anchor="ctr"/>
                </a:tc>
                <a:tc>
                  <a:txBody>
                    <a:bodyPr/>
                    <a:lstStyle/>
                    <a:p>
                      <a:pPr algn="ctr"/>
                      <a:r>
                        <a:rPr lang="en-US" sz="1200" i="1" dirty="0">
                          <a:latin typeface="Comic Sans MS" panose="030F0702030302020204" pitchFamily="66" charset="0"/>
                        </a:rPr>
                        <a:t>19.4</a:t>
                      </a:r>
                    </a:p>
                  </a:txBody>
                  <a:tcPr anchor="ctr"/>
                </a:tc>
                <a:tc>
                  <a:txBody>
                    <a:bodyPr/>
                    <a:lstStyle/>
                    <a:p>
                      <a:pPr algn="ctr"/>
                      <a:r>
                        <a:rPr lang="en-US" sz="1200" i="1" dirty="0">
                          <a:latin typeface="Comic Sans MS" panose="030F0702030302020204" pitchFamily="66" charset="0"/>
                        </a:rPr>
                        <a:t>290</a:t>
                      </a:r>
                    </a:p>
                  </a:txBody>
                  <a:tcPr anchor="ctr"/>
                </a:tc>
                <a:tc>
                  <a:txBody>
                    <a:bodyPr/>
                    <a:lstStyle/>
                    <a:p>
                      <a:pPr algn="ctr"/>
                      <a:r>
                        <a:rPr lang="en-US" sz="1200" i="1" dirty="0">
                          <a:latin typeface="Comic Sans MS" panose="030F0702030302020204" pitchFamily="66" charset="0"/>
                        </a:rPr>
                        <a:t>1010</a:t>
                      </a:r>
                    </a:p>
                  </a:txBody>
                  <a:tcPr anchor="ctr"/>
                </a:tc>
                <a:tc>
                  <a:txBody>
                    <a:bodyPr/>
                    <a:lstStyle/>
                    <a:p>
                      <a:pPr algn="ctr"/>
                      <a:endParaRPr lang="en-US" sz="1200" i="1" dirty="0">
                        <a:latin typeface="Comic Sans MS" panose="030F0702030302020204" pitchFamily="66" charset="0"/>
                      </a:endParaRPr>
                    </a:p>
                  </a:txBody>
                  <a:tcPr anchor="ctr"/>
                </a:tc>
                <a:tc>
                  <a:txBody>
                    <a:bodyPr/>
                    <a:lstStyle/>
                    <a:p>
                      <a:pPr algn="ctr"/>
                      <a:endParaRPr lang="en-US" sz="1200" i="1" dirty="0">
                        <a:latin typeface="Comic Sans MS" panose="030F0702030302020204" pitchFamily="66" charset="0"/>
                      </a:endParaRPr>
                    </a:p>
                  </a:txBody>
                  <a:tcPr anchor="ctr"/>
                </a:tc>
                <a:tc>
                  <a:txBody>
                    <a:bodyPr/>
                    <a:lstStyle/>
                    <a:p>
                      <a:pPr algn="ctr"/>
                      <a:endParaRPr lang="en-US" sz="1200" i="1" dirty="0">
                        <a:latin typeface="Comic Sans MS" panose="030F0702030302020204" pitchFamily="66" charset="0"/>
                      </a:endParaRPr>
                    </a:p>
                  </a:txBody>
                  <a:tcPr anchor="ctr"/>
                </a:tc>
                <a:extLst>
                  <a:ext uri="{0D108BD9-81ED-4DB2-BD59-A6C34878D82A}">
                    <a16:rowId xmlns:a16="http://schemas.microsoft.com/office/drawing/2014/main" val="2111579647"/>
                  </a:ext>
                </a:extLst>
              </a:tr>
              <a:tr h="267589">
                <a:tc>
                  <a:txBody>
                    <a:bodyPr/>
                    <a:lstStyle/>
                    <a:p>
                      <a:pPr algn="ctr"/>
                      <a:r>
                        <a:rPr lang="en-US" sz="1200" i="1" dirty="0">
                          <a:latin typeface="Comic Sans MS" panose="030F0702030302020204" pitchFamily="66" charset="0"/>
                        </a:rPr>
                        <a:t>03</a:t>
                      </a:r>
                    </a:p>
                  </a:txBody>
                  <a:tcPr anchor="ctr"/>
                </a:tc>
                <a:tc>
                  <a:txBody>
                    <a:bodyPr/>
                    <a:lstStyle/>
                    <a:p>
                      <a:pPr algn="ctr"/>
                      <a:r>
                        <a:rPr lang="en-US" sz="1200" i="1" dirty="0">
                          <a:latin typeface="Comic Sans MS" panose="030F0702030302020204" pitchFamily="66" charset="0"/>
                        </a:rPr>
                        <a:t>31.8</a:t>
                      </a:r>
                    </a:p>
                  </a:txBody>
                  <a:tcPr anchor="ctr"/>
                </a:tc>
                <a:tc>
                  <a:txBody>
                    <a:bodyPr/>
                    <a:lstStyle/>
                    <a:p>
                      <a:pPr algn="ctr"/>
                      <a:r>
                        <a:rPr lang="en-US" sz="1200" i="1" dirty="0">
                          <a:latin typeface="Comic Sans MS" panose="030F0702030302020204" pitchFamily="66" charset="0"/>
                        </a:rPr>
                        <a:t>74.8</a:t>
                      </a:r>
                    </a:p>
                  </a:txBody>
                  <a:tcPr anchor="ctr"/>
                </a:tc>
                <a:tc>
                  <a:txBody>
                    <a:bodyPr/>
                    <a:lstStyle/>
                    <a:p>
                      <a:pPr algn="ctr"/>
                      <a:r>
                        <a:rPr lang="en-US" sz="1200" i="1" dirty="0">
                          <a:latin typeface="Comic Sans MS" panose="030F0702030302020204" pitchFamily="66" charset="0"/>
                        </a:rPr>
                        <a:t>5</a:t>
                      </a:r>
                    </a:p>
                  </a:txBody>
                  <a:tcPr anchor="ctr"/>
                </a:tc>
                <a:tc>
                  <a:txBody>
                    <a:bodyPr/>
                    <a:lstStyle/>
                    <a:p>
                      <a:pPr algn="ctr"/>
                      <a:r>
                        <a:rPr lang="en-US" sz="1200" i="1" dirty="0">
                          <a:latin typeface="Comic Sans MS" panose="030F0702030302020204" pitchFamily="66" charset="0"/>
                        </a:rPr>
                        <a:t>270</a:t>
                      </a:r>
                    </a:p>
                  </a:txBody>
                  <a:tcPr anchor="ctr"/>
                </a:tc>
                <a:tc>
                  <a:txBody>
                    <a:bodyPr/>
                    <a:lstStyle/>
                    <a:p>
                      <a:pPr algn="ctr"/>
                      <a:r>
                        <a:rPr lang="en-US" sz="1200" i="1" dirty="0">
                          <a:latin typeface="Comic Sans MS" panose="030F0702030302020204" pitchFamily="66" charset="0"/>
                        </a:rPr>
                        <a:t>15.6</a:t>
                      </a:r>
                    </a:p>
                  </a:txBody>
                  <a:tcPr anchor="ctr"/>
                </a:tc>
                <a:tc>
                  <a:txBody>
                    <a:bodyPr/>
                    <a:lstStyle/>
                    <a:p>
                      <a:pPr algn="ctr"/>
                      <a:r>
                        <a:rPr lang="en-US" sz="1200" i="1" dirty="0">
                          <a:latin typeface="Comic Sans MS" panose="030F0702030302020204" pitchFamily="66" charset="0"/>
                        </a:rPr>
                        <a:t>300</a:t>
                      </a:r>
                    </a:p>
                  </a:txBody>
                  <a:tcPr anchor="ctr"/>
                </a:tc>
                <a:tc>
                  <a:txBody>
                    <a:bodyPr/>
                    <a:lstStyle/>
                    <a:p>
                      <a:pPr algn="ctr"/>
                      <a:r>
                        <a:rPr lang="en-US" sz="1200" i="1" dirty="0">
                          <a:latin typeface="Comic Sans MS" panose="030F0702030302020204" pitchFamily="66" charset="0"/>
                        </a:rPr>
                        <a:t>1011</a:t>
                      </a:r>
                    </a:p>
                  </a:txBody>
                  <a:tcPr anchor="ctr"/>
                </a:tc>
                <a:tc>
                  <a:txBody>
                    <a:bodyPr/>
                    <a:lstStyle/>
                    <a:p>
                      <a:pPr algn="ctr"/>
                      <a:endParaRPr lang="en-US" sz="1200" i="1" dirty="0">
                        <a:latin typeface="Comic Sans MS" panose="030F0702030302020204" pitchFamily="66" charset="0"/>
                      </a:endParaRPr>
                    </a:p>
                  </a:txBody>
                  <a:tcPr anchor="ctr"/>
                </a:tc>
                <a:tc>
                  <a:txBody>
                    <a:bodyPr/>
                    <a:lstStyle/>
                    <a:p>
                      <a:pPr algn="ctr"/>
                      <a:endParaRPr lang="en-US" sz="1200" i="1" dirty="0">
                        <a:latin typeface="Comic Sans MS" panose="030F0702030302020204" pitchFamily="66" charset="0"/>
                      </a:endParaRPr>
                    </a:p>
                  </a:txBody>
                  <a:tcPr anchor="ctr"/>
                </a:tc>
                <a:tc>
                  <a:txBody>
                    <a:bodyPr/>
                    <a:lstStyle/>
                    <a:p>
                      <a:pPr algn="ctr"/>
                      <a:endParaRPr lang="en-US" sz="1200" i="1" dirty="0">
                        <a:latin typeface="Comic Sans MS" panose="030F0702030302020204" pitchFamily="66" charset="0"/>
                      </a:endParaRPr>
                    </a:p>
                  </a:txBody>
                  <a:tcPr anchor="ctr"/>
                </a:tc>
                <a:extLst>
                  <a:ext uri="{0D108BD9-81ED-4DB2-BD59-A6C34878D82A}">
                    <a16:rowId xmlns:a16="http://schemas.microsoft.com/office/drawing/2014/main" val="3265009218"/>
                  </a:ext>
                </a:extLst>
              </a:tr>
              <a:tr h="267589">
                <a:tc>
                  <a:txBody>
                    <a:bodyPr/>
                    <a:lstStyle/>
                    <a:p>
                      <a:pPr algn="ctr"/>
                      <a:r>
                        <a:rPr lang="en-US" sz="1200" i="1" dirty="0">
                          <a:latin typeface="Comic Sans MS" panose="030F0702030302020204" pitchFamily="66" charset="0"/>
                        </a:rPr>
                        <a:t>06</a:t>
                      </a:r>
                    </a:p>
                  </a:txBody>
                  <a:tcPr anchor="ctr"/>
                </a:tc>
                <a:tc>
                  <a:txBody>
                    <a:bodyPr/>
                    <a:lstStyle/>
                    <a:p>
                      <a:pPr algn="ctr"/>
                      <a:r>
                        <a:rPr lang="en-US" sz="1200" i="1" dirty="0">
                          <a:latin typeface="Comic Sans MS" panose="030F0702030302020204" pitchFamily="66" charset="0"/>
                        </a:rPr>
                        <a:t>31.8</a:t>
                      </a:r>
                    </a:p>
                  </a:txBody>
                  <a:tcPr anchor="ctr"/>
                </a:tc>
                <a:tc>
                  <a:txBody>
                    <a:bodyPr/>
                    <a:lstStyle/>
                    <a:p>
                      <a:pPr algn="ctr"/>
                      <a:r>
                        <a:rPr lang="en-US" sz="1200" i="1" dirty="0">
                          <a:latin typeface="Comic Sans MS" panose="030F0702030302020204" pitchFamily="66" charset="0"/>
                        </a:rPr>
                        <a:t>74.8</a:t>
                      </a:r>
                    </a:p>
                  </a:txBody>
                  <a:tcPr anchor="ctr"/>
                </a:tc>
                <a:tc>
                  <a:txBody>
                    <a:bodyPr/>
                    <a:lstStyle/>
                    <a:p>
                      <a:pPr algn="ctr"/>
                      <a:r>
                        <a:rPr lang="en-US" sz="1200" i="1" dirty="0">
                          <a:latin typeface="Comic Sans MS" panose="030F0702030302020204" pitchFamily="66" charset="0"/>
                        </a:rPr>
                        <a:t>5</a:t>
                      </a:r>
                    </a:p>
                  </a:txBody>
                  <a:tcPr anchor="ctr"/>
                </a:tc>
                <a:tc>
                  <a:txBody>
                    <a:bodyPr/>
                    <a:lstStyle/>
                    <a:p>
                      <a:pPr algn="ctr"/>
                      <a:r>
                        <a:rPr lang="en-US" sz="1200" i="1" dirty="0">
                          <a:latin typeface="Comic Sans MS" panose="030F0702030302020204" pitchFamily="66" charset="0"/>
                        </a:rPr>
                        <a:t>270</a:t>
                      </a:r>
                    </a:p>
                  </a:txBody>
                  <a:tcPr anchor="ctr"/>
                </a:tc>
                <a:tc>
                  <a:txBody>
                    <a:bodyPr/>
                    <a:lstStyle/>
                    <a:p>
                      <a:pPr algn="ctr"/>
                      <a:r>
                        <a:rPr lang="en-US" sz="1200" i="1" dirty="0">
                          <a:latin typeface="Comic Sans MS" panose="030F0702030302020204" pitchFamily="66" charset="0"/>
                        </a:rPr>
                        <a:t>9.7</a:t>
                      </a:r>
                    </a:p>
                  </a:txBody>
                  <a:tcPr anchor="ctr"/>
                </a:tc>
                <a:tc>
                  <a:txBody>
                    <a:bodyPr/>
                    <a:lstStyle/>
                    <a:p>
                      <a:pPr algn="ctr"/>
                      <a:r>
                        <a:rPr lang="en-US" sz="1200" i="1" dirty="0">
                          <a:latin typeface="Comic Sans MS" panose="030F0702030302020204" pitchFamily="66" charset="0"/>
                        </a:rPr>
                        <a:t>280</a:t>
                      </a:r>
                    </a:p>
                  </a:txBody>
                  <a:tcPr anchor="ctr"/>
                </a:tc>
                <a:tc>
                  <a:txBody>
                    <a:bodyPr/>
                    <a:lstStyle/>
                    <a:p>
                      <a:pPr algn="ctr"/>
                      <a:r>
                        <a:rPr lang="en-US" sz="1200" i="1" dirty="0">
                          <a:latin typeface="Comic Sans MS" panose="030F0702030302020204" pitchFamily="66" charset="0"/>
                        </a:rPr>
                        <a:t>1011</a:t>
                      </a:r>
                    </a:p>
                  </a:txBody>
                  <a:tcPr anchor="ctr"/>
                </a:tc>
                <a:tc>
                  <a:txBody>
                    <a:bodyPr/>
                    <a:lstStyle/>
                    <a:p>
                      <a:pPr algn="ctr"/>
                      <a:endParaRPr lang="en-US" sz="1200" i="1" dirty="0">
                        <a:latin typeface="Comic Sans MS" panose="030F0702030302020204" pitchFamily="66" charset="0"/>
                      </a:endParaRPr>
                    </a:p>
                  </a:txBody>
                  <a:tcPr anchor="ctr"/>
                </a:tc>
                <a:tc>
                  <a:txBody>
                    <a:bodyPr/>
                    <a:lstStyle/>
                    <a:p>
                      <a:pPr algn="ctr"/>
                      <a:endParaRPr lang="en-US" sz="1200" i="1" dirty="0">
                        <a:latin typeface="Comic Sans MS" panose="030F0702030302020204" pitchFamily="66" charset="0"/>
                      </a:endParaRPr>
                    </a:p>
                  </a:txBody>
                  <a:tcPr anchor="ctr"/>
                </a:tc>
                <a:tc>
                  <a:txBody>
                    <a:bodyPr/>
                    <a:lstStyle/>
                    <a:p>
                      <a:pPr algn="ctr"/>
                      <a:endParaRPr lang="en-US" sz="1200" i="1" dirty="0">
                        <a:latin typeface="Comic Sans MS" panose="030F0702030302020204" pitchFamily="66" charset="0"/>
                      </a:endParaRPr>
                    </a:p>
                  </a:txBody>
                  <a:tcPr anchor="ctr"/>
                </a:tc>
                <a:extLst>
                  <a:ext uri="{0D108BD9-81ED-4DB2-BD59-A6C34878D82A}">
                    <a16:rowId xmlns:a16="http://schemas.microsoft.com/office/drawing/2014/main" val="98055037"/>
                  </a:ext>
                </a:extLst>
              </a:tr>
              <a:tr h="267589">
                <a:tc>
                  <a:txBody>
                    <a:bodyPr/>
                    <a:lstStyle/>
                    <a:p>
                      <a:pPr algn="ctr"/>
                      <a:r>
                        <a:rPr lang="en-US" sz="1200" i="1" dirty="0">
                          <a:latin typeface="Comic Sans MS" panose="030F0702030302020204" pitchFamily="66" charset="0"/>
                        </a:rPr>
                        <a:t>09</a:t>
                      </a:r>
                    </a:p>
                  </a:txBody>
                  <a:tcPr anchor="ctr"/>
                </a:tc>
                <a:tc>
                  <a:txBody>
                    <a:bodyPr/>
                    <a:lstStyle/>
                    <a:p>
                      <a:pPr algn="ctr"/>
                      <a:r>
                        <a:rPr lang="en-US" sz="1200" i="1" dirty="0">
                          <a:latin typeface="Comic Sans MS" panose="030F0702030302020204" pitchFamily="66" charset="0"/>
                        </a:rPr>
                        <a:t>31.8</a:t>
                      </a:r>
                    </a:p>
                  </a:txBody>
                  <a:tcPr anchor="ctr"/>
                </a:tc>
                <a:tc>
                  <a:txBody>
                    <a:bodyPr/>
                    <a:lstStyle/>
                    <a:p>
                      <a:pPr algn="ctr"/>
                      <a:r>
                        <a:rPr lang="en-US" sz="1200" i="1" dirty="0">
                          <a:latin typeface="Comic Sans MS" panose="030F0702030302020204" pitchFamily="66" charset="0"/>
                        </a:rPr>
                        <a:t>74.8</a:t>
                      </a:r>
                    </a:p>
                  </a:txBody>
                  <a:tcPr anchor="ctr"/>
                </a:tc>
                <a:tc>
                  <a:txBody>
                    <a:bodyPr/>
                    <a:lstStyle/>
                    <a:p>
                      <a:pPr algn="ctr"/>
                      <a:r>
                        <a:rPr lang="en-US" sz="1200" i="1" dirty="0">
                          <a:latin typeface="Comic Sans MS" panose="030F0702030302020204" pitchFamily="66" charset="0"/>
                        </a:rPr>
                        <a:t>5</a:t>
                      </a:r>
                    </a:p>
                  </a:txBody>
                  <a:tcPr anchor="ctr"/>
                </a:tc>
                <a:tc>
                  <a:txBody>
                    <a:bodyPr/>
                    <a:lstStyle/>
                    <a:p>
                      <a:pPr algn="ctr"/>
                      <a:r>
                        <a:rPr lang="en-US" sz="1200" i="1" dirty="0">
                          <a:latin typeface="Comic Sans MS" panose="030F0702030302020204" pitchFamily="66" charset="0"/>
                        </a:rPr>
                        <a:t>270</a:t>
                      </a:r>
                    </a:p>
                  </a:txBody>
                  <a:tcPr anchor="ctr"/>
                </a:tc>
                <a:tc>
                  <a:txBody>
                    <a:bodyPr/>
                    <a:lstStyle/>
                    <a:p>
                      <a:pPr algn="ctr"/>
                      <a:r>
                        <a:rPr lang="en-US" sz="1200" i="1" dirty="0">
                          <a:latin typeface="Comic Sans MS" panose="030F0702030302020204" pitchFamily="66" charset="0"/>
                        </a:rPr>
                        <a:t>3.9</a:t>
                      </a:r>
                    </a:p>
                  </a:txBody>
                  <a:tcPr anchor="ctr"/>
                </a:tc>
                <a:tc>
                  <a:txBody>
                    <a:bodyPr/>
                    <a:lstStyle/>
                    <a:p>
                      <a:pPr algn="ctr"/>
                      <a:r>
                        <a:rPr lang="en-US" sz="1200" i="1" dirty="0">
                          <a:latin typeface="Comic Sans MS" panose="030F0702030302020204" pitchFamily="66" charset="0"/>
                        </a:rPr>
                        <a:t>300</a:t>
                      </a:r>
                    </a:p>
                  </a:txBody>
                  <a:tcPr anchor="ctr"/>
                </a:tc>
                <a:tc>
                  <a:txBody>
                    <a:bodyPr/>
                    <a:lstStyle/>
                    <a:p>
                      <a:pPr algn="ctr"/>
                      <a:r>
                        <a:rPr lang="en-US" sz="1200" i="1" dirty="0">
                          <a:latin typeface="Comic Sans MS" panose="030F0702030302020204" pitchFamily="66" charset="0"/>
                        </a:rPr>
                        <a:t>1010</a:t>
                      </a:r>
                    </a:p>
                  </a:txBody>
                  <a:tcPr anchor="ctr"/>
                </a:tc>
                <a:tc>
                  <a:txBody>
                    <a:bodyPr/>
                    <a:lstStyle/>
                    <a:p>
                      <a:pPr algn="ctr"/>
                      <a:endParaRPr lang="en-US" sz="1200" i="1" dirty="0">
                        <a:latin typeface="Comic Sans MS" panose="030F0702030302020204" pitchFamily="66" charset="0"/>
                      </a:endParaRPr>
                    </a:p>
                  </a:txBody>
                  <a:tcPr anchor="ctr"/>
                </a:tc>
                <a:tc>
                  <a:txBody>
                    <a:bodyPr/>
                    <a:lstStyle/>
                    <a:p>
                      <a:pPr algn="ctr"/>
                      <a:endParaRPr lang="en-US" sz="1200" i="1" dirty="0">
                        <a:latin typeface="Comic Sans MS" panose="030F0702030302020204" pitchFamily="66" charset="0"/>
                      </a:endParaRPr>
                    </a:p>
                  </a:txBody>
                  <a:tcPr anchor="ctr"/>
                </a:tc>
                <a:tc>
                  <a:txBody>
                    <a:bodyPr/>
                    <a:lstStyle/>
                    <a:p>
                      <a:pPr algn="ctr"/>
                      <a:endParaRPr lang="en-US" sz="1200" i="1" dirty="0">
                        <a:latin typeface="Comic Sans MS" panose="030F0702030302020204" pitchFamily="66" charset="0"/>
                      </a:endParaRPr>
                    </a:p>
                  </a:txBody>
                  <a:tcPr anchor="ctr"/>
                </a:tc>
                <a:extLst>
                  <a:ext uri="{0D108BD9-81ED-4DB2-BD59-A6C34878D82A}">
                    <a16:rowId xmlns:a16="http://schemas.microsoft.com/office/drawing/2014/main" val="3822898504"/>
                  </a:ext>
                </a:extLst>
              </a:tr>
              <a:tr h="267589">
                <a:tc>
                  <a:txBody>
                    <a:bodyPr/>
                    <a:lstStyle/>
                    <a:p>
                      <a:pPr algn="ctr"/>
                      <a:r>
                        <a:rPr lang="en-US" sz="1200" i="1" dirty="0">
                          <a:latin typeface="Comic Sans MS" panose="030F0702030302020204" pitchFamily="66" charset="0"/>
                        </a:rPr>
                        <a:t>12</a:t>
                      </a:r>
                    </a:p>
                  </a:txBody>
                  <a:tcPr anchor="ctr"/>
                </a:tc>
                <a:tc>
                  <a:txBody>
                    <a:bodyPr/>
                    <a:lstStyle/>
                    <a:p>
                      <a:pPr algn="ctr"/>
                      <a:r>
                        <a:rPr lang="en-US" sz="1200" i="1" dirty="0">
                          <a:latin typeface="Comic Sans MS" panose="030F0702030302020204" pitchFamily="66" charset="0"/>
                        </a:rPr>
                        <a:t>31.8</a:t>
                      </a:r>
                    </a:p>
                  </a:txBody>
                  <a:tcPr anchor="ctr"/>
                </a:tc>
                <a:tc>
                  <a:txBody>
                    <a:bodyPr/>
                    <a:lstStyle/>
                    <a:p>
                      <a:pPr algn="ctr"/>
                      <a:r>
                        <a:rPr lang="en-US" sz="1200" i="1" dirty="0">
                          <a:latin typeface="Comic Sans MS" panose="030F0702030302020204" pitchFamily="66" charset="0"/>
                        </a:rPr>
                        <a:t>74.8</a:t>
                      </a:r>
                    </a:p>
                  </a:txBody>
                  <a:tcPr anchor="ctr"/>
                </a:tc>
                <a:tc>
                  <a:txBody>
                    <a:bodyPr/>
                    <a:lstStyle/>
                    <a:p>
                      <a:pPr algn="ctr"/>
                      <a:r>
                        <a:rPr lang="en-US" sz="1200" i="1" dirty="0">
                          <a:latin typeface="Comic Sans MS" panose="030F0702030302020204" pitchFamily="66" charset="0"/>
                        </a:rPr>
                        <a:t>5</a:t>
                      </a:r>
                    </a:p>
                  </a:txBody>
                  <a:tcPr anchor="ctr"/>
                </a:tc>
                <a:tc>
                  <a:txBody>
                    <a:bodyPr/>
                    <a:lstStyle/>
                    <a:p>
                      <a:pPr algn="ctr"/>
                      <a:r>
                        <a:rPr lang="en-US" sz="1200" i="1" dirty="0">
                          <a:latin typeface="Comic Sans MS" panose="030F0702030302020204" pitchFamily="66" charset="0"/>
                        </a:rPr>
                        <a:t>270</a:t>
                      </a:r>
                    </a:p>
                  </a:txBody>
                  <a:tcPr anchor="ctr"/>
                </a:tc>
                <a:tc>
                  <a:txBody>
                    <a:bodyPr/>
                    <a:lstStyle/>
                    <a:p>
                      <a:pPr algn="ctr"/>
                      <a:r>
                        <a:rPr lang="en-US" sz="1200" i="1" dirty="0">
                          <a:latin typeface="Comic Sans MS" panose="030F0702030302020204" pitchFamily="66" charset="0"/>
                        </a:rPr>
                        <a:t>13.6</a:t>
                      </a:r>
                    </a:p>
                  </a:txBody>
                  <a:tcPr anchor="ctr"/>
                </a:tc>
                <a:tc>
                  <a:txBody>
                    <a:bodyPr/>
                    <a:lstStyle/>
                    <a:p>
                      <a:pPr algn="ctr"/>
                      <a:r>
                        <a:rPr lang="en-US" sz="1200" i="1" dirty="0">
                          <a:latin typeface="Comic Sans MS" panose="030F0702030302020204" pitchFamily="66" charset="0"/>
                        </a:rPr>
                        <a:t>250</a:t>
                      </a:r>
                    </a:p>
                  </a:txBody>
                  <a:tcPr anchor="ctr"/>
                </a:tc>
                <a:tc>
                  <a:txBody>
                    <a:bodyPr/>
                    <a:lstStyle/>
                    <a:p>
                      <a:pPr algn="ctr"/>
                      <a:r>
                        <a:rPr lang="en-US" sz="1200" i="1" dirty="0">
                          <a:latin typeface="Comic Sans MS" panose="030F0702030302020204" pitchFamily="66" charset="0"/>
                        </a:rPr>
                        <a:t>1010</a:t>
                      </a:r>
                    </a:p>
                  </a:txBody>
                  <a:tcPr anchor="ctr"/>
                </a:tc>
                <a:tc>
                  <a:txBody>
                    <a:bodyPr/>
                    <a:lstStyle/>
                    <a:p>
                      <a:pPr algn="ctr"/>
                      <a:endParaRPr lang="en-US" sz="1200" i="1" dirty="0">
                        <a:latin typeface="Comic Sans MS" panose="030F0702030302020204" pitchFamily="66" charset="0"/>
                      </a:endParaRPr>
                    </a:p>
                  </a:txBody>
                  <a:tcPr anchor="ctr"/>
                </a:tc>
                <a:tc>
                  <a:txBody>
                    <a:bodyPr/>
                    <a:lstStyle/>
                    <a:p>
                      <a:pPr algn="ctr"/>
                      <a:endParaRPr lang="en-US" sz="1200" i="1" dirty="0">
                        <a:latin typeface="Comic Sans MS" panose="030F0702030302020204" pitchFamily="66" charset="0"/>
                      </a:endParaRPr>
                    </a:p>
                  </a:txBody>
                  <a:tcPr anchor="ctr"/>
                </a:tc>
                <a:tc>
                  <a:txBody>
                    <a:bodyPr/>
                    <a:lstStyle/>
                    <a:p>
                      <a:pPr algn="ctr"/>
                      <a:endParaRPr lang="en-US" sz="1200" i="1" dirty="0">
                        <a:latin typeface="Comic Sans MS" panose="030F0702030302020204" pitchFamily="66" charset="0"/>
                      </a:endParaRPr>
                    </a:p>
                  </a:txBody>
                  <a:tcPr anchor="ctr"/>
                </a:tc>
                <a:extLst>
                  <a:ext uri="{0D108BD9-81ED-4DB2-BD59-A6C34878D82A}">
                    <a16:rowId xmlns:a16="http://schemas.microsoft.com/office/drawing/2014/main" val="1956061433"/>
                  </a:ext>
                </a:extLst>
              </a:tr>
              <a:tr h="267589">
                <a:tc>
                  <a:txBody>
                    <a:bodyPr/>
                    <a:lstStyle/>
                    <a:p>
                      <a:pPr algn="ctr"/>
                      <a:r>
                        <a:rPr lang="en-US" sz="1200" i="1" dirty="0">
                          <a:latin typeface="Comic Sans MS" panose="030F0702030302020204" pitchFamily="66" charset="0"/>
                        </a:rPr>
                        <a:t>15</a:t>
                      </a:r>
                    </a:p>
                  </a:txBody>
                  <a:tcPr anchor="ctr"/>
                </a:tc>
                <a:tc>
                  <a:txBody>
                    <a:bodyPr/>
                    <a:lstStyle/>
                    <a:p>
                      <a:pPr algn="ctr"/>
                      <a:endParaRPr lang="en-US" sz="1200" i="1" dirty="0">
                        <a:latin typeface="Comic Sans MS" panose="030F0702030302020204" pitchFamily="66" charset="0"/>
                      </a:endParaRPr>
                    </a:p>
                  </a:txBody>
                  <a:tcPr anchor="ctr"/>
                </a:tc>
                <a:tc>
                  <a:txBody>
                    <a:bodyPr/>
                    <a:lstStyle/>
                    <a:p>
                      <a:pPr algn="ctr"/>
                      <a:endParaRPr lang="en-US" sz="1200" i="1" dirty="0">
                        <a:latin typeface="Comic Sans MS" panose="030F0702030302020204" pitchFamily="66" charset="0"/>
                      </a:endParaRPr>
                    </a:p>
                  </a:txBody>
                  <a:tcPr anchor="ctr"/>
                </a:tc>
                <a:tc>
                  <a:txBody>
                    <a:bodyPr/>
                    <a:lstStyle/>
                    <a:p>
                      <a:pPr algn="ctr"/>
                      <a:endParaRPr lang="en-US" sz="1200" i="1" dirty="0">
                        <a:latin typeface="Comic Sans MS" panose="030F0702030302020204" pitchFamily="66" charset="0"/>
                      </a:endParaRPr>
                    </a:p>
                  </a:txBody>
                  <a:tcPr anchor="ctr"/>
                </a:tc>
                <a:tc>
                  <a:txBody>
                    <a:bodyPr/>
                    <a:lstStyle/>
                    <a:p>
                      <a:pPr algn="ctr"/>
                      <a:endParaRPr lang="en-US" sz="1200" i="1" dirty="0">
                        <a:latin typeface="Comic Sans MS" panose="030F0702030302020204" pitchFamily="66" charset="0"/>
                      </a:endParaRPr>
                    </a:p>
                  </a:txBody>
                  <a:tcPr anchor="ctr"/>
                </a:tc>
                <a:tc>
                  <a:txBody>
                    <a:bodyPr/>
                    <a:lstStyle/>
                    <a:p>
                      <a:pPr algn="ctr"/>
                      <a:endParaRPr lang="en-US" sz="1200" i="1" dirty="0">
                        <a:latin typeface="Comic Sans MS" panose="030F0702030302020204" pitchFamily="66" charset="0"/>
                      </a:endParaRPr>
                    </a:p>
                  </a:txBody>
                  <a:tcPr anchor="ctr"/>
                </a:tc>
                <a:tc>
                  <a:txBody>
                    <a:bodyPr/>
                    <a:lstStyle/>
                    <a:p>
                      <a:pPr algn="ctr"/>
                      <a:endParaRPr lang="en-US" sz="1200" i="1" dirty="0">
                        <a:latin typeface="Comic Sans MS" panose="030F0702030302020204" pitchFamily="66" charset="0"/>
                      </a:endParaRPr>
                    </a:p>
                  </a:txBody>
                  <a:tcPr anchor="ctr"/>
                </a:tc>
                <a:tc>
                  <a:txBody>
                    <a:bodyPr/>
                    <a:lstStyle/>
                    <a:p>
                      <a:pPr algn="ctr"/>
                      <a:endParaRPr lang="en-US" sz="1200" i="1" dirty="0">
                        <a:latin typeface="Comic Sans MS" panose="030F0702030302020204" pitchFamily="66" charset="0"/>
                      </a:endParaRPr>
                    </a:p>
                  </a:txBody>
                  <a:tcPr anchor="ctr"/>
                </a:tc>
                <a:tc>
                  <a:txBody>
                    <a:bodyPr/>
                    <a:lstStyle/>
                    <a:p>
                      <a:pPr algn="ctr"/>
                      <a:endParaRPr lang="en-US" sz="1200" i="1" dirty="0">
                        <a:latin typeface="Comic Sans MS" panose="030F0702030302020204" pitchFamily="66" charset="0"/>
                      </a:endParaRPr>
                    </a:p>
                  </a:txBody>
                  <a:tcPr anchor="ctr"/>
                </a:tc>
                <a:tc>
                  <a:txBody>
                    <a:bodyPr/>
                    <a:lstStyle/>
                    <a:p>
                      <a:pPr algn="ctr"/>
                      <a:endParaRPr lang="en-US" sz="1200" i="1" dirty="0">
                        <a:latin typeface="Comic Sans MS" panose="030F0702030302020204" pitchFamily="66" charset="0"/>
                      </a:endParaRPr>
                    </a:p>
                  </a:txBody>
                  <a:tcPr anchor="ctr"/>
                </a:tc>
                <a:tc>
                  <a:txBody>
                    <a:bodyPr/>
                    <a:lstStyle/>
                    <a:p>
                      <a:pPr algn="ctr"/>
                      <a:endParaRPr lang="en-US" sz="1200" i="1" dirty="0">
                        <a:latin typeface="Comic Sans MS" panose="030F0702030302020204" pitchFamily="66" charset="0"/>
                      </a:endParaRPr>
                    </a:p>
                  </a:txBody>
                  <a:tcPr anchor="ctr"/>
                </a:tc>
                <a:extLst>
                  <a:ext uri="{0D108BD9-81ED-4DB2-BD59-A6C34878D82A}">
                    <a16:rowId xmlns:a16="http://schemas.microsoft.com/office/drawing/2014/main" val="912000039"/>
                  </a:ext>
                </a:extLst>
              </a:tr>
              <a:tr h="267589">
                <a:tc>
                  <a:txBody>
                    <a:bodyPr/>
                    <a:lstStyle/>
                    <a:p>
                      <a:pPr algn="ctr"/>
                      <a:r>
                        <a:rPr lang="en-US" sz="1200" i="1" dirty="0">
                          <a:latin typeface="Comic Sans MS" panose="030F0702030302020204" pitchFamily="66" charset="0"/>
                        </a:rPr>
                        <a:t>18</a:t>
                      </a:r>
                    </a:p>
                  </a:txBody>
                  <a:tcPr anchor="ctr"/>
                </a:tc>
                <a:tc>
                  <a:txBody>
                    <a:bodyPr/>
                    <a:lstStyle/>
                    <a:p>
                      <a:pPr algn="ctr"/>
                      <a:endParaRPr lang="en-US" sz="1200" i="1" dirty="0">
                        <a:latin typeface="Comic Sans MS" panose="030F0702030302020204" pitchFamily="66" charset="0"/>
                      </a:endParaRPr>
                    </a:p>
                  </a:txBody>
                  <a:tcPr anchor="ctr"/>
                </a:tc>
                <a:tc>
                  <a:txBody>
                    <a:bodyPr/>
                    <a:lstStyle/>
                    <a:p>
                      <a:pPr algn="ctr"/>
                      <a:endParaRPr lang="en-US" sz="1200" i="1" dirty="0">
                        <a:latin typeface="Comic Sans MS" panose="030F0702030302020204" pitchFamily="66" charset="0"/>
                      </a:endParaRPr>
                    </a:p>
                  </a:txBody>
                  <a:tcPr anchor="ctr"/>
                </a:tc>
                <a:tc>
                  <a:txBody>
                    <a:bodyPr/>
                    <a:lstStyle/>
                    <a:p>
                      <a:pPr algn="ctr"/>
                      <a:endParaRPr lang="en-US" sz="1200" i="1" dirty="0">
                        <a:latin typeface="Comic Sans MS" panose="030F0702030302020204" pitchFamily="66" charset="0"/>
                      </a:endParaRPr>
                    </a:p>
                  </a:txBody>
                  <a:tcPr anchor="ctr"/>
                </a:tc>
                <a:tc>
                  <a:txBody>
                    <a:bodyPr/>
                    <a:lstStyle/>
                    <a:p>
                      <a:pPr algn="ctr"/>
                      <a:endParaRPr lang="en-US" sz="1200" i="1" dirty="0">
                        <a:latin typeface="Comic Sans MS" panose="030F0702030302020204" pitchFamily="66" charset="0"/>
                      </a:endParaRPr>
                    </a:p>
                  </a:txBody>
                  <a:tcPr anchor="ctr"/>
                </a:tc>
                <a:tc>
                  <a:txBody>
                    <a:bodyPr/>
                    <a:lstStyle/>
                    <a:p>
                      <a:pPr algn="ctr"/>
                      <a:endParaRPr lang="en-US" sz="1200" i="1" dirty="0">
                        <a:latin typeface="Comic Sans MS" panose="030F0702030302020204" pitchFamily="66" charset="0"/>
                      </a:endParaRPr>
                    </a:p>
                  </a:txBody>
                  <a:tcPr anchor="ctr"/>
                </a:tc>
                <a:tc>
                  <a:txBody>
                    <a:bodyPr/>
                    <a:lstStyle/>
                    <a:p>
                      <a:pPr algn="ctr"/>
                      <a:endParaRPr lang="en-US" sz="1200" i="1" dirty="0">
                        <a:latin typeface="Comic Sans MS" panose="030F0702030302020204" pitchFamily="66" charset="0"/>
                      </a:endParaRPr>
                    </a:p>
                  </a:txBody>
                  <a:tcPr anchor="ctr"/>
                </a:tc>
                <a:tc>
                  <a:txBody>
                    <a:bodyPr/>
                    <a:lstStyle/>
                    <a:p>
                      <a:pPr algn="ctr"/>
                      <a:endParaRPr lang="en-US" sz="1200" i="1" dirty="0">
                        <a:latin typeface="Comic Sans MS" panose="030F0702030302020204" pitchFamily="66" charset="0"/>
                      </a:endParaRPr>
                    </a:p>
                  </a:txBody>
                  <a:tcPr anchor="ctr"/>
                </a:tc>
                <a:tc>
                  <a:txBody>
                    <a:bodyPr/>
                    <a:lstStyle/>
                    <a:p>
                      <a:pPr algn="ctr"/>
                      <a:endParaRPr lang="en-US" sz="1200" i="1" dirty="0">
                        <a:latin typeface="Comic Sans MS" panose="030F0702030302020204" pitchFamily="66" charset="0"/>
                      </a:endParaRPr>
                    </a:p>
                  </a:txBody>
                  <a:tcPr anchor="ctr"/>
                </a:tc>
                <a:tc>
                  <a:txBody>
                    <a:bodyPr/>
                    <a:lstStyle/>
                    <a:p>
                      <a:pPr algn="ctr"/>
                      <a:endParaRPr lang="en-US" sz="1200" i="1" dirty="0">
                        <a:latin typeface="Comic Sans MS" panose="030F0702030302020204" pitchFamily="66" charset="0"/>
                      </a:endParaRPr>
                    </a:p>
                  </a:txBody>
                  <a:tcPr anchor="ctr"/>
                </a:tc>
                <a:tc>
                  <a:txBody>
                    <a:bodyPr/>
                    <a:lstStyle/>
                    <a:p>
                      <a:pPr algn="ctr"/>
                      <a:endParaRPr lang="en-US" sz="1200" i="1" dirty="0">
                        <a:latin typeface="Comic Sans MS" panose="030F0702030302020204" pitchFamily="66" charset="0"/>
                      </a:endParaRPr>
                    </a:p>
                  </a:txBody>
                  <a:tcPr anchor="ctr"/>
                </a:tc>
                <a:extLst>
                  <a:ext uri="{0D108BD9-81ED-4DB2-BD59-A6C34878D82A}">
                    <a16:rowId xmlns:a16="http://schemas.microsoft.com/office/drawing/2014/main" val="3860911680"/>
                  </a:ext>
                </a:extLst>
              </a:tr>
              <a:tr h="267589">
                <a:tc>
                  <a:txBody>
                    <a:bodyPr/>
                    <a:lstStyle/>
                    <a:p>
                      <a:pPr algn="ctr"/>
                      <a:r>
                        <a:rPr lang="en-US" sz="1200" i="1" dirty="0">
                          <a:latin typeface="Comic Sans MS" panose="030F0702030302020204" pitchFamily="66" charset="0"/>
                        </a:rPr>
                        <a:t>21</a:t>
                      </a:r>
                    </a:p>
                  </a:txBody>
                  <a:tcPr anchor="ctr"/>
                </a:tc>
                <a:tc>
                  <a:txBody>
                    <a:bodyPr/>
                    <a:lstStyle/>
                    <a:p>
                      <a:pPr algn="ctr"/>
                      <a:endParaRPr lang="en-US" sz="1200" i="1" dirty="0">
                        <a:latin typeface="Comic Sans MS" panose="030F0702030302020204" pitchFamily="66" charset="0"/>
                      </a:endParaRPr>
                    </a:p>
                  </a:txBody>
                  <a:tcPr anchor="ctr"/>
                </a:tc>
                <a:tc>
                  <a:txBody>
                    <a:bodyPr/>
                    <a:lstStyle/>
                    <a:p>
                      <a:pPr algn="ctr"/>
                      <a:endParaRPr lang="en-US" sz="1200" i="1" dirty="0">
                        <a:latin typeface="Comic Sans MS" panose="030F0702030302020204" pitchFamily="66" charset="0"/>
                      </a:endParaRPr>
                    </a:p>
                  </a:txBody>
                  <a:tcPr anchor="ctr"/>
                </a:tc>
                <a:tc>
                  <a:txBody>
                    <a:bodyPr/>
                    <a:lstStyle/>
                    <a:p>
                      <a:pPr algn="ctr"/>
                      <a:endParaRPr lang="en-US" sz="1200" i="1" dirty="0">
                        <a:latin typeface="Comic Sans MS" panose="030F0702030302020204" pitchFamily="66" charset="0"/>
                      </a:endParaRPr>
                    </a:p>
                  </a:txBody>
                  <a:tcPr anchor="ctr"/>
                </a:tc>
                <a:tc>
                  <a:txBody>
                    <a:bodyPr/>
                    <a:lstStyle/>
                    <a:p>
                      <a:pPr algn="ctr"/>
                      <a:endParaRPr lang="en-US" sz="1200" i="1" dirty="0">
                        <a:latin typeface="Comic Sans MS" panose="030F0702030302020204" pitchFamily="66" charset="0"/>
                      </a:endParaRPr>
                    </a:p>
                  </a:txBody>
                  <a:tcPr anchor="ctr"/>
                </a:tc>
                <a:tc>
                  <a:txBody>
                    <a:bodyPr/>
                    <a:lstStyle/>
                    <a:p>
                      <a:pPr algn="ctr"/>
                      <a:endParaRPr lang="en-US" sz="1200" i="1" dirty="0">
                        <a:latin typeface="Comic Sans MS" panose="030F0702030302020204" pitchFamily="66" charset="0"/>
                      </a:endParaRPr>
                    </a:p>
                  </a:txBody>
                  <a:tcPr anchor="ctr"/>
                </a:tc>
                <a:tc>
                  <a:txBody>
                    <a:bodyPr/>
                    <a:lstStyle/>
                    <a:p>
                      <a:pPr algn="ctr"/>
                      <a:endParaRPr lang="en-US" sz="1200" i="1" dirty="0">
                        <a:latin typeface="Comic Sans MS" panose="030F0702030302020204" pitchFamily="66" charset="0"/>
                      </a:endParaRPr>
                    </a:p>
                  </a:txBody>
                  <a:tcPr anchor="ctr"/>
                </a:tc>
                <a:tc>
                  <a:txBody>
                    <a:bodyPr/>
                    <a:lstStyle/>
                    <a:p>
                      <a:pPr algn="ctr"/>
                      <a:endParaRPr lang="en-US" sz="1200" i="1" dirty="0">
                        <a:latin typeface="Comic Sans MS" panose="030F0702030302020204" pitchFamily="66" charset="0"/>
                      </a:endParaRPr>
                    </a:p>
                  </a:txBody>
                  <a:tcPr anchor="ctr"/>
                </a:tc>
                <a:tc>
                  <a:txBody>
                    <a:bodyPr/>
                    <a:lstStyle/>
                    <a:p>
                      <a:pPr algn="ctr"/>
                      <a:endParaRPr lang="en-US" sz="1200" i="1" dirty="0">
                        <a:latin typeface="Comic Sans MS" panose="030F0702030302020204" pitchFamily="66" charset="0"/>
                      </a:endParaRPr>
                    </a:p>
                  </a:txBody>
                  <a:tcPr anchor="ctr"/>
                </a:tc>
                <a:tc>
                  <a:txBody>
                    <a:bodyPr/>
                    <a:lstStyle/>
                    <a:p>
                      <a:pPr algn="ctr"/>
                      <a:endParaRPr lang="en-US" sz="1200" i="1" dirty="0">
                        <a:latin typeface="Comic Sans MS" panose="030F0702030302020204" pitchFamily="66" charset="0"/>
                      </a:endParaRPr>
                    </a:p>
                  </a:txBody>
                  <a:tcPr anchor="ctr"/>
                </a:tc>
                <a:tc>
                  <a:txBody>
                    <a:bodyPr/>
                    <a:lstStyle/>
                    <a:p>
                      <a:pPr algn="ctr"/>
                      <a:endParaRPr lang="en-US" sz="1200" i="1" dirty="0">
                        <a:latin typeface="Comic Sans MS" panose="030F0702030302020204" pitchFamily="66" charset="0"/>
                      </a:endParaRPr>
                    </a:p>
                  </a:txBody>
                  <a:tcPr anchor="ctr"/>
                </a:tc>
                <a:extLst>
                  <a:ext uri="{0D108BD9-81ED-4DB2-BD59-A6C34878D82A}">
                    <a16:rowId xmlns:a16="http://schemas.microsoft.com/office/drawing/2014/main" val="2941839823"/>
                  </a:ext>
                </a:extLst>
              </a:tr>
            </a:tbl>
          </a:graphicData>
        </a:graphic>
      </p:graphicFrame>
      <p:sp>
        <p:nvSpPr>
          <p:cNvPr id="6" name="TextBox 5">
            <a:extLst>
              <a:ext uri="{FF2B5EF4-FFF2-40B4-BE49-F238E27FC236}">
                <a16:creationId xmlns:a16="http://schemas.microsoft.com/office/drawing/2014/main" id="{0FE422CC-19F3-41AA-8779-3165082AA7DF}"/>
              </a:ext>
            </a:extLst>
          </p:cNvPr>
          <p:cNvSpPr txBox="1"/>
          <p:nvPr/>
        </p:nvSpPr>
        <p:spPr>
          <a:xfrm>
            <a:off x="431800" y="3467100"/>
            <a:ext cx="1571969" cy="369332"/>
          </a:xfrm>
          <a:prstGeom prst="rect">
            <a:avLst/>
          </a:prstGeom>
          <a:noFill/>
        </p:spPr>
        <p:txBody>
          <a:bodyPr wrap="none" rtlCol="0">
            <a:spAutoFit/>
          </a:bodyPr>
          <a:lstStyle/>
          <a:p>
            <a:r>
              <a:rPr lang="en-US" sz="1600" dirty="0"/>
              <a:t>Date:</a:t>
            </a:r>
            <a:r>
              <a:rPr lang="en-US" dirty="0"/>
              <a:t> </a:t>
            </a:r>
            <a:r>
              <a:rPr lang="en-US" sz="1200" i="1" dirty="0">
                <a:latin typeface="Comic Sans MS" panose="030F0702030302020204" pitchFamily="66" charset="0"/>
              </a:rPr>
              <a:t>03/08/2018</a:t>
            </a:r>
            <a:endParaRPr lang="en-US" i="1" dirty="0"/>
          </a:p>
        </p:txBody>
      </p:sp>
      <p:sp>
        <p:nvSpPr>
          <p:cNvPr id="7" name="Rectangle 6">
            <a:extLst>
              <a:ext uri="{FF2B5EF4-FFF2-40B4-BE49-F238E27FC236}">
                <a16:creationId xmlns:a16="http://schemas.microsoft.com/office/drawing/2014/main" id="{61B6E5E6-33E6-4F61-AADF-FC914F2F9FAA}"/>
              </a:ext>
            </a:extLst>
          </p:cNvPr>
          <p:cNvSpPr/>
          <p:nvPr/>
        </p:nvSpPr>
        <p:spPr>
          <a:xfrm>
            <a:off x="4991652" y="706784"/>
            <a:ext cx="1298712" cy="50932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6270711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p:cNvSpPr>
            <a:spLocks noGrp="1"/>
          </p:cNvSpPr>
          <p:nvPr>
            <p:ph type="title"/>
          </p:nvPr>
        </p:nvSpPr>
        <p:spPr/>
        <p:txBody>
          <a:bodyPr/>
          <a:lstStyle/>
          <a:p>
            <a:r>
              <a:rPr lang="en-US" altLang="en-US" dirty="0"/>
              <a:t>Wave Characteristics</a:t>
            </a:r>
          </a:p>
        </p:txBody>
      </p:sp>
    </p:spTree>
    <p:custDataLst>
      <p:tags r:id="rId1"/>
    </p:custDataLst>
    <p:extLst>
      <p:ext uri="{BB962C8B-B14F-4D97-AF65-F5344CB8AC3E}">
        <p14:creationId xmlns:p14="http://schemas.microsoft.com/office/powerpoint/2010/main" val="9103878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3"/>
          <p:cNvSpPr>
            <a:spLocks noGrp="1"/>
          </p:cNvSpPr>
          <p:nvPr>
            <p:ph type="title"/>
          </p:nvPr>
        </p:nvSpPr>
        <p:spPr/>
        <p:txBody>
          <a:bodyPr/>
          <a:lstStyle/>
          <a:p>
            <a:pPr eaLnBrk="1" hangingPunct="1"/>
            <a:r>
              <a:rPr lang="en-US" altLang="en-US" dirty="0"/>
              <a:t>Wave Categories</a:t>
            </a:r>
          </a:p>
        </p:txBody>
      </p:sp>
      <p:pic>
        <p:nvPicPr>
          <p:cNvPr id="1741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9438" y="685800"/>
            <a:ext cx="2503487"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9438" y="2622550"/>
            <a:ext cx="2503487"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9438" y="4560888"/>
            <a:ext cx="2503487"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4"/>
          <p:cNvSpPr txBox="1">
            <a:spLocks/>
          </p:cNvSpPr>
          <p:nvPr/>
        </p:nvSpPr>
        <p:spPr bwMode="auto">
          <a:xfrm>
            <a:off x="3221038" y="685800"/>
            <a:ext cx="5602287"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3363" indent="-233363">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eaLnBrk="1" hangingPunct="1"/>
            <a:r>
              <a:rPr lang="en-US" altLang="en-US" b="1" dirty="0"/>
              <a:t>Seas: </a:t>
            </a:r>
            <a:r>
              <a:rPr lang="en-US" altLang="en-US" dirty="0"/>
              <a:t>Waves under the direct influence of generating winds</a:t>
            </a:r>
          </a:p>
        </p:txBody>
      </p:sp>
      <p:sp>
        <p:nvSpPr>
          <p:cNvPr id="13" name="Content Placeholder 4"/>
          <p:cNvSpPr txBox="1">
            <a:spLocks/>
          </p:cNvSpPr>
          <p:nvPr/>
        </p:nvSpPr>
        <p:spPr bwMode="auto">
          <a:xfrm>
            <a:off x="3221038" y="2622550"/>
            <a:ext cx="5602287"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3363" indent="-233363">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eaLnBrk="1" hangingPunct="1"/>
            <a:r>
              <a:rPr lang="en-US" altLang="en-US" b="1"/>
              <a:t>Swell: </a:t>
            </a:r>
            <a:r>
              <a:rPr lang="en-US" altLang="en-US"/>
              <a:t>Waves which have left the generating area and are subject to decay.</a:t>
            </a:r>
          </a:p>
        </p:txBody>
      </p:sp>
      <p:sp>
        <p:nvSpPr>
          <p:cNvPr id="14" name="Content Placeholder 4"/>
          <p:cNvSpPr txBox="1">
            <a:spLocks/>
          </p:cNvSpPr>
          <p:nvPr/>
        </p:nvSpPr>
        <p:spPr bwMode="auto">
          <a:xfrm>
            <a:off x="3221038" y="4560888"/>
            <a:ext cx="57531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3363" indent="-233363">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eaLnBrk="1" hangingPunct="1"/>
            <a:r>
              <a:rPr lang="en-US" altLang="en-US" b="1"/>
              <a:t>Surf: </a:t>
            </a:r>
            <a:r>
              <a:rPr lang="en-US" altLang="en-US"/>
              <a:t>Waves running into shallow water, getting steeper and breaking</a:t>
            </a:r>
          </a:p>
        </p:txBody>
      </p:sp>
    </p:spTree>
    <p:custDataLst>
      <p:tags r:id="rId1"/>
    </p:custDataLst>
    <p:extLst>
      <p:ext uri="{BB962C8B-B14F-4D97-AF65-F5344CB8AC3E}">
        <p14:creationId xmlns:p14="http://schemas.microsoft.com/office/powerpoint/2010/main" val="30468649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4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4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4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Leg 3 Water spout to leeward_1"/>
          <p:cNvPicPr>
            <a:picLocks noChangeAspect="1" noChangeArrowheads="1"/>
          </p:cNvPicPr>
          <p:nvPr/>
        </p:nvPicPr>
        <p:blipFill>
          <a:blip r:embed="rId3">
            <a:extLst>
              <a:ext uri="{28A0092B-C50C-407E-A947-70E740481C1C}">
                <a14:useLocalDpi xmlns:a14="http://schemas.microsoft.com/office/drawing/2010/main" val="0"/>
              </a:ext>
            </a:extLst>
          </a:blip>
          <a:srcRect t="36816" b="22189"/>
          <a:stretch>
            <a:fillRect/>
          </a:stretch>
        </p:blipFill>
        <p:spPr bwMode="auto">
          <a:xfrm>
            <a:off x="304005" y="962159"/>
            <a:ext cx="8097046" cy="5525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r>
              <a:rPr lang="en-US" sz="3600" dirty="0"/>
              <a:t>Is This a Wind Wave or a Swell Wave?</a:t>
            </a:r>
          </a:p>
        </p:txBody>
      </p:sp>
    </p:spTree>
    <p:extLst>
      <p:ext uri="{BB962C8B-B14F-4D97-AF65-F5344CB8AC3E}">
        <p14:creationId xmlns:p14="http://schemas.microsoft.com/office/powerpoint/2010/main" val="6021890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6350" y="838200"/>
            <a:ext cx="9312275" cy="307975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9459" name="Title 1"/>
          <p:cNvSpPr>
            <a:spLocks noGrp="1"/>
          </p:cNvSpPr>
          <p:nvPr>
            <p:ph type="title"/>
          </p:nvPr>
        </p:nvSpPr>
        <p:spPr/>
        <p:txBody>
          <a:bodyPr/>
          <a:lstStyle/>
          <a:p>
            <a:pPr eaLnBrk="1" hangingPunct="1"/>
            <a:r>
              <a:rPr lang="en-US" altLang="en-US" dirty="0"/>
              <a:t>Wave Characteristics</a:t>
            </a:r>
          </a:p>
        </p:txBody>
      </p:sp>
      <p:sp>
        <p:nvSpPr>
          <p:cNvPr id="5" name="Freeform 4"/>
          <p:cNvSpPr/>
          <p:nvPr/>
        </p:nvSpPr>
        <p:spPr>
          <a:xfrm>
            <a:off x="-6350" y="3113088"/>
            <a:ext cx="9185275" cy="3471862"/>
          </a:xfrm>
          <a:custGeom>
            <a:avLst/>
            <a:gdLst>
              <a:gd name="connsiteX0" fmla="*/ 0 w 9213668"/>
              <a:gd name="connsiteY0" fmla="*/ 0 h 365802"/>
              <a:gd name="connsiteX1" fmla="*/ 923108 w 9213668"/>
              <a:gd name="connsiteY1" fmla="*/ 339634 h 365802"/>
              <a:gd name="connsiteX2" fmla="*/ 2812868 w 9213668"/>
              <a:gd name="connsiteY2" fmla="*/ 287383 h 365802"/>
              <a:gd name="connsiteX3" fmla="*/ 4815840 w 9213668"/>
              <a:gd name="connsiteY3" fmla="*/ 322217 h 365802"/>
              <a:gd name="connsiteX4" fmla="*/ 7036525 w 9213668"/>
              <a:gd name="connsiteY4" fmla="*/ 365760 h 365802"/>
              <a:gd name="connsiteX5" fmla="*/ 9213668 w 9213668"/>
              <a:gd name="connsiteY5" fmla="*/ 330925 h 365802"/>
              <a:gd name="connsiteX6" fmla="*/ 9213668 w 9213668"/>
              <a:gd name="connsiteY6" fmla="*/ 330925 h 365802"/>
              <a:gd name="connsiteX0" fmla="*/ 0 w 9213668"/>
              <a:gd name="connsiteY0" fmla="*/ 0 h 365802"/>
              <a:gd name="connsiteX1" fmla="*/ 923108 w 9213668"/>
              <a:gd name="connsiteY1" fmla="*/ 339634 h 365802"/>
              <a:gd name="connsiteX2" fmla="*/ 2812868 w 9213668"/>
              <a:gd name="connsiteY2" fmla="*/ 287383 h 365802"/>
              <a:gd name="connsiteX3" fmla="*/ 4815840 w 9213668"/>
              <a:gd name="connsiteY3" fmla="*/ 322217 h 365802"/>
              <a:gd name="connsiteX4" fmla="*/ 7036525 w 9213668"/>
              <a:gd name="connsiteY4" fmla="*/ 365760 h 365802"/>
              <a:gd name="connsiteX5" fmla="*/ 9213668 w 9213668"/>
              <a:gd name="connsiteY5" fmla="*/ 330925 h 365802"/>
              <a:gd name="connsiteX6" fmla="*/ 9213668 w 9213668"/>
              <a:gd name="connsiteY6" fmla="*/ 330925 h 365802"/>
              <a:gd name="connsiteX0" fmla="*/ 0 w 9213668"/>
              <a:gd name="connsiteY0" fmla="*/ 0 h 472921"/>
              <a:gd name="connsiteX1" fmla="*/ 923108 w 9213668"/>
              <a:gd name="connsiteY1" fmla="*/ 339634 h 472921"/>
              <a:gd name="connsiteX2" fmla="*/ 2812868 w 9213668"/>
              <a:gd name="connsiteY2" fmla="*/ 287383 h 472921"/>
              <a:gd name="connsiteX3" fmla="*/ 4815840 w 9213668"/>
              <a:gd name="connsiteY3" fmla="*/ 322217 h 472921"/>
              <a:gd name="connsiteX4" fmla="*/ 7036525 w 9213668"/>
              <a:gd name="connsiteY4" fmla="*/ 365760 h 472921"/>
              <a:gd name="connsiteX5" fmla="*/ 9213668 w 9213668"/>
              <a:gd name="connsiteY5" fmla="*/ 330925 h 472921"/>
              <a:gd name="connsiteX6" fmla="*/ 9213668 w 9213668"/>
              <a:gd name="connsiteY6" fmla="*/ 330925 h 472921"/>
              <a:gd name="connsiteX0" fmla="*/ 0 w 9213668"/>
              <a:gd name="connsiteY0" fmla="*/ 22499 h 734382"/>
              <a:gd name="connsiteX1" fmla="*/ 923108 w 9213668"/>
              <a:gd name="connsiteY1" fmla="*/ 362133 h 734382"/>
              <a:gd name="connsiteX2" fmla="*/ 2812868 w 9213668"/>
              <a:gd name="connsiteY2" fmla="*/ 309882 h 734382"/>
              <a:gd name="connsiteX3" fmla="*/ 4815840 w 9213668"/>
              <a:gd name="connsiteY3" fmla="*/ 344716 h 734382"/>
              <a:gd name="connsiteX4" fmla="*/ 7036525 w 9213668"/>
              <a:gd name="connsiteY4" fmla="*/ 388259 h 734382"/>
              <a:gd name="connsiteX5" fmla="*/ 9213668 w 9213668"/>
              <a:gd name="connsiteY5" fmla="*/ 353424 h 734382"/>
              <a:gd name="connsiteX6" fmla="*/ 9213668 w 9213668"/>
              <a:gd name="connsiteY6" fmla="*/ 353424 h 734382"/>
              <a:gd name="connsiteX0" fmla="*/ 0 w 9213668"/>
              <a:gd name="connsiteY0" fmla="*/ 22499 h 734382"/>
              <a:gd name="connsiteX1" fmla="*/ 923108 w 9213668"/>
              <a:gd name="connsiteY1" fmla="*/ 362133 h 734382"/>
              <a:gd name="connsiteX2" fmla="*/ 2812868 w 9213668"/>
              <a:gd name="connsiteY2" fmla="*/ 309882 h 734382"/>
              <a:gd name="connsiteX3" fmla="*/ 4815840 w 9213668"/>
              <a:gd name="connsiteY3" fmla="*/ 344716 h 734382"/>
              <a:gd name="connsiteX4" fmla="*/ 7036525 w 9213668"/>
              <a:gd name="connsiteY4" fmla="*/ 388259 h 734382"/>
              <a:gd name="connsiteX5" fmla="*/ 9213668 w 9213668"/>
              <a:gd name="connsiteY5" fmla="*/ 353424 h 734382"/>
              <a:gd name="connsiteX6" fmla="*/ 9213668 w 9213668"/>
              <a:gd name="connsiteY6" fmla="*/ 353424 h 734382"/>
              <a:gd name="connsiteX0" fmla="*/ 0 w 9213668"/>
              <a:gd name="connsiteY0" fmla="*/ 22499 h 742713"/>
              <a:gd name="connsiteX1" fmla="*/ 923108 w 9213668"/>
              <a:gd name="connsiteY1" fmla="*/ 362133 h 742713"/>
              <a:gd name="connsiteX2" fmla="*/ 2812868 w 9213668"/>
              <a:gd name="connsiteY2" fmla="*/ 309882 h 742713"/>
              <a:gd name="connsiteX3" fmla="*/ 4815840 w 9213668"/>
              <a:gd name="connsiteY3" fmla="*/ 344716 h 742713"/>
              <a:gd name="connsiteX4" fmla="*/ 7036525 w 9213668"/>
              <a:gd name="connsiteY4" fmla="*/ 388259 h 742713"/>
              <a:gd name="connsiteX5" fmla="*/ 9213668 w 9213668"/>
              <a:gd name="connsiteY5" fmla="*/ 353424 h 742713"/>
              <a:gd name="connsiteX6" fmla="*/ 9213668 w 9213668"/>
              <a:gd name="connsiteY6" fmla="*/ 353424 h 742713"/>
              <a:gd name="connsiteX0" fmla="*/ 0 w 9213668"/>
              <a:gd name="connsiteY0" fmla="*/ 22499 h 769213"/>
              <a:gd name="connsiteX1" fmla="*/ 923108 w 9213668"/>
              <a:gd name="connsiteY1" fmla="*/ 362133 h 769213"/>
              <a:gd name="connsiteX2" fmla="*/ 2812868 w 9213668"/>
              <a:gd name="connsiteY2" fmla="*/ 309882 h 769213"/>
              <a:gd name="connsiteX3" fmla="*/ 4815840 w 9213668"/>
              <a:gd name="connsiteY3" fmla="*/ 344716 h 769213"/>
              <a:gd name="connsiteX4" fmla="*/ 7036525 w 9213668"/>
              <a:gd name="connsiteY4" fmla="*/ 388259 h 769213"/>
              <a:gd name="connsiteX5" fmla="*/ 9213668 w 9213668"/>
              <a:gd name="connsiteY5" fmla="*/ 353424 h 769213"/>
              <a:gd name="connsiteX6" fmla="*/ 9213668 w 9213668"/>
              <a:gd name="connsiteY6" fmla="*/ 353424 h 769213"/>
              <a:gd name="connsiteX0" fmla="*/ 0 w 9213668"/>
              <a:gd name="connsiteY0" fmla="*/ 22499 h 769213"/>
              <a:gd name="connsiteX1" fmla="*/ 923108 w 9213668"/>
              <a:gd name="connsiteY1" fmla="*/ 362133 h 769213"/>
              <a:gd name="connsiteX2" fmla="*/ 2812868 w 9213668"/>
              <a:gd name="connsiteY2" fmla="*/ 309882 h 769213"/>
              <a:gd name="connsiteX3" fmla="*/ 4815840 w 9213668"/>
              <a:gd name="connsiteY3" fmla="*/ 344716 h 769213"/>
              <a:gd name="connsiteX4" fmla="*/ 7036525 w 9213668"/>
              <a:gd name="connsiteY4" fmla="*/ 388259 h 769213"/>
              <a:gd name="connsiteX5" fmla="*/ 9213668 w 9213668"/>
              <a:gd name="connsiteY5" fmla="*/ 353424 h 769213"/>
              <a:gd name="connsiteX6" fmla="*/ 9213668 w 9213668"/>
              <a:gd name="connsiteY6" fmla="*/ 353424 h 769213"/>
              <a:gd name="connsiteX7" fmla="*/ 9204960 w 9213668"/>
              <a:gd name="connsiteY7" fmla="*/ 353424 h 769213"/>
              <a:gd name="connsiteX0" fmla="*/ 0 w 9213668"/>
              <a:gd name="connsiteY0" fmla="*/ 22499 h 3462384"/>
              <a:gd name="connsiteX1" fmla="*/ 923108 w 9213668"/>
              <a:gd name="connsiteY1" fmla="*/ 362133 h 3462384"/>
              <a:gd name="connsiteX2" fmla="*/ 2812868 w 9213668"/>
              <a:gd name="connsiteY2" fmla="*/ 309882 h 3462384"/>
              <a:gd name="connsiteX3" fmla="*/ 4815840 w 9213668"/>
              <a:gd name="connsiteY3" fmla="*/ 344716 h 3462384"/>
              <a:gd name="connsiteX4" fmla="*/ 7036525 w 9213668"/>
              <a:gd name="connsiteY4" fmla="*/ 388259 h 3462384"/>
              <a:gd name="connsiteX5" fmla="*/ 9213668 w 9213668"/>
              <a:gd name="connsiteY5" fmla="*/ 353424 h 3462384"/>
              <a:gd name="connsiteX6" fmla="*/ 9213668 w 9213668"/>
              <a:gd name="connsiteY6" fmla="*/ 353424 h 3462384"/>
              <a:gd name="connsiteX7" fmla="*/ 9161417 w 9213668"/>
              <a:gd name="connsiteY7" fmla="*/ 3462384 h 3462384"/>
              <a:gd name="connsiteX0" fmla="*/ 0 w 9213668"/>
              <a:gd name="connsiteY0" fmla="*/ 22499 h 3687738"/>
              <a:gd name="connsiteX1" fmla="*/ 923108 w 9213668"/>
              <a:gd name="connsiteY1" fmla="*/ 362133 h 3687738"/>
              <a:gd name="connsiteX2" fmla="*/ 2812868 w 9213668"/>
              <a:gd name="connsiteY2" fmla="*/ 309882 h 3687738"/>
              <a:gd name="connsiteX3" fmla="*/ 4815840 w 9213668"/>
              <a:gd name="connsiteY3" fmla="*/ 344716 h 3687738"/>
              <a:gd name="connsiteX4" fmla="*/ 7036525 w 9213668"/>
              <a:gd name="connsiteY4" fmla="*/ 388259 h 3687738"/>
              <a:gd name="connsiteX5" fmla="*/ 9213668 w 9213668"/>
              <a:gd name="connsiteY5" fmla="*/ 353424 h 3687738"/>
              <a:gd name="connsiteX6" fmla="*/ 9213668 w 9213668"/>
              <a:gd name="connsiteY6" fmla="*/ 353424 h 3687738"/>
              <a:gd name="connsiteX7" fmla="*/ 9161417 w 9213668"/>
              <a:gd name="connsiteY7" fmla="*/ 3462384 h 3687738"/>
              <a:gd name="connsiteX8" fmla="*/ 9161417 w 9213668"/>
              <a:gd name="connsiteY8" fmla="*/ 3444966 h 3687738"/>
              <a:gd name="connsiteX0" fmla="*/ 0 w 9213668"/>
              <a:gd name="connsiteY0" fmla="*/ 22499 h 3689945"/>
              <a:gd name="connsiteX1" fmla="*/ 923108 w 9213668"/>
              <a:gd name="connsiteY1" fmla="*/ 362133 h 3689945"/>
              <a:gd name="connsiteX2" fmla="*/ 2812868 w 9213668"/>
              <a:gd name="connsiteY2" fmla="*/ 309882 h 3689945"/>
              <a:gd name="connsiteX3" fmla="*/ 4815840 w 9213668"/>
              <a:gd name="connsiteY3" fmla="*/ 344716 h 3689945"/>
              <a:gd name="connsiteX4" fmla="*/ 7036525 w 9213668"/>
              <a:gd name="connsiteY4" fmla="*/ 388259 h 3689945"/>
              <a:gd name="connsiteX5" fmla="*/ 9213668 w 9213668"/>
              <a:gd name="connsiteY5" fmla="*/ 353424 h 3689945"/>
              <a:gd name="connsiteX6" fmla="*/ 9213668 w 9213668"/>
              <a:gd name="connsiteY6" fmla="*/ 353424 h 3689945"/>
              <a:gd name="connsiteX7" fmla="*/ 9161417 w 9213668"/>
              <a:gd name="connsiteY7" fmla="*/ 3462384 h 3689945"/>
              <a:gd name="connsiteX8" fmla="*/ 43542 w 9213668"/>
              <a:gd name="connsiteY8" fmla="*/ 3453674 h 3689945"/>
              <a:gd name="connsiteX0" fmla="*/ 639402 w 9853070"/>
              <a:gd name="connsiteY0" fmla="*/ 22499 h 3689945"/>
              <a:gd name="connsiteX1" fmla="*/ 1562510 w 9853070"/>
              <a:gd name="connsiteY1" fmla="*/ 362133 h 3689945"/>
              <a:gd name="connsiteX2" fmla="*/ 3452270 w 9853070"/>
              <a:gd name="connsiteY2" fmla="*/ 309882 h 3689945"/>
              <a:gd name="connsiteX3" fmla="*/ 5455242 w 9853070"/>
              <a:gd name="connsiteY3" fmla="*/ 344716 h 3689945"/>
              <a:gd name="connsiteX4" fmla="*/ 7675927 w 9853070"/>
              <a:gd name="connsiteY4" fmla="*/ 388259 h 3689945"/>
              <a:gd name="connsiteX5" fmla="*/ 9853070 w 9853070"/>
              <a:gd name="connsiteY5" fmla="*/ 353424 h 3689945"/>
              <a:gd name="connsiteX6" fmla="*/ 9853070 w 9853070"/>
              <a:gd name="connsiteY6" fmla="*/ 353424 h 3689945"/>
              <a:gd name="connsiteX7" fmla="*/ 9800819 w 9853070"/>
              <a:gd name="connsiteY7" fmla="*/ 3462384 h 3689945"/>
              <a:gd name="connsiteX8" fmla="*/ 682944 w 9853070"/>
              <a:gd name="connsiteY8" fmla="*/ 3453674 h 3689945"/>
              <a:gd name="connsiteX9" fmla="*/ 656819 w 9853070"/>
              <a:gd name="connsiteY9" fmla="*/ 3462383 h 3689945"/>
              <a:gd name="connsiteX0" fmla="*/ 644024 w 9857692"/>
              <a:gd name="connsiteY0" fmla="*/ 22499 h 3689945"/>
              <a:gd name="connsiteX1" fmla="*/ 1567132 w 9857692"/>
              <a:gd name="connsiteY1" fmla="*/ 362133 h 3689945"/>
              <a:gd name="connsiteX2" fmla="*/ 3456892 w 9857692"/>
              <a:gd name="connsiteY2" fmla="*/ 309882 h 3689945"/>
              <a:gd name="connsiteX3" fmla="*/ 5459864 w 9857692"/>
              <a:gd name="connsiteY3" fmla="*/ 344716 h 3689945"/>
              <a:gd name="connsiteX4" fmla="*/ 7680549 w 9857692"/>
              <a:gd name="connsiteY4" fmla="*/ 388259 h 3689945"/>
              <a:gd name="connsiteX5" fmla="*/ 9857692 w 9857692"/>
              <a:gd name="connsiteY5" fmla="*/ 353424 h 3689945"/>
              <a:gd name="connsiteX6" fmla="*/ 9857692 w 9857692"/>
              <a:gd name="connsiteY6" fmla="*/ 353424 h 3689945"/>
              <a:gd name="connsiteX7" fmla="*/ 9805441 w 9857692"/>
              <a:gd name="connsiteY7" fmla="*/ 3462384 h 3689945"/>
              <a:gd name="connsiteX8" fmla="*/ 687566 w 9857692"/>
              <a:gd name="connsiteY8" fmla="*/ 3453674 h 3689945"/>
              <a:gd name="connsiteX9" fmla="*/ 644024 w 9857692"/>
              <a:gd name="connsiteY9" fmla="*/ 5080 h 3689945"/>
              <a:gd name="connsiteX0" fmla="*/ 644024 w 9857692"/>
              <a:gd name="connsiteY0" fmla="*/ 22499 h 3689945"/>
              <a:gd name="connsiteX1" fmla="*/ 1567132 w 9857692"/>
              <a:gd name="connsiteY1" fmla="*/ 362133 h 3689945"/>
              <a:gd name="connsiteX2" fmla="*/ 3456892 w 9857692"/>
              <a:gd name="connsiteY2" fmla="*/ 309882 h 3689945"/>
              <a:gd name="connsiteX3" fmla="*/ 5459864 w 9857692"/>
              <a:gd name="connsiteY3" fmla="*/ 344716 h 3689945"/>
              <a:gd name="connsiteX4" fmla="*/ 7680549 w 9857692"/>
              <a:gd name="connsiteY4" fmla="*/ 388259 h 3689945"/>
              <a:gd name="connsiteX5" fmla="*/ 9857692 w 9857692"/>
              <a:gd name="connsiteY5" fmla="*/ 353424 h 3689945"/>
              <a:gd name="connsiteX6" fmla="*/ 9857692 w 9857692"/>
              <a:gd name="connsiteY6" fmla="*/ 353424 h 3689945"/>
              <a:gd name="connsiteX7" fmla="*/ 9805441 w 9857692"/>
              <a:gd name="connsiteY7" fmla="*/ 3462384 h 3689945"/>
              <a:gd name="connsiteX8" fmla="*/ 687566 w 9857692"/>
              <a:gd name="connsiteY8" fmla="*/ 3453674 h 3689945"/>
              <a:gd name="connsiteX9" fmla="*/ 644024 w 9857692"/>
              <a:gd name="connsiteY9" fmla="*/ 25083 h 3689945"/>
              <a:gd name="connsiteX0" fmla="*/ 636474 w 9850142"/>
              <a:gd name="connsiteY0" fmla="*/ 22499 h 3689945"/>
              <a:gd name="connsiteX1" fmla="*/ 1559582 w 9850142"/>
              <a:gd name="connsiteY1" fmla="*/ 362133 h 3689945"/>
              <a:gd name="connsiteX2" fmla="*/ 3449342 w 9850142"/>
              <a:gd name="connsiteY2" fmla="*/ 309882 h 3689945"/>
              <a:gd name="connsiteX3" fmla="*/ 5452314 w 9850142"/>
              <a:gd name="connsiteY3" fmla="*/ 344716 h 3689945"/>
              <a:gd name="connsiteX4" fmla="*/ 7672999 w 9850142"/>
              <a:gd name="connsiteY4" fmla="*/ 388259 h 3689945"/>
              <a:gd name="connsiteX5" fmla="*/ 9850142 w 9850142"/>
              <a:gd name="connsiteY5" fmla="*/ 353424 h 3689945"/>
              <a:gd name="connsiteX6" fmla="*/ 9850142 w 9850142"/>
              <a:gd name="connsiteY6" fmla="*/ 353424 h 3689945"/>
              <a:gd name="connsiteX7" fmla="*/ 9797891 w 9850142"/>
              <a:gd name="connsiteY7" fmla="*/ 3462384 h 3689945"/>
              <a:gd name="connsiteX8" fmla="*/ 680016 w 9850142"/>
              <a:gd name="connsiteY8" fmla="*/ 3453674 h 3689945"/>
              <a:gd name="connsiteX9" fmla="*/ 665049 w 9850142"/>
              <a:gd name="connsiteY9" fmla="*/ 7938 h 3689945"/>
              <a:gd name="connsiteX0" fmla="*/ 665049 w 9850142"/>
              <a:gd name="connsiteY0" fmla="*/ 13927 h 3689945"/>
              <a:gd name="connsiteX1" fmla="*/ 1559582 w 9850142"/>
              <a:gd name="connsiteY1" fmla="*/ 362133 h 3689945"/>
              <a:gd name="connsiteX2" fmla="*/ 3449342 w 9850142"/>
              <a:gd name="connsiteY2" fmla="*/ 309882 h 3689945"/>
              <a:gd name="connsiteX3" fmla="*/ 5452314 w 9850142"/>
              <a:gd name="connsiteY3" fmla="*/ 344716 h 3689945"/>
              <a:gd name="connsiteX4" fmla="*/ 7672999 w 9850142"/>
              <a:gd name="connsiteY4" fmla="*/ 388259 h 3689945"/>
              <a:gd name="connsiteX5" fmla="*/ 9850142 w 9850142"/>
              <a:gd name="connsiteY5" fmla="*/ 353424 h 3689945"/>
              <a:gd name="connsiteX6" fmla="*/ 9850142 w 9850142"/>
              <a:gd name="connsiteY6" fmla="*/ 353424 h 3689945"/>
              <a:gd name="connsiteX7" fmla="*/ 9797891 w 9850142"/>
              <a:gd name="connsiteY7" fmla="*/ 3462384 h 3689945"/>
              <a:gd name="connsiteX8" fmla="*/ 680016 w 9850142"/>
              <a:gd name="connsiteY8" fmla="*/ 3453674 h 3689945"/>
              <a:gd name="connsiteX9" fmla="*/ 665049 w 9850142"/>
              <a:gd name="connsiteY9" fmla="*/ 7938 h 3689945"/>
              <a:gd name="connsiteX0" fmla="*/ 665049 w 9850142"/>
              <a:gd name="connsiteY0" fmla="*/ 13927 h 3689945"/>
              <a:gd name="connsiteX1" fmla="*/ 1559582 w 9850142"/>
              <a:gd name="connsiteY1" fmla="*/ 362133 h 3689945"/>
              <a:gd name="connsiteX2" fmla="*/ 3449342 w 9850142"/>
              <a:gd name="connsiteY2" fmla="*/ 309882 h 3689945"/>
              <a:gd name="connsiteX3" fmla="*/ 5452314 w 9850142"/>
              <a:gd name="connsiteY3" fmla="*/ 344716 h 3689945"/>
              <a:gd name="connsiteX4" fmla="*/ 7672999 w 9850142"/>
              <a:gd name="connsiteY4" fmla="*/ 388259 h 3689945"/>
              <a:gd name="connsiteX5" fmla="*/ 9850142 w 9850142"/>
              <a:gd name="connsiteY5" fmla="*/ 353424 h 3689945"/>
              <a:gd name="connsiteX6" fmla="*/ 9850142 w 9850142"/>
              <a:gd name="connsiteY6" fmla="*/ 353424 h 3689945"/>
              <a:gd name="connsiteX7" fmla="*/ 9797891 w 9850142"/>
              <a:gd name="connsiteY7" fmla="*/ 3462384 h 3689945"/>
              <a:gd name="connsiteX8" fmla="*/ 680016 w 9850142"/>
              <a:gd name="connsiteY8" fmla="*/ 3453674 h 3689945"/>
              <a:gd name="connsiteX9" fmla="*/ 665049 w 9850142"/>
              <a:gd name="connsiteY9" fmla="*/ 7938 h 3689945"/>
              <a:gd name="connsiteX0" fmla="*/ 665049 w 9850142"/>
              <a:gd name="connsiteY0" fmla="*/ 13927 h 3689945"/>
              <a:gd name="connsiteX1" fmla="*/ 1559582 w 9850142"/>
              <a:gd name="connsiteY1" fmla="*/ 362133 h 3689945"/>
              <a:gd name="connsiteX2" fmla="*/ 3449342 w 9850142"/>
              <a:gd name="connsiteY2" fmla="*/ 309882 h 3689945"/>
              <a:gd name="connsiteX3" fmla="*/ 5452314 w 9850142"/>
              <a:gd name="connsiteY3" fmla="*/ 344716 h 3689945"/>
              <a:gd name="connsiteX4" fmla="*/ 7672999 w 9850142"/>
              <a:gd name="connsiteY4" fmla="*/ 388259 h 3689945"/>
              <a:gd name="connsiteX5" fmla="*/ 9850142 w 9850142"/>
              <a:gd name="connsiteY5" fmla="*/ 353424 h 3689945"/>
              <a:gd name="connsiteX6" fmla="*/ 9850142 w 9850142"/>
              <a:gd name="connsiteY6" fmla="*/ 353424 h 3689945"/>
              <a:gd name="connsiteX7" fmla="*/ 9797891 w 9850142"/>
              <a:gd name="connsiteY7" fmla="*/ 3462384 h 3689945"/>
              <a:gd name="connsiteX8" fmla="*/ 680016 w 9850142"/>
              <a:gd name="connsiteY8" fmla="*/ 3453674 h 3689945"/>
              <a:gd name="connsiteX9" fmla="*/ 665049 w 9850142"/>
              <a:gd name="connsiteY9" fmla="*/ 7938 h 3689945"/>
              <a:gd name="connsiteX0" fmla="*/ 665049 w 9850142"/>
              <a:gd name="connsiteY0" fmla="*/ 13927 h 3689945"/>
              <a:gd name="connsiteX1" fmla="*/ 1559582 w 9850142"/>
              <a:gd name="connsiteY1" fmla="*/ 362133 h 3689945"/>
              <a:gd name="connsiteX2" fmla="*/ 3449342 w 9850142"/>
              <a:gd name="connsiteY2" fmla="*/ 309882 h 3689945"/>
              <a:gd name="connsiteX3" fmla="*/ 5452314 w 9850142"/>
              <a:gd name="connsiteY3" fmla="*/ 344716 h 3689945"/>
              <a:gd name="connsiteX4" fmla="*/ 7672999 w 9850142"/>
              <a:gd name="connsiteY4" fmla="*/ 388259 h 3689945"/>
              <a:gd name="connsiteX5" fmla="*/ 9850142 w 9850142"/>
              <a:gd name="connsiteY5" fmla="*/ 353424 h 3689945"/>
              <a:gd name="connsiteX6" fmla="*/ 9850142 w 9850142"/>
              <a:gd name="connsiteY6" fmla="*/ 353424 h 3689945"/>
              <a:gd name="connsiteX7" fmla="*/ 9797891 w 9850142"/>
              <a:gd name="connsiteY7" fmla="*/ 3462384 h 3689945"/>
              <a:gd name="connsiteX8" fmla="*/ 680016 w 9850142"/>
              <a:gd name="connsiteY8" fmla="*/ 3453674 h 3689945"/>
              <a:gd name="connsiteX9" fmla="*/ 665049 w 9850142"/>
              <a:gd name="connsiteY9" fmla="*/ 7938 h 3689945"/>
              <a:gd name="connsiteX0" fmla="*/ 689001 w 9874094"/>
              <a:gd name="connsiteY0" fmla="*/ 13927 h 3689945"/>
              <a:gd name="connsiteX1" fmla="*/ 1583534 w 9874094"/>
              <a:gd name="connsiteY1" fmla="*/ 362133 h 3689945"/>
              <a:gd name="connsiteX2" fmla="*/ 3473294 w 9874094"/>
              <a:gd name="connsiteY2" fmla="*/ 309882 h 3689945"/>
              <a:gd name="connsiteX3" fmla="*/ 5476266 w 9874094"/>
              <a:gd name="connsiteY3" fmla="*/ 344716 h 3689945"/>
              <a:gd name="connsiteX4" fmla="*/ 7696951 w 9874094"/>
              <a:gd name="connsiteY4" fmla="*/ 388259 h 3689945"/>
              <a:gd name="connsiteX5" fmla="*/ 9874094 w 9874094"/>
              <a:gd name="connsiteY5" fmla="*/ 353424 h 3689945"/>
              <a:gd name="connsiteX6" fmla="*/ 9874094 w 9874094"/>
              <a:gd name="connsiteY6" fmla="*/ 353424 h 3689945"/>
              <a:gd name="connsiteX7" fmla="*/ 9821843 w 9874094"/>
              <a:gd name="connsiteY7" fmla="*/ 3462384 h 3689945"/>
              <a:gd name="connsiteX8" fmla="*/ 703968 w 9874094"/>
              <a:gd name="connsiteY8" fmla="*/ 3453674 h 3689945"/>
              <a:gd name="connsiteX9" fmla="*/ 600418 w 9874094"/>
              <a:gd name="connsiteY9" fmla="*/ 16510 h 3689945"/>
              <a:gd name="connsiteX0" fmla="*/ 685028 w 9870121"/>
              <a:gd name="connsiteY0" fmla="*/ 13927 h 3689945"/>
              <a:gd name="connsiteX1" fmla="*/ 1579561 w 9870121"/>
              <a:gd name="connsiteY1" fmla="*/ 362133 h 3689945"/>
              <a:gd name="connsiteX2" fmla="*/ 3469321 w 9870121"/>
              <a:gd name="connsiteY2" fmla="*/ 309882 h 3689945"/>
              <a:gd name="connsiteX3" fmla="*/ 5472293 w 9870121"/>
              <a:gd name="connsiteY3" fmla="*/ 344716 h 3689945"/>
              <a:gd name="connsiteX4" fmla="*/ 7692978 w 9870121"/>
              <a:gd name="connsiteY4" fmla="*/ 388259 h 3689945"/>
              <a:gd name="connsiteX5" fmla="*/ 9870121 w 9870121"/>
              <a:gd name="connsiteY5" fmla="*/ 353424 h 3689945"/>
              <a:gd name="connsiteX6" fmla="*/ 9870121 w 9870121"/>
              <a:gd name="connsiteY6" fmla="*/ 353424 h 3689945"/>
              <a:gd name="connsiteX7" fmla="*/ 9817870 w 9870121"/>
              <a:gd name="connsiteY7" fmla="*/ 3462384 h 3689945"/>
              <a:gd name="connsiteX8" fmla="*/ 699995 w 9870121"/>
              <a:gd name="connsiteY8" fmla="*/ 3453674 h 3689945"/>
              <a:gd name="connsiteX9" fmla="*/ 610732 w 9870121"/>
              <a:gd name="connsiteY9" fmla="*/ 7937 h 3689945"/>
              <a:gd name="connsiteX0" fmla="*/ 74296 w 9259389"/>
              <a:gd name="connsiteY0" fmla="*/ 13927 h 3689945"/>
              <a:gd name="connsiteX1" fmla="*/ 968829 w 9259389"/>
              <a:gd name="connsiteY1" fmla="*/ 362133 h 3689945"/>
              <a:gd name="connsiteX2" fmla="*/ 2858589 w 9259389"/>
              <a:gd name="connsiteY2" fmla="*/ 309882 h 3689945"/>
              <a:gd name="connsiteX3" fmla="*/ 4861561 w 9259389"/>
              <a:gd name="connsiteY3" fmla="*/ 344716 h 3689945"/>
              <a:gd name="connsiteX4" fmla="*/ 7082246 w 9259389"/>
              <a:gd name="connsiteY4" fmla="*/ 388259 h 3689945"/>
              <a:gd name="connsiteX5" fmla="*/ 9259389 w 9259389"/>
              <a:gd name="connsiteY5" fmla="*/ 353424 h 3689945"/>
              <a:gd name="connsiteX6" fmla="*/ 9259389 w 9259389"/>
              <a:gd name="connsiteY6" fmla="*/ 353424 h 3689945"/>
              <a:gd name="connsiteX7" fmla="*/ 9207138 w 9259389"/>
              <a:gd name="connsiteY7" fmla="*/ 3462384 h 3689945"/>
              <a:gd name="connsiteX8" fmla="*/ 89263 w 9259389"/>
              <a:gd name="connsiteY8" fmla="*/ 3453674 h 3689945"/>
              <a:gd name="connsiteX9" fmla="*/ 0 w 9259389"/>
              <a:gd name="connsiteY9" fmla="*/ 7937 h 3689945"/>
              <a:gd name="connsiteX0" fmla="*/ 74296 w 9259389"/>
              <a:gd name="connsiteY0" fmla="*/ 13927 h 3472329"/>
              <a:gd name="connsiteX1" fmla="*/ 968829 w 9259389"/>
              <a:gd name="connsiteY1" fmla="*/ 362133 h 3472329"/>
              <a:gd name="connsiteX2" fmla="*/ 2858589 w 9259389"/>
              <a:gd name="connsiteY2" fmla="*/ 309882 h 3472329"/>
              <a:gd name="connsiteX3" fmla="*/ 4861561 w 9259389"/>
              <a:gd name="connsiteY3" fmla="*/ 344716 h 3472329"/>
              <a:gd name="connsiteX4" fmla="*/ 7082246 w 9259389"/>
              <a:gd name="connsiteY4" fmla="*/ 388259 h 3472329"/>
              <a:gd name="connsiteX5" fmla="*/ 9259389 w 9259389"/>
              <a:gd name="connsiteY5" fmla="*/ 353424 h 3472329"/>
              <a:gd name="connsiteX6" fmla="*/ 9259389 w 9259389"/>
              <a:gd name="connsiteY6" fmla="*/ 353424 h 3472329"/>
              <a:gd name="connsiteX7" fmla="*/ 9207138 w 9259389"/>
              <a:gd name="connsiteY7" fmla="*/ 3462384 h 3472329"/>
              <a:gd name="connsiteX8" fmla="*/ 89263 w 9259389"/>
              <a:gd name="connsiteY8" fmla="*/ 3453674 h 3472329"/>
              <a:gd name="connsiteX9" fmla="*/ 0 w 9259389"/>
              <a:gd name="connsiteY9" fmla="*/ 7937 h 3472329"/>
              <a:gd name="connsiteX0" fmla="*/ 74296 w 9259389"/>
              <a:gd name="connsiteY0" fmla="*/ 13927 h 3472329"/>
              <a:gd name="connsiteX1" fmla="*/ 968829 w 9259389"/>
              <a:gd name="connsiteY1" fmla="*/ 362133 h 3472329"/>
              <a:gd name="connsiteX2" fmla="*/ 2858589 w 9259389"/>
              <a:gd name="connsiteY2" fmla="*/ 309882 h 3472329"/>
              <a:gd name="connsiteX3" fmla="*/ 4861561 w 9259389"/>
              <a:gd name="connsiteY3" fmla="*/ 344716 h 3472329"/>
              <a:gd name="connsiteX4" fmla="*/ 7082246 w 9259389"/>
              <a:gd name="connsiteY4" fmla="*/ 388259 h 3472329"/>
              <a:gd name="connsiteX5" fmla="*/ 9259389 w 9259389"/>
              <a:gd name="connsiteY5" fmla="*/ 353424 h 3472329"/>
              <a:gd name="connsiteX6" fmla="*/ 9259389 w 9259389"/>
              <a:gd name="connsiteY6" fmla="*/ 353424 h 3472329"/>
              <a:gd name="connsiteX7" fmla="*/ 9207138 w 9259389"/>
              <a:gd name="connsiteY7" fmla="*/ 3462384 h 3472329"/>
              <a:gd name="connsiteX8" fmla="*/ 89263 w 9259389"/>
              <a:gd name="connsiteY8" fmla="*/ 3453674 h 3472329"/>
              <a:gd name="connsiteX9" fmla="*/ 0 w 9259389"/>
              <a:gd name="connsiteY9" fmla="*/ 7937 h 3472329"/>
              <a:gd name="connsiteX0" fmla="*/ 1 w 9185094"/>
              <a:gd name="connsiteY0" fmla="*/ 13927 h 3472342"/>
              <a:gd name="connsiteX1" fmla="*/ 894534 w 9185094"/>
              <a:gd name="connsiteY1" fmla="*/ 362133 h 3472342"/>
              <a:gd name="connsiteX2" fmla="*/ 2784294 w 9185094"/>
              <a:gd name="connsiteY2" fmla="*/ 309882 h 3472342"/>
              <a:gd name="connsiteX3" fmla="*/ 4787266 w 9185094"/>
              <a:gd name="connsiteY3" fmla="*/ 344716 h 3472342"/>
              <a:gd name="connsiteX4" fmla="*/ 7007951 w 9185094"/>
              <a:gd name="connsiteY4" fmla="*/ 388259 h 3472342"/>
              <a:gd name="connsiteX5" fmla="*/ 9185094 w 9185094"/>
              <a:gd name="connsiteY5" fmla="*/ 353424 h 3472342"/>
              <a:gd name="connsiteX6" fmla="*/ 9185094 w 9185094"/>
              <a:gd name="connsiteY6" fmla="*/ 353424 h 3472342"/>
              <a:gd name="connsiteX7" fmla="*/ 9132843 w 9185094"/>
              <a:gd name="connsiteY7" fmla="*/ 3462384 h 3472342"/>
              <a:gd name="connsiteX8" fmla="*/ 14968 w 9185094"/>
              <a:gd name="connsiteY8" fmla="*/ 3453674 h 3472342"/>
              <a:gd name="connsiteX9" fmla="*/ 0 w 9185094"/>
              <a:gd name="connsiteY9" fmla="*/ 10794 h 3472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85094" h="3472342">
                <a:moveTo>
                  <a:pt x="1" y="13927"/>
                </a:moveTo>
                <a:cubicBezTo>
                  <a:pt x="310016" y="122647"/>
                  <a:pt x="484777" y="181362"/>
                  <a:pt x="894534" y="362133"/>
                </a:cubicBezTo>
                <a:cubicBezTo>
                  <a:pt x="1304291" y="542904"/>
                  <a:pt x="1708785" y="1026888"/>
                  <a:pt x="2784294" y="309882"/>
                </a:cubicBezTo>
                <a:cubicBezTo>
                  <a:pt x="3859803" y="-407124"/>
                  <a:pt x="4787266" y="344716"/>
                  <a:pt x="4787266" y="344716"/>
                </a:cubicBezTo>
                <a:cubicBezTo>
                  <a:pt x="5483951" y="637904"/>
                  <a:pt x="5700214" y="1109620"/>
                  <a:pt x="7007951" y="388259"/>
                </a:cubicBezTo>
                <a:cubicBezTo>
                  <a:pt x="8315688" y="-333102"/>
                  <a:pt x="9185094" y="353424"/>
                  <a:pt x="9185094" y="353424"/>
                </a:cubicBezTo>
                <a:lnTo>
                  <a:pt x="9185094" y="353424"/>
                </a:lnTo>
                <a:cubicBezTo>
                  <a:pt x="9167677" y="1389744"/>
                  <a:pt x="9147403" y="2951844"/>
                  <a:pt x="9132843" y="3462384"/>
                </a:cubicBezTo>
                <a:lnTo>
                  <a:pt x="14968" y="3453674"/>
                </a:lnTo>
                <a:cubicBezTo>
                  <a:pt x="8301" y="3767999"/>
                  <a:pt x="5443" y="8980"/>
                  <a:pt x="0" y="10794"/>
                </a:cubicBezTo>
              </a:path>
            </a:pathLst>
          </a:custGeom>
          <a:solidFill>
            <a:srgbClr val="006EB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8" name="Straight Connector 7"/>
          <p:cNvCxnSpPr/>
          <p:nvPr/>
        </p:nvCxnSpPr>
        <p:spPr>
          <a:xfrm>
            <a:off x="-193675" y="3505200"/>
            <a:ext cx="9601200" cy="0"/>
          </a:xfrm>
          <a:prstGeom prst="line">
            <a:avLst/>
          </a:prstGeom>
          <a:ln w="57150">
            <a:solidFill>
              <a:srgbClr val="0A4A34"/>
            </a:solidFill>
            <a:prstDash val="dash"/>
          </a:ln>
        </p:spPr>
        <p:style>
          <a:lnRef idx="1">
            <a:schemeClr val="accent1"/>
          </a:lnRef>
          <a:fillRef idx="0">
            <a:schemeClr val="accent1"/>
          </a:fillRef>
          <a:effectRef idx="0">
            <a:schemeClr val="accent1"/>
          </a:effectRef>
          <a:fontRef idx="minor">
            <a:schemeClr val="tx1"/>
          </a:fontRef>
        </p:style>
      </p:cxnSp>
      <p:sp>
        <p:nvSpPr>
          <p:cNvPr id="19462" name="TextBox 8"/>
          <p:cNvSpPr txBox="1">
            <a:spLocks noChangeArrowheads="1"/>
          </p:cNvSpPr>
          <p:nvPr/>
        </p:nvSpPr>
        <p:spPr bwMode="auto">
          <a:xfrm>
            <a:off x="815975" y="2768600"/>
            <a:ext cx="19065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000" b="1">
                <a:solidFill>
                  <a:srgbClr val="0A4A34"/>
                </a:solidFill>
              </a:rPr>
              <a:t>Still water or </a:t>
            </a:r>
            <a:br>
              <a:rPr lang="en-US" altLang="en-US" sz="2000" b="1">
                <a:solidFill>
                  <a:srgbClr val="0A4A34"/>
                </a:solidFill>
              </a:rPr>
            </a:br>
            <a:r>
              <a:rPr lang="en-US" altLang="en-US" sz="2000" b="1">
                <a:solidFill>
                  <a:srgbClr val="0A4A34"/>
                </a:solidFill>
              </a:rPr>
              <a:t>calm sea level</a:t>
            </a:r>
          </a:p>
        </p:txBody>
      </p:sp>
      <p:cxnSp>
        <p:nvCxnSpPr>
          <p:cNvPr id="13" name="Straight Connector 12"/>
          <p:cNvCxnSpPr/>
          <p:nvPr/>
        </p:nvCxnSpPr>
        <p:spPr>
          <a:xfrm>
            <a:off x="8116888" y="2495550"/>
            <a:ext cx="0" cy="685800"/>
          </a:xfrm>
          <a:prstGeom prst="line">
            <a:avLst/>
          </a:prstGeom>
          <a:ln w="28575">
            <a:solidFill>
              <a:srgbClr val="000081"/>
            </a:solidFill>
          </a:ln>
        </p:spPr>
        <p:style>
          <a:lnRef idx="1">
            <a:schemeClr val="accent1"/>
          </a:lnRef>
          <a:fillRef idx="0">
            <a:schemeClr val="accent1"/>
          </a:fillRef>
          <a:effectRef idx="0">
            <a:schemeClr val="accent1"/>
          </a:effectRef>
          <a:fontRef idx="minor">
            <a:schemeClr val="tx1"/>
          </a:fontRef>
        </p:style>
      </p:cxnSp>
      <p:sp>
        <p:nvSpPr>
          <p:cNvPr id="19464" name="TextBox 11"/>
          <p:cNvSpPr txBox="1">
            <a:spLocks noChangeArrowheads="1"/>
          </p:cNvSpPr>
          <p:nvPr/>
        </p:nvSpPr>
        <p:spPr bwMode="auto">
          <a:xfrm>
            <a:off x="7877175" y="1917700"/>
            <a:ext cx="4810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b="1">
                <a:solidFill>
                  <a:srgbClr val="000081"/>
                </a:solidFill>
              </a:rPr>
              <a:t>B</a:t>
            </a:r>
          </a:p>
        </p:txBody>
      </p:sp>
      <p:sp>
        <p:nvSpPr>
          <p:cNvPr id="19465" name="TextBox 14"/>
          <p:cNvSpPr txBox="1">
            <a:spLocks noChangeArrowheads="1"/>
          </p:cNvSpPr>
          <p:nvPr/>
        </p:nvSpPr>
        <p:spPr bwMode="auto">
          <a:xfrm>
            <a:off x="3492500" y="1917700"/>
            <a:ext cx="482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b="1">
                <a:solidFill>
                  <a:srgbClr val="000081"/>
                </a:solidFill>
              </a:rPr>
              <a:t>A</a:t>
            </a:r>
          </a:p>
        </p:txBody>
      </p:sp>
      <p:cxnSp>
        <p:nvCxnSpPr>
          <p:cNvPr id="16" name="Straight Connector 15"/>
          <p:cNvCxnSpPr/>
          <p:nvPr/>
        </p:nvCxnSpPr>
        <p:spPr>
          <a:xfrm>
            <a:off x="3733800" y="2495550"/>
            <a:ext cx="0" cy="609600"/>
          </a:xfrm>
          <a:prstGeom prst="line">
            <a:avLst/>
          </a:prstGeom>
          <a:ln w="28575">
            <a:solidFill>
              <a:srgbClr val="00008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733800" y="3113088"/>
            <a:ext cx="0" cy="109061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9468" name="TextBox 18"/>
          <p:cNvSpPr txBox="1">
            <a:spLocks noChangeArrowheads="1"/>
          </p:cNvSpPr>
          <p:nvPr/>
        </p:nvSpPr>
        <p:spPr bwMode="auto">
          <a:xfrm>
            <a:off x="3281363" y="4167188"/>
            <a:ext cx="8397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000" b="1">
                <a:solidFill>
                  <a:schemeClr val="bg1"/>
                </a:solidFill>
              </a:rPr>
              <a:t>Crest</a:t>
            </a:r>
          </a:p>
        </p:txBody>
      </p:sp>
      <p:sp>
        <p:nvSpPr>
          <p:cNvPr id="19469" name="TextBox 19"/>
          <p:cNvSpPr txBox="1">
            <a:spLocks noChangeArrowheads="1"/>
          </p:cNvSpPr>
          <p:nvPr/>
        </p:nvSpPr>
        <p:spPr bwMode="auto">
          <a:xfrm>
            <a:off x="5400675" y="4167188"/>
            <a:ext cx="10556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000" b="1">
                <a:solidFill>
                  <a:schemeClr val="bg1"/>
                </a:solidFill>
              </a:rPr>
              <a:t>Trough</a:t>
            </a:r>
          </a:p>
        </p:txBody>
      </p:sp>
      <p:cxnSp>
        <p:nvCxnSpPr>
          <p:cNvPr id="21" name="Straight Connector 20"/>
          <p:cNvCxnSpPr/>
          <p:nvPr/>
        </p:nvCxnSpPr>
        <p:spPr>
          <a:xfrm>
            <a:off x="5970588" y="3884613"/>
            <a:ext cx="0" cy="3190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3765550" y="2672199"/>
            <a:ext cx="4351338" cy="0"/>
          </a:xfrm>
          <a:prstGeom prst="straightConnector1">
            <a:avLst/>
          </a:prstGeom>
          <a:ln w="38100">
            <a:solidFill>
              <a:srgbClr val="006EB5"/>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472" name="TextBox 24"/>
          <p:cNvSpPr txBox="1">
            <a:spLocks noChangeArrowheads="1"/>
          </p:cNvSpPr>
          <p:nvPr/>
        </p:nvSpPr>
        <p:spPr bwMode="auto">
          <a:xfrm>
            <a:off x="5099050" y="2273737"/>
            <a:ext cx="2082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000" b="1">
                <a:solidFill>
                  <a:srgbClr val="006EB5"/>
                </a:solidFill>
              </a:rPr>
              <a:t>Wave length (L)</a:t>
            </a:r>
          </a:p>
        </p:txBody>
      </p:sp>
      <p:sp>
        <p:nvSpPr>
          <p:cNvPr id="19473" name="TextBox 25"/>
          <p:cNvSpPr txBox="1">
            <a:spLocks noChangeArrowheads="1"/>
          </p:cNvSpPr>
          <p:nvPr/>
        </p:nvSpPr>
        <p:spPr bwMode="auto">
          <a:xfrm>
            <a:off x="3922713" y="2819400"/>
            <a:ext cx="2111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000" b="1">
                <a:solidFill>
                  <a:srgbClr val="55C200"/>
                </a:solidFill>
              </a:rPr>
              <a:t>Wave height (H)</a:t>
            </a:r>
          </a:p>
        </p:txBody>
      </p:sp>
      <p:sp>
        <p:nvSpPr>
          <p:cNvPr id="27" name="TextBox 26"/>
          <p:cNvSpPr txBox="1"/>
          <p:nvPr/>
        </p:nvSpPr>
        <p:spPr>
          <a:xfrm>
            <a:off x="4733925" y="4991100"/>
            <a:ext cx="4100513" cy="1016000"/>
          </a:xfrm>
          <a:prstGeom prst="rect">
            <a:avLst/>
          </a:prstGeom>
          <a:noFill/>
          <a:effectLst>
            <a:outerShdw blurRad="50800" dist="38100" dir="2700000" algn="tl" rotWithShape="0">
              <a:prstClr val="black">
                <a:alpha val="40000"/>
              </a:prstClr>
            </a:outerShdw>
          </a:effectLst>
        </p:spPr>
        <p:txBody>
          <a:bodyPr>
            <a:spAutoFit/>
          </a:bodyPr>
          <a:lstStyle/>
          <a:p>
            <a:pPr eaLnBrk="1" fontAlgn="auto" hangingPunct="1">
              <a:spcBef>
                <a:spcPts val="0"/>
              </a:spcBef>
              <a:spcAft>
                <a:spcPts val="0"/>
              </a:spcAft>
              <a:defRPr/>
            </a:pPr>
            <a:r>
              <a:rPr lang="en-US" sz="2000" b="1" dirty="0">
                <a:solidFill>
                  <a:schemeClr val="bg1"/>
                </a:solidFill>
                <a:latin typeface="Arial" panose="020B0604020202020204" pitchFamily="34" charset="0"/>
              </a:rPr>
              <a:t>Wave Period</a:t>
            </a:r>
          </a:p>
          <a:p>
            <a:pPr eaLnBrk="1" fontAlgn="auto" hangingPunct="1">
              <a:spcBef>
                <a:spcPts val="0"/>
              </a:spcBef>
              <a:spcAft>
                <a:spcPts val="0"/>
              </a:spcAft>
              <a:defRPr/>
            </a:pPr>
            <a:r>
              <a:rPr lang="en-US" sz="2000" dirty="0">
                <a:solidFill>
                  <a:schemeClr val="bg1"/>
                </a:solidFill>
                <a:latin typeface="Arial" panose="020B0604020202020204" pitchFamily="34" charset="0"/>
              </a:rPr>
              <a:t>The time required for the wave crest at point A to reach point B</a:t>
            </a:r>
          </a:p>
        </p:txBody>
      </p:sp>
      <p:sp>
        <p:nvSpPr>
          <p:cNvPr id="28" name="TextBox 27"/>
          <p:cNvSpPr txBox="1"/>
          <p:nvPr/>
        </p:nvSpPr>
        <p:spPr>
          <a:xfrm>
            <a:off x="290513" y="4991100"/>
            <a:ext cx="4098925" cy="1016000"/>
          </a:xfrm>
          <a:prstGeom prst="rect">
            <a:avLst/>
          </a:prstGeom>
          <a:noFill/>
          <a:effectLst>
            <a:outerShdw blurRad="50800" dist="38100" dir="2700000" algn="tl" rotWithShape="0">
              <a:prstClr val="black">
                <a:alpha val="40000"/>
              </a:prstClr>
            </a:outerShdw>
          </a:effectLst>
        </p:spPr>
        <p:txBody>
          <a:bodyPr>
            <a:spAutoFit/>
          </a:bodyPr>
          <a:lstStyle/>
          <a:p>
            <a:pPr eaLnBrk="1" fontAlgn="auto" hangingPunct="1">
              <a:spcBef>
                <a:spcPts val="0"/>
              </a:spcBef>
              <a:spcAft>
                <a:spcPts val="0"/>
              </a:spcAft>
              <a:defRPr/>
            </a:pPr>
            <a:r>
              <a:rPr lang="en-US" sz="2000" b="1" dirty="0">
                <a:solidFill>
                  <a:schemeClr val="bg1"/>
                </a:solidFill>
                <a:latin typeface="Arial" panose="020B0604020202020204" pitchFamily="34" charset="0"/>
              </a:rPr>
              <a:t>Wave Frequency</a:t>
            </a:r>
          </a:p>
          <a:p>
            <a:pPr eaLnBrk="1" fontAlgn="auto" hangingPunct="1">
              <a:spcBef>
                <a:spcPts val="0"/>
              </a:spcBef>
              <a:spcAft>
                <a:spcPts val="0"/>
              </a:spcAft>
              <a:defRPr/>
            </a:pPr>
            <a:r>
              <a:rPr lang="en-US" sz="2000" dirty="0">
                <a:solidFill>
                  <a:schemeClr val="bg1"/>
                </a:solidFill>
                <a:latin typeface="Arial" panose="020B0604020202020204" pitchFamily="34" charset="0"/>
              </a:rPr>
              <a:t>The number of wave crests passing point A each second</a:t>
            </a:r>
          </a:p>
        </p:txBody>
      </p:sp>
      <p:sp>
        <p:nvSpPr>
          <p:cNvPr id="24" name="Right Arrow 23"/>
          <p:cNvSpPr/>
          <p:nvPr/>
        </p:nvSpPr>
        <p:spPr>
          <a:xfrm>
            <a:off x="1019175" y="2239963"/>
            <a:ext cx="1801813" cy="508000"/>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0" name="TextBox 29"/>
          <p:cNvSpPr txBox="1"/>
          <p:nvPr/>
        </p:nvSpPr>
        <p:spPr>
          <a:xfrm>
            <a:off x="585788" y="1865313"/>
            <a:ext cx="2360612" cy="400050"/>
          </a:xfrm>
          <a:prstGeom prst="rect">
            <a:avLst/>
          </a:prstGeom>
          <a:noFill/>
        </p:spPr>
        <p:txBody>
          <a:bodyPr wrap="none">
            <a:spAutoFit/>
          </a:bodyPr>
          <a:lstStyle/>
          <a:p>
            <a:pPr eaLnBrk="1" fontAlgn="auto" hangingPunct="1">
              <a:spcBef>
                <a:spcPts val="0"/>
              </a:spcBef>
              <a:spcAft>
                <a:spcPts val="0"/>
              </a:spcAft>
              <a:defRPr/>
            </a:pPr>
            <a:r>
              <a:rPr lang="en-US" sz="2000" b="1" dirty="0">
                <a:solidFill>
                  <a:schemeClr val="accent6">
                    <a:lumMod val="75000"/>
                  </a:schemeClr>
                </a:solidFill>
                <a:latin typeface="Arial" panose="020B0604020202020204" pitchFamily="34" charset="0"/>
              </a:rPr>
              <a:t>Direction of travel</a:t>
            </a:r>
          </a:p>
        </p:txBody>
      </p:sp>
      <p:cxnSp>
        <p:nvCxnSpPr>
          <p:cNvPr id="1024" name="Straight Connector 1023"/>
          <p:cNvCxnSpPr/>
          <p:nvPr/>
        </p:nvCxnSpPr>
        <p:spPr>
          <a:xfrm flipH="1">
            <a:off x="5929313" y="3151188"/>
            <a:ext cx="2187575" cy="0"/>
          </a:xfrm>
          <a:prstGeom prst="line">
            <a:avLst/>
          </a:prstGeom>
          <a:ln w="38100">
            <a:solidFill>
              <a:srgbClr val="55C200"/>
            </a:solidFill>
            <a:prstDash val="dash"/>
          </a:ln>
        </p:spPr>
        <p:style>
          <a:lnRef idx="1">
            <a:schemeClr val="accent1"/>
          </a:lnRef>
          <a:fillRef idx="0">
            <a:schemeClr val="accent1"/>
          </a:fillRef>
          <a:effectRef idx="0">
            <a:schemeClr val="accent1"/>
          </a:effectRef>
          <a:fontRef idx="minor">
            <a:schemeClr val="tx1"/>
          </a:fontRef>
        </p:style>
      </p:cxnSp>
      <p:cxnSp>
        <p:nvCxnSpPr>
          <p:cNvPr id="1027" name="Straight Arrow Connector 1026"/>
          <p:cNvCxnSpPr/>
          <p:nvPr/>
        </p:nvCxnSpPr>
        <p:spPr>
          <a:xfrm>
            <a:off x="5972175" y="3181350"/>
            <a:ext cx="0" cy="677863"/>
          </a:xfrm>
          <a:prstGeom prst="straightConnector1">
            <a:avLst/>
          </a:prstGeom>
          <a:ln w="38100">
            <a:solidFill>
              <a:srgbClr val="55C20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5" name="Tip"/>
          <p:cNvGrpSpPr/>
          <p:nvPr/>
        </p:nvGrpSpPr>
        <p:grpSpPr>
          <a:xfrm>
            <a:off x="81709" y="487360"/>
            <a:ext cx="4587589" cy="1398176"/>
            <a:chOff x="152399" y="3962400"/>
            <a:chExt cx="4587589" cy="1235085"/>
          </a:xfrm>
        </p:grpSpPr>
        <p:sp>
          <p:nvSpPr>
            <p:cNvPr id="26" name="Rectangle 25"/>
            <p:cNvSpPr/>
            <p:nvPr/>
          </p:nvSpPr>
          <p:spPr>
            <a:xfrm>
              <a:off x="152399" y="4190999"/>
              <a:ext cx="4587589" cy="1006486"/>
            </a:xfrm>
            <a:prstGeom prst="rect">
              <a:avLst/>
            </a:prstGeom>
            <a:solidFill>
              <a:schemeClr val="accent4">
                <a:lumMod val="40000"/>
                <a:lumOff val="60000"/>
              </a:schemeClr>
            </a:solidFill>
            <a:ln>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dirty="0">
                  <a:solidFill>
                    <a:schemeClr val="tx1"/>
                  </a:solidFill>
                  <a:latin typeface="Arial" panose="020B0604020202020204" pitchFamily="34" charset="0"/>
                  <a:cs typeface="Arial" panose="020B0604020202020204" pitchFamily="34" charset="0"/>
                </a:rPr>
                <a:t>The wavelength of a wave is the distance between </a:t>
              </a:r>
              <a:r>
                <a:rPr lang="en-US" b="1" dirty="0">
                  <a:solidFill>
                    <a:schemeClr val="tx1"/>
                  </a:solidFill>
                  <a:latin typeface="Arial" panose="020B0604020202020204" pitchFamily="34" charset="0"/>
                  <a:cs typeface="Arial" panose="020B0604020202020204" pitchFamily="34" charset="0"/>
                </a:rPr>
                <a:t>one crest to the next crest or one trough to the next trough</a:t>
              </a:r>
              <a:r>
                <a:rPr lang="en-US" dirty="0">
                  <a:solidFill>
                    <a:schemeClr val="tx1"/>
                  </a:solidFill>
                  <a:latin typeface="Arial" panose="020B0604020202020204" pitchFamily="34" charset="0"/>
                  <a:cs typeface="Arial" panose="020B0604020202020204" pitchFamily="34" charset="0"/>
                </a:rPr>
                <a:t>.</a:t>
              </a:r>
            </a:p>
          </p:txBody>
        </p:sp>
        <p:sp>
          <p:nvSpPr>
            <p:cNvPr id="31" name="Rounded Rectangle 30"/>
            <p:cNvSpPr/>
            <p:nvPr/>
          </p:nvSpPr>
          <p:spPr>
            <a:xfrm>
              <a:off x="152400" y="3962400"/>
              <a:ext cx="990600" cy="304800"/>
            </a:xfrm>
            <a:prstGeom prst="roundRect">
              <a:avLst/>
            </a:prstGeom>
            <a:solidFill>
              <a:srgbClr val="660033"/>
            </a:solidFill>
            <a:ln>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latin typeface="Arial" panose="020B0604020202020204" pitchFamily="34" charset="0"/>
                  <a:cs typeface="Arial" panose="020B0604020202020204" pitchFamily="34" charset="0"/>
                </a:rPr>
                <a:t>TIP</a:t>
              </a:r>
            </a:p>
          </p:txBody>
        </p:sp>
      </p:grpSp>
    </p:spTree>
    <p:custDataLst>
      <p:tags r:id="rId1"/>
    </p:custDataLst>
    <p:extLst>
      <p:ext uri="{BB962C8B-B14F-4D97-AF65-F5344CB8AC3E}">
        <p14:creationId xmlns:p14="http://schemas.microsoft.com/office/powerpoint/2010/main" val="288307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a:t>Significant wave height is:</a:t>
            </a:r>
          </a:p>
          <a:p>
            <a:pPr lvl="1"/>
            <a:r>
              <a:rPr lang="en-US" dirty="0"/>
              <a:t>average height of the highest 1/3 of waves</a:t>
            </a:r>
          </a:p>
          <a:p>
            <a:pPr lvl="1"/>
            <a:r>
              <a:rPr lang="en-US" dirty="0"/>
              <a:t>human perception of observed wave height</a:t>
            </a:r>
          </a:p>
          <a:p>
            <a:pPr lvl="1"/>
            <a:r>
              <a:rPr lang="en-US" dirty="0"/>
              <a:t>what the National Weather Service forecasts</a:t>
            </a:r>
          </a:p>
          <a:p>
            <a:pPr lvl="1"/>
            <a:r>
              <a:rPr lang="en-US" dirty="0"/>
              <a:t>what the Beaufort Scale is based on</a:t>
            </a:r>
          </a:p>
        </p:txBody>
      </p:sp>
      <p:sp>
        <p:nvSpPr>
          <p:cNvPr id="3" name="Title 2"/>
          <p:cNvSpPr>
            <a:spLocks noGrp="1"/>
          </p:cNvSpPr>
          <p:nvPr>
            <p:ph type="title"/>
          </p:nvPr>
        </p:nvSpPr>
        <p:spPr/>
        <p:txBody>
          <a:bodyPr/>
          <a:lstStyle/>
          <a:p>
            <a:r>
              <a:rPr lang="en-US" dirty="0"/>
              <a:t>Significant Wave Height (H</a:t>
            </a:r>
            <a:r>
              <a:rPr lang="en-US" baseline="-25000" dirty="0"/>
              <a:t>s</a:t>
            </a:r>
            <a:r>
              <a:rPr lang="en-US" dirty="0"/>
              <a:t>)</a:t>
            </a:r>
          </a:p>
        </p:txBody>
      </p:sp>
      <p:grpSp>
        <p:nvGrpSpPr>
          <p:cNvPr id="5" name="Tip"/>
          <p:cNvGrpSpPr/>
          <p:nvPr/>
        </p:nvGrpSpPr>
        <p:grpSpPr>
          <a:xfrm>
            <a:off x="70895" y="5158481"/>
            <a:ext cx="3420451" cy="1343920"/>
            <a:chOff x="152399" y="3962400"/>
            <a:chExt cx="3420451" cy="1187158"/>
          </a:xfrm>
        </p:grpSpPr>
        <p:sp>
          <p:nvSpPr>
            <p:cNvPr id="6" name="Rectangle 5"/>
            <p:cNvSpPr/>
            <p:nvPr/>
          </p:nvSpPr>
          <p:spPr>
            <a:xfrm>
              <a:off x="152399" y="4190999"/>
              <a:ext cx="3420451" cy="958559"/>
            </a:xfrm>
            <a:prstGeom prst="rect">
              <a:avLst/>
            </a:prstGeom>
            <a:solidFill>
              <a:schemeClr val="accent4">
                <a:lumMod val="40000"/>
                <a:lumOff val="60000"/>
              </a:schemeClr>
            </a:solidFill>
            <a:ln>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dirty="0">
                  <a:solidFill>
                    <a:schemeClr val="tx1"/>
                  </a:solidFill>
                  <a:latin typeface="Arial" panose="020B0604020202020204" pitchFamily="34" charset="0"/>
                  <a:cs typeface="Arial" panose="020B0604020202020204" pitchFamily="34" charset="0"/>
                </a:rPr>
                <a:t>Significant wave height is the </a:t>
              </a:r>
              <a:r>
                <a:rPr lang="en-US" b="1" dirty="0">
                  <a:solidFill>
                    <a:schemeClr val="tx1"/>
                  </a:solidFill>
                  <a:latin typeface="Arial" panose="020B0604020202020204" pitchFamily="34" charset="0"/>
                  <a:cs typeface="Arial" panose="020B0604020202020204" pitchFamily="34" charset="0"/>
                </a:rPr>
                <a:t>average height of the highest 1/3 of waves observed</a:t>
              </a:r>
              <a:r>
                <a:rPr lang="en-US" dirty="0">
                  <a:solidFill>
                    <a:schemeClr val="tx1"/>
                  </a:solidFill>
                  <a:latin typeface="Arial" panose="020B0604020202020204" pitchFamily="34" charset="0"/>
                  <a:cs typeface="Arial" panose="020B0604020202020204" pitchFamily="34" charset="0"/>
                </a:rPr>
                <a:t>.</a:t>
              </a:r>
            </a:p>
          </p:txBody>
        </p:sp>
        <p:sp>
          <p:nvSpPr>
            <p:cNvPr id="7" name="Rounded Rectangle 6"/>
            <p:cNvSpPr/>
            <p:nvPr/>
          </p:nvSpPr>
          <p:spPr>
            <a:xfrm>
              <a:off x="152400" y="3962400"/>
              <a:ext cx="990600" cy="304800"/>
            </a:xfrm>
            <a:prstGeom prst="roundRect">
              <a:avLst/>
            </a:prstGeom>
            <a:solidFill>
              <a:srgbClr val="660033"/>
            </a:solidFill>
            <a:ln>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latin typeface="Arial" panose="020B0604020202020204" pitchFamily="34" charset="0"/>
                  <a:cs typeface="Arial" panose="020B0604020202020204" pitchFamily="34" charset="0"/>
                </a:rPr>
                <a:t>TIP</a:t>
              </a:r>
            </a:p>
          </p:txBody>
        </p:sp>
      </p:grpSp>
    </p:spTree>
    <p:custDataLst>
      <p:tags r:id="rId1"/>
    </p:custDataLst>
    <p:extLst>
      <p:ext uri="{BB962C8B-B14F-4D97-AF65-F5344CB8AC3E}">
        <p14:creationId xmlns:p14="http://schemas.microsoft.com/office/powerpoint/2010/main" val="238876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hangingPunct="1">
              <a:defRPr/>
            </a:pPr>
            <a:r>
              <a:rPr lang="en-US" dirty="0"/>
              <a:t>2018 </a:t>
            </a:r>
            <a:r>
              <a:rPr lang="en-US" dirty="0" err="1"/>
              <a:t>opc</a:t>
            </a:r>
            <a:r>
              <a:rPr lang="en-US" dirty="0"/>
              <a:t> north Pacific Ocean Sequence 2</a:t>
            </a:r>
          </a:p>
        </p:txBody>
      </p:sp>
    </p:spTree>
    <p:custDataLst>
      <p:tags r:id="rId1"/>
    </p:custDataLst>
    <p:extLst>
      <p:ext uri="{BB962C8B-B14F-4D97-AF65-F5344CB8AC3E}">
        <p14:creationId xmlns:p14="http://schemas.microsoft.com/office/powerpoint/2010/main" val="28520034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1828800" y="-323850"/>
            <a:ext cx="4572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4099" name="Rectangle 3"/>
          <p:cNvSpPr>
            <a:spLocks noGrp="1" noChangeArrowheads="1"/>
          </p:cNvSpPr>
          <p:nvPr>
            <p:ph type="title"/>
          </p:nvPr>
        </p:nvSpPr>
        <p:spPr/>
        <p:txBody>
          <a:bodyPr/>
          <a:lstStyle/>
          <a:p>
            <a:pPr eaLnBrk="1" hangingPunct="1">
              <a:defRPr/>
            </a:pPr>
            <a:r>
              <a:rPr lang="en-US" altLang="en-US" sz="3600" dirty="0"/>
              <a:t>Lee Chesneau-Brief Bio</a:t>
            </a:r>
          </a:p>
        </p:txBody>
      </p:sp>
      <p:sp>
        <p:nvSpPr>
          <p:cNvPr id="4100" name="Rectangle 4"/>
          <p:cNvSpPr>
            <a:spLocks noGrp="1" noChangeArrowheads="1"/>
          </p:cNvSpPr>
          <p:nvPr>
            <p:ph type="body" sz="half" idx="4294967295"/>
          </p:nvPr>
        </p:nvSpPr>
        <p:spPr>
          <a:xfrm>
            <a:off x="0" y="838200"/>
            <a:ext cx="8991600" cy="5867400"/>
          </a:xfrm>
        </p:spPr>
        <p:txBody>
          <a:bodyPr>
            <a:normAutofit lnSpcReduction="10000"/>
          </a:bodyPr>
          <a:lstStyle/>
          <a:p>
            <a:pPr eaLnBrk="1" hangingPunct="1">
              <a:lnSpc>
                <a:spcPct val="90000"/>
              </a:lnSpc>
              <a:defRPr/>
            </a:pPr>
            <a:r>
              <a:rPr lang="en-US" altLang="en-US" sz="2000" b="1" dirty="0"/>
              <a:t>BS Meteorology </a:t>
            </a:r>
            <a:r>
              <a:rPr lang="en-US" altLang="en-US" sz="2000" dirty="0"/>
              <a:t>(called </a:t>
            </a:r>
            <a:r>
              <a:rPr lang="en-US" altLang="en-US" sz="2000" b="1" dirty="0"/>
              <a:t>Atmospheric Science </a:t>
            </a:r>
            <a:r>
              <a:rPr lang="en-US" altLang="en-US" sz="2000" dirty="0"/>
              <a:t>today), University of Wisconsin, Madison, WI-Varsity Swimming &amp; ROTC Scholarships.</a:t>
            </a:r>
          </a:p>
          <a:p>
            <a:pPr eaLnBrk="1" hangingPunct="1">
              <a:lnSpc>
                <a:spcPct val="90000"/>
              </a:lnSpc>
              <a:defRPr/>
            </a:pPr>
            <a:r>
              <a:rPr lang="en-US" altLang="en-US" sz="2000" b="1" dirty="0"/>
              <a:t>U.S. Navy </a:t>
            </a:r>
            <a:r>
              <a:rPr lang="en-US" altLang="en-US" sz="2000" dirty="0"/>
              <a:t>Fleet Officer of the Deck (Two Aircraft Carriers- USS Saratoga CV-60 &amp; USS Guam LPH-9)-patrolled all major ocean basins of the world. </a:t>
            </a:r>
          </a:p>
          <a:p>
            <a:pPr eaLnBrk="1" hangingPunct="1">
              <a:lnSpc>
                <a:spcPct val="90000"/>
              </a:lnSpc>
              <a:defRPr/>
            </a:pPr>
            <a:r>
              <a:rPr lang="en-US" altLang="en-US" sz="2000" dirty="0"/>
              <a:t>Ocean Routes, Inc, Palo Alto, CA-World wide commercial vessel </a:t>
            </a:r>
            <a:r>
              <a:rPr lang="en-US" altLang="en-US" sz="2000" b="1" dirty="0"/>
              <a:t>Weather Forecasting </a:t>
            </a:r>
            <a:r>
              <a:rPr lang="en-US" altLang="en-US" sz="2000" dirty="0"/>
              <a:t>&amp; </a:t>
            </a:r>
            <a:r>
              <a:rPr lang="en-US" altLang="en-US" sz="2000" b="1" dirty="0"/>
              <a:t>Routing</a:t>
            </a:r>
            <a:r>
              <a:rPr lang="en-US" altLang="en-US" sz="2000" dirty="0"/>
              <a:t>.</a:t>
            </a:r>
          </a:p>
          <a:p>
            <a:pPr eaLnBrk="1" hangingPunct="1">
              <a:lnSpc>
                <a:spcPct val="90000"/>
              </a:lnSpc>
              <a:defRPr/>
            </a:pPr>
            <a:r>
              <a:rPr lang="en-US" altLang="en-US" sz="2000" dirty="0"/>
              <a:t>NOAA’s Satellite Service, Anchorage, AK- </a:t>
            </a:r>
            <a:r>
              <a:rPr lang="en-US" altLang="en-US" sz="2000" b="1" dirty="0"/>
              <a:t>Satellite Meteorologist</a:t>
            </a:r>
            <a:r>
              <a:rPr lang="en-US" altLang="en-US" sz="2000" dirty="0"/>
              <a:t>.</a:t>
            </a:r>
            <a:r>
              <a:rPr lang="en-US" altLang="en-US" sz="2000" b="1" dirty="0"/>
              <a:t> </a:t>
            </a:r>
          </a:p>
          <a:p>
            <a:pPr eaLnBrk="1" hangingPunct="1">
              <a:lnSpc>
                <a:spcPct val="90000"/>
              </a:lnSpc>
              <a:defRPr/>
            </a:pPr>
            <a:r>
              <a:rPr lang="en-US" altLang="en-US" sz="2000" dirty="0"/>
              <a:t>USN Fleet WX Centers Rota, Spain, -Marine forecaster; Norfolk, VA &amp; Honolulu, HI- Marine Forecaster &amp; Ship Router   </a:t>
            </a:r>
          </a:p>
          <a:p>
            <a:pPr eaLnBrk="1" hangingPunct="1">
              <a:lnSpc>
                <a:spcPct val="90000"/>
              </a:lnSpc>
              <a:defRPr/>
            </a:pPr>
            <a:r>
              <a:rPr lang="en-US" altLang="en-US" sz="2000" b="1" dirty="0"/>
              <a:t>NOAA/NWS  </a:t>
            </a:r>
            <a:r>
              <a:rPr lang="en-US" altLang="en-US" sz="2000" dirty="0"/>
              <a:t>Forecast Office, Seattle, WA- Marine Forecaster </a:t>
            </a:r>
          </a:p>
          <a:p>
            <a:pPr eaLnBrk="1" hangingPunct="1">
              <a:lnSpc>
                <a:spcPct val="90000"/>
              </a:lnSpc>
              <a:defRPr/>
            </a:pPr>
            <a:r>
              <a:rPr lang="en-US" altLang="en-US" sz="2000" b="1" dirty="0"/>
              <a:t>NOAA/NWS  </a:t>
            </a:r>
            <a:r>
              <a:rPr lang="en-US" altLang="en-US" sz="2000" dirty="0"/>
              <a:t>Ocean Prediction Center, Camp Springs, MD- </a:t>
            </a:r>
            <a:r>
              <a:rPr lang="en-US" altLang="en-US" sz="2000" b="1" dirty="0"/>
              <a:t>Senior Marine  Forecaster </a:t>
            </a:r>
          </a:p>
          <a:p>
            <a:pPr eaLnBrk="1" hangingPunct="1">
              <a:lnSpc>
                <a:spcPct val="90000"/>
              </a:lnSpc>
              <a:defRPr/>
            </a:pPr>
            <a:r>
              <a:rPr lang="en-US" altLang="en-US" sz="2000" b="1" dirty="0"/>
              <a:t>Weather Trainer</a:t>
            </a:r>
            <a:r>
              <a:rPr lang="en-US" altLang="en-US" sz="2000" dirty="0"/>
              <a:t>&amp; </a:t>
            </a:r>
            <a:r>
              <a:rPr lang="en-US" altLang="en-US" sz="2000" b="1" dirty="0"/>
              <a:t>Educator</a:t>
            </a:r>
            <a:r>
              <a:rPr lang="en-US" altLang="en-US" sz="2000" dirty="0"/>
              <a:t> (MITAGS, PMI, STAR Center, Harry Lundeberg School of Seamanship, &amp; other schools &amp; trade shows tailored to the recreational cruising and boat racing community). </a:t>
            </a:r>
          </a:p>
          <a:p>
            <a:pPr eaLnBrk="1" hangingPunct="1">
              <a:lnSpc>
                <a:spcPct val="90000"/>
              </a:lnSpc>
              <a:defRPr/>
            </a:pPr>
            <a:r>
              <a:rPr lang="en-US" altLang="en-US" sz="2000" dirty="0"/>
              <a:t>Author: </a:t>
            </a:r>
            <a:r>
              <a:rPr lang="en-US" altLang="en-US" sz="2000" b="1" u="sng" dirty="0"/>
              <a:t>HEAVY  WEATHER AVOIDANCE</a:t>
            </a:r>
            <a:r>
              <a:rPr lang="en-US" altLang="en-US" sz="2000" dirty="0"/>
              <a:t>,  The use and application of </a:t>
            </a:r>
            <a:r>
              <a:rPr lang="en-US" altLang="en-US" sz="2000" b="1" dirty="0"/>
              <a:t>500 Mb Charts</a:t>
            </a:r>
            <a:r>
              <a:rPr lang="en-US" altLang="en-US" sz="2000" dirty="0"/>
              <a:t>.</a:t>
            </a:r>
          </a:p>
          <a:p>
            <a:pPr eaLnBrk="1" hangingPunct="1">
              <a:lnSpc>
                <a:spcPct val="90000"/>
              </a:lnSpc>
              <a:defRPr/>
            </a:pPr>
            <a:r>
              <a:rPr lang="en-US" altLang="en-US" sz="2000" dirty="0"/>
              <a:t>Authored numerous articles for trade publications and magazines.</a:t>
            </a:r>
          </a:p>
          <a:p>
            <a:pPr eaLnBrk="1" hangingPunct="1">
              <a:lnSpc>
                <a:spcPct val="90000"/>
              </a:lnSpc>
              <a:defRPr/>
            </a:pPr>
            <a:r>
              <a:rPr lang="en-US" altLang="en-US" sz="2000" dirty="0"/>
              <a:t>Over </a:t>
            </a:r>
            <a:r>
              <a:rPr lang="en-US" altLang="en-US" sz="2000" b="1" dirty="0"/>
              <a:t>44 years experience predicting weather </a:t>
            </a:r>
            <a:r>
              <a:rPr lang="en-US" altLang="en-US" sz="2000" dirty="0"/>
              <a:t>at</a:t>
            </a:r>
            <a:r>
              <a:rPr lang="en-US" altLang="en-US" sz="2000" b="1" dirty="0"/>
              <a:t> sea </a:t>
            </a:r>
            <a:r>
              <a:rPr lang="en-US" altLang="en-US" sz="2000" dirty="0"/>
              <a:t>as well on land. </a:t>
            </a:r>
          </a:p>
        </p:txBody>
      </p:sp>
    </p:spTree>
    <p:extLst>
      <p:ext uri="{BB962C8B-B14F-4D97-AF65-F5344CB8AC3E}">
        <p14:creationId xmlns:p14="http://schemas.microsoft.com/office/powerpoint/2010/main" val="28185404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0" y="0"/>
            <a:ext cx="8915400" cy="695325"/>
          </a:xfrm>
        </p:spPr>
        <p:txBody>
          <a:bodyPr/>
          <a:lstStyle/>
          <a:p>
            <a:pPr eaLnBrk="1" hangingPunct="1"/>
            <a:r>
              <a:rPr lang="en-US" altLang="en-US" sz="3200" dirty="0"/>
              <a:t>North Pacific Sea-State Analysis</a:t>
            </a:r>
          </a:p>
        </p:txBody>
      </p:sp>
      <p:pic>
        <p:nvPicPr>
          <p:cNvPr id="9" name="Picture 8">
            <a:extLst>
              <a:ext uri="{FF2B5EF4-FFF2-40B4-BE49-F238E27FC236}">
                <a16:creationId xmlns:a16="http://schemas.microsoft.com/office/drawing/2014/main" id="{2C18ED6B-A04D-4716-8997-E55EFC8C8B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99405"/>
            <a:ext cx="9144000" cy="5852583"/>
          </a:xfrm>
          <a:prstGeom prst="rect">
            <a:avLst/>
          </a:prstGeom>
        </p:spPr>
      </p:pic>
      <p:sp>
        <p:nvSpPr>
          <p:cNvPr id="12" name="Rectangle 11">
            <a:extLst>
              <a:ext uri="{FF2B5EF4-FFF2-40B4-BE49-F238E27FC236}">
                <a16:creationId xmlns:a16="http://schemas.microsoft.com/office/drawing/2014/main" id="{4716B7FB-88D9-4F1B-BC73-E9164E240F46}"/>
              </a:ext>
            </a:extLst>
          </p:cNvPr>
          <p:cNvSpPr/>
          <p:nvPr/>
        </p:nvSpPr>
        <p:spPr>
          <a:xfrm>
            <a:off x="6771166" y="1018953"/>
            <a:ext cx="1027815" cy="161261"/>
          </a:xfrm>
          <a:prstGeom prst="rect">
            <a:avLst/>
          </a:prstGeom>
          <a:solidFill>
            <a:srgbClr val="FFFF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C98DE78-23EF-4B4E-AE5E-F4F83B392118}"/>
              </a:ext>
            </a:extLst>
          </p:cNvPr>
          <p:cNvSpPr/>
          <p:nvPr/>
        </p:nvSpPr>
        <p:spPr>
          <a:xfrm>
            <a:off x="7875180" y="762001"/>
            <a:ext cx="1027815" cy="161261"/>
          </a:xfrm>
          <a:prstGeom prst="rect">
            <a:avLst/>
          </a:prstGeom>
          <a:solidFill>
            <a:srgbClr val="FFFF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5601094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43E91-ADA4-4950-8F9A-32D9455288B1}"/>
              </a:ext>
            </a:extLst>
          </p:cNvPr>
          <p:cNvSpPr>
            <a:spLocks noGrp="1"/>
          </p:cNvSpPr>
          <p:nvPr>
            <p:ph type="title"/>
          </p:nvPr>
        </p:nvSpPr>
        <p:spPr/>
        <p:txBody>
          <a:bodyPr/>
          <a:lstStyle/>
          <a:p>
            <a:r>
              <a:rPr lang="en-US" dirty="0"/>
              <a:t>Northeast Pacific Wind/Wave Analysis</a:t>
            </a:r>
          </a:p>
        </p:txBody>
      </p:sp>
      <p:pic>
        <p:nvPicPr>
          <p:cNvPr id="8" name="Picture 7">
            <a:extLst>
              <a:ext uri="{FF2B5EF4-FFF2-40B4-BE49-F238E27FC236}">
                <a16:creationId xmlns:a16="http://schemas.microsoft.com/office/drawing/2014/main" id="{7661A9A4-1CA3-4086-99B9-1988FF3C0C5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28" r="6452"/>
          <a:stretch/>
        </p:blipFill>
        <p:spPr>
          <a:xfrm rot="5400000">
            <a:off x="1633278" y="1399089"/>
            <a:ext cx="5877444" cy="4327997"/>
          </a:xfrm>
          <a:prstGeom prst="rect">
            <a:avLst/>
          </a:prstGeom>
        </p:spPr>
      </p:pic>
      <p:sp>
        <p:nvSpPr>
          <p:cNvPr id="9" name="Rectangle 8">
            <a:extLst>
              <a:ext uri="{FF2B5EF4-FFF2-40B4-BE49-F238E27FC236}">
                <a16:creationId xmlns:a16="http://schemas.microsoft.com/office/drawing/2014/main" id="{570FFD46-DB70-488A-92C6-1F98170C48AB}"/>
              </a:ext>
            </a:extLst>
          </p:cNvPr>
          <p:cNvSpPr/>
          <p:nvPr/>
        </p:nvSpPr>
        <p:spPr>
          <a:xfrm>
            <a:off x="6076507" y="659220"/>
            <a:ext cx="531628" cy="164804"/>
          </a:xfrm>
          <a:prstGeom prst="rect">
            <a:avLst/>
          </a:prstGeom>
          <a:solidFill>
            <a:srgbClr val="FFFF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F1E9083-CECA-4B67-980D-54FE2BA5B324}"/>
              </a:ext>
            </a:extLst>
          </p:cNvPr>
          <p:cNvSpPr/>
          <p:nvPr/>
        </p:nvSpPr>
        <p:spPr>
          <a:xfrm>
            <a:off x="5064640" y="880729"/>
            <a:ext cx="756685" cy="118729"/>
          </a:xfrm>
          <a:prstGeom prst="rect">
            <a:avLst/>
          </a:prstGeom>
          <a:solidFill>
            <a:srgbClr val="FFFF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6957289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76275"/>
          </a:xfrm>
        </p:spPr>
        <p:txBody>
          <a:bodyPr/>
          <a:lstStyle/>
          <a:p>
            <a:r>
              <a:rPr lang="en-US" sz="3200" dirty="0"/>
              <a:t>Northeast Pacific 24-hr Wind &amp; Wave Forecast</a:t>
            </a:r>
          </a:p>
        </p:txBody>
      </p:sp>
      <p:pic>
        <p:nvPicPr>
          <p:cNvPr id="6" name="Picture 5">
            <a:extLst>
              <a:ext uri="{FF2B5EF4-FFF2-40B4-BE49-F238E27FC236}">
                <a16:creationId xmlns:a16="http://schemas.microsoft.com/office/drawing/2014/main" id="{200D2D28-7E7A-4EFE-AFE1-83EAA9C1DBF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22" r="7868"/>
          <a:stretch/>
        </p:blipFill>
        <p:spPr>
          <a:xfrm rot="5400000">
            <a:off x="1661336" y="1384187"/>
            <a:ext cx="5821328" cy="4424553"/>
          </a:xfrm>
          <a:prstGeom prst="rect">
            <a:avLst/>
          </a:prstGeom>
        </p:spPr>
      </p:pic>
      <p:sp>
        <p:nvSpPr>
          <p:cNvPr id="8" name="Rectangle 7">
            <a:extLst>
              <a:ext uri="{FF2B5EF4-FFF2-40B4-BE49-F238E27FC236}">
                <a16:creationId xmlns:a16="http://schemas.microsoft.com/office/drawing/2014/main" id="{6AA25848-4F0C-42A5-B609-C337D1D09403}"/>
              </a:ext>
            </a:extLst>
          </p:cNvPr>
          <p:cNvSpPr/>
          <p:nvPr/>
        </p:nvSpPr>
        <p:spPr>
          <a:xfrm>
            <a:off x="4591491" y="939207"/>
            <a:ext cx="756685" cy="118729"/>
          </a:xfrm>
          <a:prstGeom prst="rect">
            <a:avLst/>
          </a:prstGeom>
          <a:solidFill>
            <a:srgbClr val="FFFF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B63B4A9-B3A8-482B-B807-CFE961DDADA0}"/>
              </a:ext>
            </a:extLst>
          </p:cNvPr>
          <p:cNvSpPr/>
          <p:nvPr/>
        </p:nvSpPr>
        <p:spPr>
          <a:xfrm>
            <a:off x="6259031" y="746049"/>
            <a:ext cx="492644" cy="109872"/>
          </a:xfrm>
          <a:prstGeom prst="rect">
            <a:avLst/>
          </a:prstGeom>
          <a:solidFill>
            <a:srgbClr val="FFFF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5674438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0" y="0"/>
            <a:ext cx="9144000" cy="685800"/>
          </a:xfrm>
        </p:spPr>
        <p:txBody>
          <a:bodyPr/>
          <a:lstStyle/>
          <a:p>
            <a:pPr eaLnBrk="1" hangingPunct="1"/>
            <a:r>
              <a:rPr lang="en-US" altLang="en-US" dirty="0"/>
              <a:t>North Pacific 48-hr Wind &amp; Wave Forecast</a:t>
            </a:r>
          </a:p>
        </p:txBody>
      </p:sp>
      <p:pic>
        <p:nvPicPr>
          <p:cNvPr id="5" name="Picture 4">
            <a:extLst>
              <a:ext uri="{FF2B5EF4-FFF2-40B4-BE49-F238E27FC236}">
                <a16:creationId xmlns:a16="http://schemas.microsoft.com/office/drawing/2014/main" id="{87375FE3-4E74-4D36-AA51-B0649C870C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99407"/>
            <a:ext cx="9144000" cy="5852583"/>
          </a:xfrm>
          <a:prstGeom prst="rect">
            <a:avLst/>
          </a:prstGeom>
        </p:spPr>
      </p:pic>
      <p:sp>
        <p:nvSpPr>
          <p:cNvPr id="8" name="Rectangle 7">
            <a:extLst>
              <a:ext uri="{FF2B5EF4-FFF2-40B4-BE49-F238E27FC236}">
                <a16:creationId xmlns:a16="http://schemas.microsoft.com/office/drawing/2014/main" id="{2179BB81-6AA9-4577-BA9E-EB01A9E45E54}"/>
              </a:ext>
            </a:extLst>
          </p:cNvPr>
          <p:cNvSpPr/>
          <p:nvPr/>
        </p:nvSpPr>
        <p:spPr>
          <a:xfrm>
            <a:off x="6627626" y="1034900"/>
            <a:ext cx="942755" cy="139997"/>
          </a:xfrm>
          <a:prstGeom prst="rect">
            <a:avLst/>
          </a:prstGeom>
          <a:solidFill>
            <a:srgbClr val="FFFF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3D0AB17-8867-47D3-A5BF-A34DEB4E0B7F}"/>
              </a:ext>
            </a:extLst>
          </p:cNvPr>
          <p:cNvSpPr/>
          <p:nvPr/>
        </p:nvSpPr>
        <p:spPr>
          <a:xfrm>
            <a:off x="8125044" y="772631"/>
            <a:ext cx="942755" cy="139997"/>
          </a:xfrm>
          <a:prstGeom prst="rect">
            <a:avLst/>
          </a:prstGeom>
          <a:solidFill>
            <a:srgbClr val="FFFF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2419112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62A9D-2CE6-4FBA-A698-FE07802A39C2}"/>
              </a:ext>
            </a:extLst>
          </p:cNvPr>
          <p:cNvSpPr>
            <a:spLocks noGrp="1"/>
          </p:cNvSpPr>
          <p:nvPr>
            <p:ph type="title"/>
          </p:nvPr>
        </p:nvSpPr>
        <p:spPr/>
        <p:txBody>
          <a:bodyPr/>
          <a:lstStyle/>
          <a:p>
            <a:r>
              <a:rPr lang="en-US" sz="2800" dirty="0"/>
              <a:t>North Pacific 48-hr Wave Period/Direction Forecast</a:t>
            </a:r>
          </a:p>
        </p:txBody>
      </p:sp>
      <p:pic>
        <p:nvPicPr>
          <p:cNvPr id="4" name="Picture 3">
            <a:extLst>
              <a:ext uri="{FF2B5EF4-FFF2-40B4-BE49-F238E27FC236}">
                <a16:creationId xmlns:a16="http://schemas.microsoft.com/office/drawing/2014/main" id="{C01FDC47-B0E7-4468-A5E4-77CBFF5A1C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99410"/>
            <a:ext cx="9144000" cy="5852583"/>
          </a:xfrm>
          <a:prstGeom prst="rect">
            <a:avLst/>
          </a:prstGeom>
        </p:spPr>
      </p:pic>
      <p:sp>
        <p:nvSpPr>
          <p:cNvPr id="5" name="Rectangle 4">
            <a:extLst>
              <a:ext uri="{FF2B5EF4-FFF2-40B4-BE49-F238E27FC236}">
                <a16:creationId xmlns:a16="http://schemas.microsoft.com/office/drawing/2014/main" id="{02EFC139-99B1-4B19-A909-7A8F95D4E542}"/>
              </a:ext>
            </a:extLst>
          </p:cNvPr>
          <p:cNvSpPr/>
          <p:nvPr/>
        </p:nvSpPr>
        <p:spPr>
          <a:xfrm>
            <a:off x="6850910" y="962248"/>
            <a:ext cx="847062" cy="170118"/>
          </a:xfrm>
          <a:prstGeom prst="rect">
            <a:avLst/>
          </a:prstGeom>
          <a:solidFill>
            <a:srgbClr val="FFFF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5442200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0" y="0"/>
            <a:ext cx="9144000" cy="1025525"/>
          </a:xfrm>
        </p:spPr>
        <p:txBody>
          <a:bodyPr/>
          <a:lstStyle/>
          <a:p>
            <a:pPr eaLnBrk="1" hangingPunct="1"/>
            <a:r>
              <a:rPr lang="en-US" altLang="en-US" sz="3200" dirty="0"/>
              <a:t>North Pacific 96-hr Wind &amp; Wave Forecast (Meters)</a:t>
            </a:r>
          </a:p>
        </p:txBody>
      </p:sp>
      <p:pic>
        <p:nvPicPr>
          <p:cNvPr id="3" name="Picture 2">
            <a:extLst>
              <a:ext uri="{FF2B5EF4-FFF2-40B4-BE49-F238E27FC236}">
                <a16:creationId xmlns:a16="http://schemas.microsoft.com/office/drawing/2014/main" id="{872CFE06-133D-49FA-AF4C-089478C663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04730"/>
            <a:ext cx="9144000" cy="5852583"/>
          </a:xfrm>
          <a:prstGeom prst="rect">
            <a:avLst/>
          </a:prstGeom>
        </p:spPr>
      </p:pic>
      <p:sp>
        <p:nvSpPr>
          <p:cNvPr id="6" name="Rectangle 5">
            <a:extLst>
              <a:ext uri="{FF2B5EF4-FFF2-40B4-BE49-F238E27FC236}">
                <a16:creationId xmlns:a16="http://schemas.microsoft.com/office/drawing/2014/main" id="{2AB64AF2-4497-40DE-ABCE-A8831BE2C9F5}"/>
              </a:ext>
            </a:extLst>
          </p:cNvPr>
          <p:cNvSpPr/>
          <p:nvPr/>
        </p:nvSpPr>
        <p:spPr>
          <a:xfrm>
            <a:off x="6500036" y="1061482"/>
            <a:ext cx="1080978" cy="145313"/>
          </a:xfrm>
          <a:prstGeom prst="rect">
            <a:avLst/>
          </a:prstGeom>
          <a:solidFill>
            <a:srgbClr val="FFFF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EE8BD99-46CA-43CF-B144-C7166BBBA316}"/>
              </a:ext>
            </a:extLst>
          </p:cNvPr>
          <p:cNvSpPr/>
          <p:nvPr/>
        </p:nvSpPr>
        <p:spPr>
          <a:xfrm>
            <a:off x="8151626" y="777948"/>
            <a:ext cx="832886" cy="184299"/>
          </a:xfrm>
          <a:prstGeom prst="rect">
            <a:avLst/>
          </a:prstGeom>
          <a:solidFill>
            <a:srgbClr val="FFFF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2389617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62A9D-2CE6-4FBA-A698-FE07802A39C2}"/>
              </a:ext>
            </a:extLst>
          </p:cNvPr>
          <p:cNvSpPr>
            <a:spLocks noGrp="1"/>
          </p:cNvSpPr>
          <p:nvPr>
            <p:ph type="title"/>
          </p:nvPr>
        </p:nvSpPr>
        <p:spPr/>
        <p:txBody>
          <a:bodyPr/>
          <a:lstStyle/>
          <a:p>
            <a:r>
              <a:rPr lang="en-US" sz="2800" dirty="0"/>
              <a:t>North Pacific 96-hr Wave Period/Direction Forecast</a:t>
            </a:r>
          </a:p>
        </p:txBody>
      </p:sp>
      <p:pic>
        <p:nvPicPr>
          <p:cNvPr id="4" name="Picture 3">
            <a:extLst>
              <a:ext uri="{FF2B5EF4-FFF2-40B4-BE49-F238E27FC236}">
                <a16:creationId xmlns:a16="http://schemas.microsoft.com/office/drawing/2014/main" id="{C01FDC47-B0E7-4468-A5E4-77CBFF5A1C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99410"/>
            <a:ext cx="9143999" cy="5852583"/>
          </a:xfrm>
          <a:prstGeom prst="rect">
            <a:avLst/>
          </a:prstGeom>
        </p:spPr>
      </p:pic>
    </p:spTree>
    <p:custDataLst>
      <p:tags r:id="rId1"/>
    </p:custDataLst>
    <p:extLst>
      <p:ext uri="{BB962C8B-B14F-4D97-AF65-F5344CB8AC3E}">
        <p14:creationId xmlns:p14="http://schemas.microsoft.com/office/powerpoint/2010/main" val="15690323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
          <p:cNvSpPr>
            <a:spLocks noGrp="1" noChangeArrowheads="1"/>
          </p:cNvSpPr>
          <p:nvPr>
            <p:ph type="title"/>
          </p:nvPr>
        </p:nvSpPr>
        <p:spPr/>
        <p:txBody>
          <a:bodyPr/>
          <a:lstStyle/>
          <a:p>
            <a:r>
              <a:rPr lang="en-US" altLang="en-US" dirty="0"/>
              <a:t>What is a Tropical Cyclone?</a:t>
            </a:r>
          </a:p>
        </p:txBody>
      </p:sp>
    </p:spTree>
    <p:custDataLst>
      <p:tags r:id="rId1"/>
    </p:custDataLst>
    <p:extLst>
      <p:ext uri="{BB962C8B-B14F-4D97-AF65-F5344CB8AC3E}">
        <p14:creationId xmlns:p14="http://schemas.microsoft.com/office/powerpoint/2010/main" val="12498692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1"/>
          <p:cNvPicPr>
            <a:picLocks noChangeAspect="1" noChangeArrowheads="1"/>
          </p:cNvPicPr>
          <p:nvPr/>
        </p:nvPicPr>
        <p:blipFill rotWithShape="1">
          <a:blip r:embed="rId4">
            <a:extLst>
              <a:ext uri="{28A0092B-C50C-407E-A947-70E740481C1C}">
                <a14:useLocalDpi xmlns:a14="http://schemas.microsoft.com/office/drawing/2010/main" val="0"/>
              </a:ext>
            </a:extLst>
          </a:blip>
          <a:srcRect b="10870"/>
          <a:stretch/>
        </p:blipFill>
        <p:spPr bwMode="auto">
          <a:xfrm>
            <a:off x="1" y="642541"/>
            <a:ext cx="9170898" cy="5910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Rectangle 2"/>
          <p:cNvSpPr>
            <a:spLocks/>
          </p:cNvSpPr>
          <p:nvPr/>
        </p:nvSpPr>
        <p:spPr bwMode="auto">
          <a:xfrm>
            <a:off x="150813" y="293688"/>
            <a:ext cx="8891587"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41275" bIns="0"/>
          <a:lstStyle>
            <a:lvl1pPr marL="41275"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4400" dirty="0">
              <a:solidFill>
                <a:srgbClr val="800000"/>
              </a:solidFill>
              <a:latin typeface="Arial" panose="020B0604020202020204" pitchFamily="34" charset="0"/>
            </a:endParaRPr>
          </a:p>
        </p:txBody>
      </p:sp>
      <p:sp>
        <p:nvSpPr>
          <p:cNvPr id="10246" name="Rectangle 3"/>
          <p:cNvSpPr>
            <a:spLocks/>
          </p:cNvSpPr>
          <p:nvPr/>
        </p:nvSpPr>
        <p:spPr bwMode="auto">
          <a:xfrm>
            <a:off x="5922963" y="1147763"/>
            <a:ext cx="80962"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0639" bIns="0">
            <a:spAutoFit/>
          </a:bodyPr>
          <a:lstStyle>
            <a:lvl1pPr marL="39688"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dirty="0">
              <a:solidFill>
                <a:srgbClr val="FF0000"/>
              </a:solidFill>
              <a:latin typeface="Times New Roman" panose="02020603050405020304" pitchFamily="18" charset="0"/>
              <a:cs typeface="Times New Roman" panose="02020603050405020304" pitchFamily="18" charset="0"/>
            </a:endParaRPr>
          </a:p>
        </p:txBody>
      </p:sp>
      <p:sp>
        <p:nvSpPr>
          <p:cNvPr id="10243" name="Title 2"/>
          <p:cNvSpPr>
            <a:spLocks noGrp="1"/>
          </p:cNvSpPr>
          <p:nvPr>
            <p:ph type="title"/>
          </p:nvPr>
        </p:nvSpPr>
        <p:spPr/>
        <p:txBody>
          <a:bodyPr/>
          <a:lstStyle/>
          <a:p>
            <a:r>
              <a:rPr lang="en-US" altLang="en-US" dirty="0"/>
              <a:t>Strongest Storms on Earth</a:t>
            </a:r>
          </a:p>
        </p:txBody>
      </p:sp>
    </p:spTree>
    <p:custDataLst>
      <p:tags r:id="rId1"/>
    </p:custDataLst>
    <p:extLst>
      <p:ext uri="{BB962C8B-B14F-4D97-AF65-F5344CB8AC3E}">
        <p14:creationId xmlns:p14="http://schemas.microsoft.com/office/powerpoint/2010/main" val="10973078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itle 86">
            <a:extLst>
              <a:ext uri="{FF2B5EF4-FFF2-40B4-BE49-F238E27FC236}">
                <a16:creationId xmlns:a16="http://schemas.microsoft.com/office/drawing/2014/main" id="{908A2721-D72F-482F-9A22-484BF19F1AFB}"/>
              </a:ext>
            </a:extLst>
          </p:cNvPr>
          <p:cNvSpPr>
            <a:spLocks noGrp="1"/>
          </p:cNvSpPr>
          <p:nvPr>
            <p:ph type="title"/>
          </p:nvPr>
        </p:nvSpPr>
        <p:spPr/>
        <p:txBody>
          <a:bodyPr/>
          <a:lstStyle/>
          <a:p>
            <a:r>
              <a:rPr lang="en-US" dirty="0"/>
              <a:t>Extratropical vs Tropical Cyclones</a:t>
            </a:r>
          </a:p>
        </p:txBody>
      </p:sp>
      <p:grpSp>
        <p:nvGrpSpPr>
          <p:cNvPr id="2" name="Group 1">
            <a:extLst>
              <a:ext uri="{FF2B5EF4-FFF2-40B4-BE49-F238E27FC236}">
                <a16:creationId xmlns:a16="http://schemas.microsoft.com/office/drawing/2014/main" id="{377C66B7-8440-4BE0-AEB7-73BD682A8962}"/>
              </a:ext>
            </a:extLst>
          </p:cNvPr>
          <p:cNvGrpSpPr/>
          <p:nvPr/>
        </p:nvGrpSpPr>
        <p:grpSpPr>
          <a:xfrm>
            <a:off x="970352" y="716995"/>
            <a:ext cx="7203296" cy="5654051"/>
            <a:chOff x="970352" y="716995"/>
            <a:chExt cx="7203296" cy="5654051"/>
          </a:xfrm>
        </p:grpSpPr>
        <p:grpSp>
          <p:nvGrpSpPr>
            <p:cNvPr id="91" name="Group 90">
              <a:extLst>
                <a:ext uri="{FF2B5EF4-FFF2-40B4-BE49-F238E27FC236}">
                  <a16:creationId xmlns:a16="http://schemas.microsoft.com/office/drawing/2014/main" id="{837C14CA-BEAA-4AD2-966A-F4CC34425791}"/>
                </a:ext>
              </a:extLst>
            </p:cNvPr>
            <p:cNvGrpSpPr/>
            <p:nvPr/>
          </p:nvGrpSpPr>
          <p:grpSpPr>
            <a:xfrm>
              <a:off x="5000224" y="4671811"/>
              <a:ext cx="3173424" cy="1699235"/>
              <a:chOff x="489604" y="4174567"/>
              <a:chExt cx="3760806" cy="2013754"/>
            </a:xfrm>
          </p:grpSpPr>
          <p:sp>
            <p:nvSpPr>
              <p:cNvPr id="101" name="Rectangle 100">
                <a:extLst>
                  <a:ext uri="{FF2B5EF4-FFF2-40B4-BE49-F238E27FC236}">
                    <a16:creationId xmlns:a16="http://schemas.microsoft.com/office/drawing/2014/main" id="{BBD683D7-2093-4845-9C2F-F7045934E852}"/>
                  </a:ext>
                </a:extLst>
              </p:cNvPr>
              <p:cNvSpPr/>
              <p:nvPr/>
            </p:nvSpPr>
            <p:spPr>
              <a:xfrm>
                <a:off x="489604" y="4174567"/>
                <a:ext cx="3757856" cy="2013754"/>
              </a:xfrm>
              <a:prstGeom prst="rect">
                <a:avLst/>
              </a:prstGeom>
              <a:gradFill flip="none" rotWithShape="1">
                <a:gsLst>
                  <a:gs pos="0">
                    <a:srgbClr val="035BFD"/>
                  </a:gs>
                  <a:gs pos="100000">
                    <a:srgbClr val="C4DFFD"/>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2" name="Group 101">
                <a:extLst>
                  <a:ext uri="{FF2B5EF4-FFF2-40B4-BE49-F238E27FC236}">
                    <a16:creationId xmlns:a16="http://schemas.microsoft.com/office/drawing/2014/main" id="{22CF313B-CD71-4DC2-B539-7D9194FD57D3}"/>
                  </a:ext>
                </a:extLst>
              </p:cNvPr>
              <p:cNvGrpSpPr/>
              <p:nvPr/>
            </p:nvGrpSpPr>
            <p:grpSpPr>
              <a:xfrm>
                <a:off x="2118163" y="5820584"/>
                <a:ext cx="419860" cy="338554"/>
                <a:chOff x="7313016" y="5827211"/>
                <a:chExt cx="419860" cy="338554"/>
              </a:xfrm>
            </p:grpSpPr>
            <p:sp>
              <p:nvSpPr>
                <p:cNvPr id="115" name="Freeform: Shape 114">
                  <a:extLst>
                    <a:ext uri="{FF2B5EF4-FFF2-40B4-BE49-F238E27FC236}">
                      <a16:creationId xmlns:a16="http://schemas.microsoft.com/office/drawing/2014/main" id="{66906A0E-727B-4605-A640-234A60D1106E}"/>
                    </a:ext>
                  </a:extLst>
                </p:cNvPr>
                <p:cNvSpPr/>
                <p:nvPr/>
              </p:nvSpPr>
              <p:spPr>
                <a:xfrm rot="6130123">
                  <a:off x="7595155" y="6001387"/>
                  <a:ext cx="139750" cy="135693"/>
                </a:xfrm>
                <a:custGeom>
                  <a:avLst/>
                  <a:gdLst>
                    <a:gd name="connsiteX0" fmla="*/ 288667 w 288667"/>
                    <a:gd name="connsiteY0" fmla="*/ 0 h 148655"/>
                    <a:gd name="connsiteX1" fmla="*/ 0 w 288667"/>
                    <a:gd name="connsiteY1" fmla="*/ 148655 h 148655"/>
                    <a:gd name="connsiteX0" fmla="*/ 288667 w 288667"/>
                    <a:gd name="connsiteY0" fmla="*/ 0 h 148655"/>
                    <a:gd name="connsiteX1" fmla="*/ 0 w 288667"/>
                    <a:gd name="connsiteY1" fmla="*/ 148655 h 148655"/>
                    <a:gd name="connsiteX0" fmla="*/ 288667 w 288667"/>
                    <a:gd name="connsiteY0" fmla="*/ 7973 h 156628"/>
                    <a:gd name="connsiteX1" fmla="*/ 0 w 288667"/>
                    <a:gd name="connsiteY1" fmla="*/ 156628 h 156628"/>
                    <a:gd name="connsiteX0" fmla="*/ 295581 w 295581"/>
                    <a:gd name="connsiteY0" fmla="*/ 6617 h 172558"/>
                    <a:gd name="connsiteX1" fmla="*/ 0 w 295581"/>
                    <a:gd name="connsiteY1" fmla="*/ 172558 h 172558"/>
                    <a:gd name="connsiteX0" fmla="*/ 256735 w 256735"/>
                    <a:gd name="connsiteY0" fmla="*/ 6977 h 167749"/>
                    <a:gd name="connsiteX1" fmla="*/ 0 w 256735"/>
                    <a:gd name="connsiteY1" fmla="*/ 167749 h 167749"/>
                    <a:gd name="connsiteX0" fmla="*/ 268896 w 268896"/>
                    <a:gd name="connsiteY0" fmla="*/ 5260 h 166032"/>
                    <a:gd name="connsiteX1" fmla="*/ 12161 w 268896"/>
                    <a:gd name="connsiteY1" fmla="*/ 166032 h 166032"/>
                    <a:gd name="connsiteX0" fmla="*/ 266852 w 266852"/>
                    <a:gd name="connsiteY0" fmla="*/ 17403 h 178175"/>
                    <a:gd name="connsiteX1" fmla="*/ 10117 w 266852"/>
                    <a:gd name="connsiteY1" fmla="*/ 178175 h 178175"/>
                    <a:gd name="connsiteX0" fmla="*/ 261556 w 261556"/>
                    <a:gd name="connsiteY0" fmla="*/ 29749 h 109747"/>
                    <a:gd name="connsiteX1" fmla="*/ 10391 w 261556"/>
                    <a:gd name="connsiteY1" fmla="*/ 109747 h 109747"/>
                    <a:gd name="connsiteX0" fmla="*/ 264510 w 264510"/>
                    <a:gd name="connsiteY0" fmla="*/ 83936 h 163934"/>
                    <a:gd name="connsiteX1" fmla="*/ 13345 w 264510"/>
                    <a:gd name="connsiteY1" fmla="*/ 163934 h 163934"/>
                    <a:gd name="connsiteX0" fmla="*/ 261860 w 261860"/>
                    <a:gd name="connsiteY0" fmla="*/ 86847 h 155613"/>
                    <a:gd name="connsiteX1" fmla="*/ 13577 w 261860"/>
                    <a:gd name="connsiteY1" fmla="*/ 155613 h 155613"/>
                    <a:gd name="connsiteX0" fmla="*/ 266189 w 266189"/>
                    <a:gd name="connsiteY0" fmla="*/ 86110 h 157658"/>
                    <a:gd name="connsiteX1" fmla="*/ 13202 w 266189"/>
                    <a:gd name="connsiteY1" fmla="*/ 157658 h 157658"/>
                    <a:gd name="connsiteX0" fmla="*/ 277875 w 277875"/>
                    <a:gd name="connsiteY0" fmla="*/ 83833 h 155381"/>
                    <a:gd name="connsiteX1" fmla="*/ 24888 w 277875"/>
                    <a:gd name="connsiteY1" fmla="*/ 155381 h 155381"/>
                    <a:gd name="connsiteX0" fmla="*/ 262611 w 262611"/>
                    <a:gd name="connsiteY0" fmla="*/ 84327 h 153921"/>
                    <a:gd name="connsiteX1" fmla="*/ 26885 w 262611"/>
                    <a:gd name="connsiteY1" fmla="*/ 153921 h 153921"/>
                    <a:gd name="connsiteX0" fmla="*/ 162044 w 162044"/>
                    <a:gd name="connsiteY0" fmla="*/ 77577 h 175736"/>
                    <a:gd name="connsiteX1" fmla="*/ 56257 w 162044"/>
                    <a:gd name="connsiteY1" fmla="*/ 175736 h 175736"/>
                    <a:gd name="connsiteX0" fmla="*/ 139750 w 139750"/>
                    <a:gd name="connsiteY0" fmla="*/ 37534 h 135693"/>
                    <a:gd name="connsiteX1" fmla="*/ 33963 w 139750"/>
                    <a:gd name="connsiteY1" fmla="*/ 135693 h 135693"/>
                  </a:gdLst>
                  <a:ahLst/>
                  <a:cxnLst>
                    <a:cxn ang="0">
                      <a:pos x="connsiteX0" y="connsiteY0"/>
                    </a:cxn>
                    <a:cxn ang="0">
                      <a:pos x="connsiteX1" y="connsiteY1"/>
                    </a:cxn>
                  </a:cxnLst>
                  <a:rect l="l" t="t" r="r" b="b"/>
                  <a:pathLst>
                    <a:path w="139750" h="135693">
                      <a:moveTo>
                        <a:pt x="139750" y="37534"/>
                      </a:moveTo>
                      <a:cubicBezTo>
                        <a:pt x="34477" y="-57279"/>
                        <a:pt x="-49544" y="46976"/>
                        <a:pt x="33963" y="135693"/>
                      </a:cubicBezTo>
                    </a:path>
                  </a:pathLst>
                </a:custGeom>
                <a:noFill/>
                <a:ln cap="rnd">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TextBox 115">
                  <a:extLst>
                    <a:ext uri="{FF2B5EF4-FFF2-40B4-BE49-F238E27FC236}">
                      <a16:creationId xmlns:a16="http://schemas.microsoft.com/office/drawing/2014/main" id="{049DE577-ED09-47E0-83F0-F1426D7D6070}"/>
                    </a:ext>
                  </a:extLst>
                </p:cNvPr>
                <p:cNvSpPr txBox="1"/>
                <p:nvPr/>
              </p:nvSpPr>
              <p:spPr>
                <a:xfrm>
                  <a:off x="7403644" y="5827211"/>
                  <a:ext cx="309700" cy="338554"/>
                </a:xfrm>
                <a:prstGeom prst="rect">
                  <a:avLst/>
                </a:prstGeom>
                <a:noFill/>
              </p:spPr>
              <p:txBody>
                <a:bodyPr wrap="none" rtlCol="0">
                  <a:spAutoFit/>
                </a:bodyPr>
                <a:lstStyle/>
                <a:p>
                  <a:r>
                    <a:rPr lang="en-US" sz="1600" b="1" dirty="0">
                      <a:solidFill>
                        <a:srgbClr val="FF0000"/>
                      </a:solidFill>
                      <a:latin typeface="Arial" panose="020B0604020202020204" pitchFamily="34" charset="0"/>
                    </a:rPr>
                    <a:t>L</a:t>
                  </a:r>
                </a:p>
              </p:txBody>
            </p:sp>
            <p:sp>
              <p:nvSpPr>
                <p:cNvPr id="117" name="Freeform: Shape 116">
                  <a:extLst>
                    <a:ext uri="{FF2B5EF4-FFF2-40B4-BE49-F238E27FC236}">
                      <a16:creationId xmlns:a16="http://schemas.microsoft.com/office/drawing/2014/main" id="{D31E2B71-54AA-4DC7-9918-968D221CAB9B}"/>
                    </a:ext>
                  </a:extLst>
                </p:cNvPr>
                <p:cNvSpPr/>
                <p:nvPr/>
              </p:nvSpPr>
              <p:spPr>
                <a:xfrm rot="818241">
                  <a:off x="7426055" y="5879900"/>
                  <a:ext cx="116547" cy="151964"/>
                </a:xfrm>
                <a:custGeom>
                  <a:avLst/>
                  <a:gdLst>
                    <a:gd name="connsiteX0" fmla="*/ 288667 w 288667"/>
                    <a:gd name="connsiteY0" fmla="*/ 0 h 148655"/>
                    <a:gd name="connsiteX1" fmla="*/ 0 w 288667"/>
                    <a:gd name="connsiteY1" fmla="*/ 148655 h 148655"/>
                    <a:gd name="connsiteX0" fmla="*/ 288667 w 288667"/>
                    <a:gd name="connsiteY0" fmla="*/ 0 h 148655"/>
                    <a:gd name="connsiteX1" fmla="*/ 0 w 288667"/>
                    <a:gd name="connsiteY1" fmla="*/ 148655 h 148655"/>
                    <a:gd name="connsiteX0" fmla="*/ 288667 w 288667"/>
                    <a:gd name="connsiteY0" fmla="*/ 7973 h 156628"/>
                    <a:gd name="connsiteX1" fmla="*/ 0 w 288667"/>
                    <a:gd name="connsiteY1" fmla="*/ 156628 h 156628"/>
                    <a:gd name="connsiteX0" fmla="*/ 295581 w 295581"/>
                    <a:gd name="connsiteY0" fmla="*/ 6617 h 172558"/>
                    <a:gd name="connsiteX1" fmla="*/ 0 w 295581"/>
                    <a:gd name="connsiteY1" fmla="*/ 172558 h 172558"/>
                    <a:gd name="connsiteX0" fmla="*/ 256735 w 256735"/>
                    <a:gd name="connsiteY0" fmla="*/ 6977 h 167749"/>
                    <a:gd name="connsiteX1" fmla="*/ 0 w 256735"/>
                    <a:gd name="connsiteY1" fmla="*/ 167749 h 167749"/>
                    <a:gd name="connsiteX0" fmla="*/ 268896 w 268896"/>
                    <a:gd name="connsiteY0" fmla="*/ 5260 h 166032"/>
                    <a:gd name="connsiteX1" fmla="*/ 12161 w 268896"/>
                    <a:gd name="connsiteY1" fmla="*/ 166032 h 166032"/>
                    <a:gd name="connsiteX0" fmla="*/ 266852 w 266852"/>
                    <a:gd name="connsiteY0" fmla="*/ 17403 h 178175"/>
                    <a:gd name="connsiteX1" fmla="*/ 10117 w 266852"/>
                    <a:gd name="connsiteY1" fmla="*/ 178175 h 178175"/>
                    <a:gd name="connsiteX0" fmla="*/ 261556 w 261556"/>
                    <a:gd name="connsiteY0" fmla="*/ 29749 h 109747"/>
                    <a:gd name="connsiteX1" fmla="*/ 10391 w 261556"/>
                    <a:gd name="connsiteY1" fmla="*/ 109747 h 109747"/>
                    <a:gd name="connsiteX0" fmla="*/ 264510 w 264510"/>
                    <a:gd name="connsiteY0" fmla="*/ 83936 h 163934"/>
                    <a:gd name="connsiteX1" fmla="*/ 13345 w 264510"/>
                    <a:gd name="connsiteY1" fmla="*/ 163934 h 163934"/>
                    <a:gd name="connsiteX0" fmla="*/ 261860 w 261860"/>
                    <a:gd name="connsiteY0" fmla="*/ 86847 h 155613"/>
                    <a:gd name="connsiteX1" fmla="*/ 13577 w 261860"/>
                    <a:gd name="connsiteY1" fmla="*/ 155613 h 155613"/>
                    <a:gd name="connsiteX0" fmla="*/ 266189 w 266189"/>
                    <a:gd name="connsiteY0" fmla="*/ 86110 h 157658"/>
                    <a:gd name="connsiteX1" fmla="*/ 13202 w 266189"/>
                    <a:gd name="connsiteY1" fmla="*/ 157658 h 157658"/>
                    <a:gd name="connsiteX0" fmla="*/ 277875 w 277875"/>
                    <a:gd name="connsiteY0" fmla="*/ 83833 h 155381"/>
                    <a:gd name="connsiteX1" fmla="*/ 24888 w 277875"/>
                    <a:gd name="connsiteY1" fmla="*/ 155381 h 155381"/>
                    <a:gd name="connsiteX0" fmla="*/ 262611 w 262611"/>
                    <a:gd name="connsiteY0" fmla="*/ 84327 h 153921"/>
                    <a:gd name="connsiteX1" fmla="*/ 26885 w 262611"/>
                    <a:gd name="connsiteY1" fmla="*/ 153921 h 153921"/>
                    <a:gd name="connsiteX0" fmla="*/ 162044 w 162044"/>
                    <a:gd name="connsiteY0" fmla="*/ 77577 h 175736"/>
                    <a:gd name="connsiteX1" fmla="*/ 56257 w 162044"/>
                    <a:gd name="connsiteY1" fmla="*/ 175736 h 175736"/>
                    <a:gd name="connsiteX0" fmla="*/ 139750 w 139750"/>
                    <a:gd name="connsiteY0" fmla="*/ 37534 h 135693"/>
                    <a:gd name="connsiteX1" fmla="*/ 33963 w 139750"/>
                    <a:gd name="connsiteY1" fmla="*/ 135693 h 135693"/>
                    <a:gd name="connsiteX0" fmla="*/ 123876 w 123876"/>
                    <a:gd name="connsiteY0" fmla="*/ 32127 h 162709"/>
                    <a:gd name="connsiteX1" fmla="*/ 38405 w 123876"/>
                    <a:gd name="connsiteY1" fmla="*/ 162709 h 162709"/>
                    <a:gd name="connsiteX0" fmla="*/ 116425 w 116425"/>
                    <a:gd name="connsiteY0" fmla="*/ 0 h 130582"/>
                    <a:gd name="connsiteX1" fmla="*/ 30954 w 116425"/>
                    <a:gd name="connsiteY1" fmla="*/ 130582 h 130582"/>
                    <a:gd name="connsiteX0" fmla="*/ 116547 w 116547"/>
                    <a:gd name="connsiteY0" fmla="*/ 0 h 151964"/>
                    <a:gd name="connsiteX1" fmla="*/ 30928 w 116547"/>
                    <a:gd name="connsiteY1" fmla="*/ 151964 h 151964"/>
                    <a:gd name="connsiteX0" fmla="*/ 116547 w 116547"/>
                    <a:gd name="connsiteY0" fmla="*/ 0 h 151964"/>
                    <a:gd name="connsiteX1" fmla="*/ 30928 w 116547"/>
                    <a:gd name="connsiteY1" fmla="*/ 151964 h 151964"/>
                  </a:gdLst>
                  <a:ahLst/>
                  <a:cxnLst>
                    <a:cxn ang="0">
                      <a:pos x="connsiteX0" y="connsiteY0"/>
                    </a:cxn>
                    <a:cxn ang="0">
                      <a:pos x="connsiteX1" y="connsiteY1"/>
                    </a:cxn>
                  </a:cxnLst>
                  <a:rect l="l" t="t" r="r" b="b"/>
                  <a:pathLst>
                    <a:path w="116547" h="151964">
                      <a:moveTo>
                        <a:pt x="116547" y="0"/>
                      </a:moveTo>
                      <a:cubicBezTo>
                        <a:pt x="52525" y="1900"/>
                        <a:pt x="-52579" y="63247"/>
                        <a:pt x="30928" y="151964"/>
                      </a:cubicBezTo>
                    </a:path>
                  </a:pathLst>
                </a:custGeom>
                <a:noFill/>
                <a:ln cap="rnd">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Freeform: Shape 117">
                  <a:extLst>
                    <a:ext uri="{FF2B5EF4-FFF2-40B4-BE49-F238E27FC236}">
                      <a16:creationId xmlns:a16="http://schemas.microsoft.com/office/drawing/2014/main" id="{6072CB45-383C-43F4-9206-23C7677AF9C1}"/>
                    </a:ext>
                  </a:extLst>
                </p:cNvPr>
                <p:cNvSpPr/>
                <p:nvPr/>
              </p:nvSpPr>
              <p:spPr>
                <a:xfrm rot="15066300" flipH="1">
                  <a:off x="7346417" y="5973739"/>
                  <a:ext cx="139699" cy="206502"/>
                </a:xfrm>
                <a:custGeom>
                  <a:avLst/>
                  <a:gdLst>
                    <a:gd name="connsiteX0" fmla="*/ 288667 w 288667"/>
                    <a:gd name="connsiteY0" fmla="*/ 0 h 148655"/>
                    <a:gd name="connsiteX1" fmla="*/ 0 w 288667"/>
                    <a:gd name="connsiteY1" fmla="*/ 148655 h 148655"/>
                    <a:gd name="connsiteX0" fmla="*/ 288667 w 288667"/>
                    <a:gd name="connsiteY0" fmla="*/ 0 h 148655"/>
                    <a:gd name="connsiteX1" fmla="*/ 0 w 288667"/>
                    <a:gd name="connsiteY1" fmla="*/ 148655 h 148655"/>
                    <a:gd name="connsiteX0" fmla="*/ 288667 w 288667"/>
                    <a:gd name="connsiteY0" fmla="*/ 7973 h 156628"/>
                    <a:gd name="connsiteX1" fmla="*/ 0 w 288667"/>
                    <a:gd name="connsiteY1" fmla="*/ 156628 h 156628"/>
                    <a:gd name="connsiteX0" fmla="*/ 295581 w 295581"/>
                    <a:gd name="connsiteY0" fmla="*/ 6617 h 172558"/>
                    <a:gd name="connsiteX1" fmla="*/ 0 w 295581"/>
                    <a:gd name="connsiteY1" fmla="*/ 172558 h 172558"/>
                    <a:gd name="connsiteX0" fmla="*/ 256735 w 256735"/>
                    <a:gd name="connsiteY0" fmla="*/ 6977 h 167749"/>
                    <a:gd name="connsiteX1" fmla="*/ 0 w 256735"/>
                    <a:gd name="connsiteY1" fmla="*/ 167749 h 167749"/>
                    <a:gd name="connsiteX0" fmla="*/ 268896 w 268896"/>
                    <a:gd name="connsiteY0" fmla="*/ 5260 h 166032"/>
                    <a:gd name="connsiteX1" fmla="*/ 12161 w 268896"/>
                    <a:gd name="connsiteY1" fmla="*/ 166032 h 166032"/>
                    <a:gd name="connsiteX0" fmla="*/ 266852 w 266852"/>
                    <a:gd name="connsiteY0" fmla="*/ 17403 h 178175"/>
                    <a:gd name="connsiteX1" fmla="*/ 10117 w 266852"/>
                    <a:gd name="connsiteY1" fmla="*/ 178175 h 178175"/>
                    <a:gd name="connsiteX0" fmla="*/ 261556 w 261556"/>
                    <a:gd name="connsiteY0" fmla="*/ 29749 h 109747"/>
                    <a:gd name="connsiteX1" fmla="*/ 10391 w 261556"/>
                    <a:gd name="connsiteY1" fmla="*/ 109747 h 109747"/>
                    <a:gd name="connsiteX0" fmla="*/ 264510 w 264510"/>
                    <a:gd name="connsiteY0" fmla="*/ 83936 h 163934"/>
                    <a:gd name="connsiteX1" fmla="*/ 13345 w 264510"/>
                    <a:gd name="connsiteY1" fmla="*/ 163934 h 163934"/>
                    <a:gd name="connsiteX0" fmla="*/ 261860 w 261860"/>
                    <a:gd name="connsiteY0" fmla="*/ 86847 h 155613"/>
                    <a:gd name="connsiteX1" fmla="*/ 13577 w 261860"/>
                    <a:gd name="connsiteY1" fmla="*/ 155613 h 155613"/>
                    <a:gd name="connsiteX0" fmla="*/ 266189 w 266189"/>
                    <a:gd name="connsiteY0" fmla="*/ 86110 h 157658"/>
                    <a:gd name="connsiteX1" fmla="*/ 13202 w 266189"/>
                    <a:gd name="connsiteY1" fmla="*/ 157658 h 157658"/>
                    <a:gd name="connsiteX0" fmla="*/ 277875 w 277875"/>
                    <a:gd name="connsiteY0" fmla="*/ 83833 h 155381"/>
                    <a:gd name="connsiteX1" fmla="*/ 24888 w 277875"/>
                    <a:gd name="connsiteY1" fmla="*/ 155381 h 155381"/>
                    <a:gd name="connsiteX0" fmla="*/ 262611 w 262611"/>
                    <a:gd name="connsiteY0" fmla="*/ 84327 h 153921"/>
                    <a:gd name="connsiteX1" fmla="*/ 26885 w 262611"/>
                    <a:gd name="connsiteY1" fmla="*/ 153921 h 153921"/>
                    <a:gd name="connsiteX0" fmla="*/ 162044 w 162044"/>
                    <a:gd name="connsiteY0" fmla="*/ 77577 h 175736"/>
                    <a:gd name="connsiteX1" fmla="*/ 56257 w 162044"/>
                    <a:gd name="connsiteY1" fmla="*/ 175736 h 175736"/>
                    <a:gd name="connsiteX0" fmla="*/ 139750 w 139750"/>
                    <a:gd name="connsiteY0" fmla="*/ 37534 h 135693"/>
                    <a:gd name="connsiteX1" fmla="*/ 33963 w 139750"/>
                    <a:gd name="connsiteY1" fmla="*/ 135693 h 135693"/>
                    <a:gd name="connsiteX0" fmla="*/ 22455 w 295133"/>
                    <a:gd name="connsiteY0" fmla="*/ 23845 h 230347"/>
                    <a:gd name="connsiteX1" fmla="*/ 295133 w 295133"/>
                    <a:gd name="connsiteY1" fmla="*/ 230347 h 230347"/>
                    <a:gd name="connsiteX0" fmla="*/ 0 w 272678"/>
                    <a:gd name="connsiteY0" fmla="*/ 0 h 206502"/>
                    <a:gd name="connsiteX1" fmla="*/ 272678 w 272678"/>
                    <a:gd name="connsiteY1" fmla="*/ 206502 h 206502"/>
                    <a:gd name="connsiteX0" fmla="*/ 0 w 277465"/>
                    <a:gd name="connsiteY0" fmla="*/ 0 h 206502"/>
                    <a:gd name="connsiteX1" fmla="*/ 272678 w 277465"/>
                    <a:gd name="connsiteY1" fmla="*/ 206502 h 206502"/>
                  </a:gdLst>
                  <a:ahLst/>
                  <a:cxnLst>
                    <a:cxn ang="0">
                      <a:pos x="connsiteX0" y="connsiteY0"/>
                    </a:cxn>
                    <a:cxn ang="0">
                      <a:pos x="connsiteX1" y="connsiteY1"/>
                    </a:cxn>
                  </a:cxnLst>
                  <a:rect l="l" t="t" r="r" b="b"/>
                  <a:pathLst>
                    <a:path w="277465" h="206502">
                      <a:moveTo>
                        <a:pt x="0" y="0"/>
                      </a:moveTo>
                      <a:cubicBezTo>
                        <a:pt x="260199" y="15769"/>
                        <a:pt x="292436" y="125566"/>
                        <a:pt x="272678" y="206502"/>
                      </a:cubicBezTo>
                    </a:path>
                  </a:pathLst>
                </a:custGeom>
                <a:noFill/>
                <a:ln cap="rnd">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3" name="Freeform: Shape 102">
                <a:extLst>
                  <a:ext uri="{FF2B5EF4-FFF2-40B4-BE49-F238E27FC236}">
                    <a16:creationId xmlns:a16="http://schemas.microsoft.com/office/drawing/2014/main" id="{5BC93EED-3554-4ED1-AC3E-8E15AB449F66}"/>
                  </a:ext>
                </a:extLst>
              </p:cNvPr>
              <p:cNvSpPr/>
              <p:nvPr/>
            </p:nvSpPr>
            <p:spPr>
              <a:xfrm>
                <a:off x="492863" y="5094569"/>
                <a:ext cx="3755610" cy="233323"/>
              </a:xfrm>
              <a:custGeom>
                <a:avLst/>
                <a:gdLst>
                  <a:gd name="connsiteX0" fmla="*/ 0 w 3769955"/>
                  <a:gd name="connsiteY0" fmla="*/ 93341 h 333609"/>
                  <a:gd name="connsiteX1" fmla="*/ 1692245 w 3769955"/>
                  <a:gd name="connsiteY1" fmla="*/ 333609 h 333609"/>
                  <a:gd name="connsiteX2" fmla="*/ 2171052 w 3769955"/>
                  <a:gd name="connsiteY2" fmla="*/ 321509 h 333609"/>
                  <a:gd name="connsiteX3" fmla="*/ 3769955 w 3769955"/>
                  <a:gd name="connsiteY3" fmla="*/ 0 h 333609"/>
                  <a:gd name="connsiteX0" fmla="*/ 0 w 3769955"/>
                  <a:gd name="connsiteY0" fmla="*/ 93341 h 362714"/>
                  <a:gd name="connsiteX1" fmla="*/ 1692245 w 3769955"/>
                  <a:gd name="connsiteY1" fmla="*/ 333609 h 362714"/>
                  <a:gd name="connsiteX2" fmla="*/ 2171052 w 3769955"/>
                  <a:gd name="connsiteY2" fmla="*/ 321509 h 362714"/>
                  <a:gd name="connsiteX3" fmla="*/ 3769955 w 3769955"/>
                  <a:gd name="connsiteY3" fmla="*/ 0 h 362714"/>
                  <a:gd name="connsiteX0" fmla="*/ 0 w 3769955"/>
                  <a:gd name="connsiteY0" fmla="*/ 93341 h 436519"/>
                  <a:gd name="connsiteX1" fmla="*/ 1692245 w 3769955"/>
                  <a:gd name="connsiteY1" fmla="*/ 333609 h 436519"/>
                  <a:gd name="connsiteX2" fmla="*/ 2171052 w 3769955"/>
                  <a:gd name="connsiteY2" fmla="*/ 321509 h 436519"/>
                  <a:gd name="connsiteX3" fmla="*/ 3769955 w 3769955"/>
                  <a:gd name="connsiteY3" fmla="*/ 0 h 436519"/>
                  <a:gd name="connsiteX0" fmla="*/ 0 w 3769955"/>
                  <a:gd name="connsiteY0" fmla="*/ 93341 h 362714"/>
                  <a:gd name="connsiteX1" fmla="*/ 1692245 w 3769955"/>
                  <a:gd name="connsiteY1" fmla="*/ 333609 h 362714"/>
                  <a:gd name="connsiteX2" fmla="*/ 2171052 w 3769955"/>
                  <a:gd name="connsiteY2" fmla="*/ 321509 h 362714"/>
                  <a:gd name="connsiteX3" fmla="*/ 3769955 w 3769955"/>
                  <a:gd name="connsiteY3" fmla="*/ 0 h 362714"/>
                  <a:gd name="connsiteX0" fmla="*/ 0 w 3769955"/>
                  <a:gd name="connsiteY0" fmla="*/ 93341 h 417364"/>
                  <a:gd name="connsiteX1" fmla="*/ 1692245 w 3769955"/>
                  <a:gd name="connsiteY1" fmla="*/ 333609 h 417364"/>
                  <a:gd name="connsiteX2" fmla="*/ 2171052 w 3769955"/>
                  <a:gd name="connsiteY2" fmla="*/ 321509 h 417364"/>
                  <a:gd name="connsiteX3" fmla="*/ 3769955 w 3769955"/>
                  <a:gd name="connsiteY3" fmla="*/ 0 h 417364"/>
                  <a:gd name="connsiteX0" fmla="*/ 0 w 3769955"/>
                  <a:gd name="connsiteY0" fmla="*/ 93341 h 508822"/>
                  <a:gd name="connsiteX1" fmla="*/ 1692245 w 3769955"/>
                  <a:gd name="connsiteY1" fmla="*/ 333609 h 508822"/>
                  <a:gd name="connsiteX2" fmla="*/ 2171052 w 3769955"/>
                  <a:gd name="connsiteY2" fmla="*/ 321509 h 508822"/>
                  <a:gd name="connsiteX3" fmla="*/ 3769955 w 3769955"/>
                  <a:gd name="connsiteY3" fmla="*/ 0 h 508822"/>
                  <a:gd name="connsiteX0" fmla="*/ 0 w 3769955"/>
                  <a:gd name="connsiteY0" fmla="*/ 93341 h 508822"/>
                  <a:gd name="connsiteX1" fmla="*/ 1692245 w 3769955"/>
                  <a:gd name="connsiteY1" fmla="*/ 333609 h 508822"/>
                  <a:gd name="connsiteX2" fmla="*/ 2171052 w 3769955"/>
                  <a:gd name="connsiteY2" fmla="*/ 321509 h 508822"/>
                  <a:gd name="connsiteX3" fmla="*/ 3769955 w 3769955"/>
                  <a:gd name="connsiteY3" fmla="*/ 0 h 508822"/>
                  <a:gd name="connsiteX0" fmla="*/ 0 w 3769955"/>
                  <a:gd name="connsiteY0" fmla="*/ 93341 h 507603"/>
                  <a:gd name="connsiteX1" fmla="*/ 1692245 w 3769955"/>
                  <a:gd name="connsiteY1" fmla="*/ 333609 h 507603"/>
                  <a:gd name="connsiteX2" fmla="*/ 2171052 w 3769955"/>
                  <a:gd name="connsiteY2" fmla="*/ 321509 h 507603"/>
                  <a:gd name="connsiteX3" fmla="*/ 3769955 w 3769955"/>
                  <a:gd name="connsiteY3" fmla="*/ 0 h 507603"/>
                  <a:gd name="connsiteX0" fmla="*/ 0 w 3769955"/>
                  <a:gd name="connsiteY0" fmla="*/ 93341 h 507603"/>
                  <a:gd name="connsiteX1" fmla="*/ 1692245 w 3769955"/>
                  <a:gd name="connsiteY1" fmla="*/ 333609 h 507603"/>
                  <a:gd name="connsiteX2" fmla="*/ 2171052 w 3769955"/>
                  <a:gd name="connsiteY2" fmla="*/ 321509 h 507603"/>
                  <a:gd name="connsiteX3" fmla="*/ 3769955 w 3769955"/>
                  <a:gd name="connsiteY3" fmla="*/ 0 h 507603"/>
                  <a:gd name="connsiteX0" fmla="*/ 0 w 3769955"/>
                  <a:gd name="connsiteY0" fmla="*/ 93341 h 510829"/>
                  <a:gd name="connsiteX1" fmla="*/ 1692245 w 3769955"/>
                  <a:gd name="connsiteY1" fmla="*/ 333609 h 510829"/>
                  <a:gd name="connsiteX2" fmla="*/ 2171052 w 3769955"/>
                  <a:gd name="connsiteY2" fmla="*/ 321509 h 510829"/>
                  <a:gd name="connsiteX3" fmla="*/ 3769955 w 3769955"/>
                  <a:gd name="connsiteY3" fmla="*/ 0 h 510829"/>
                  <a:gd name="connsiteX0" fmla="*/ 0 w 3769955"/>
                  <a:gd name="connsiteY0" fmla="*/ 93341 h 433248"/>
                  <a:gd name="connsiteX1" fmla="*/ 1873742 w 3769955"/>
                  <a:gd name="connsiteY1" fmla="*/ 349165 h 433248"/>
                  <a:gd name="connsiteX2" fmla="*/ 2171052 w 3769955"/>
                  <a:gd name="connsiteY2" fmla="*/ 321509 h 433248"/>
                  <a:gd name="connsiteX3" fmla="*/ 3769955 w 3769955"/>
                  <a:gd name="connsiteY3" fmla="*/ 0 h 433248"/>
                  <a:gd name="connsiteX0" fmla="*/ 0 w 3769955"/>
                  <a:gd name="connsiteY0" fmla="*/ 93341 h 367840"/>
                  <a:gd name="connsiteX1" fmla="*/ 1873742 w 3769955"/>
                  <a:gd name="connsiteY1" fmla="*/ 349165 h 367840"/>
                  <a:gd name="connsiteX2" fmla="*/ 2371563 w 3769955"/>
                  <a:gd name="connsiteY2" fmla="*/ 309409 h 367840"/>
                  <a:gd name="connsiteX3" fmla="*/ 3769955 w 3769955"/>
                  <a:gd name="connsiteY3" fmla="*/ 0 h 367840"/>
                  <a:gd name="connsiteX0" fmla="*/ 0 w 3769955"/>
                  <a:gd name="connsiteY0" fmla="*/ 93341 h 434966"/>
                  <a:gd name="connsiteX1" fmla="*/ 1873742 w 3769955"/>
                  <a:gd name="connsiteY1" fmla="*/ 349165 h 434966"/>
                  <a:gd name="connsiteX2" fmla="*/ 2371563 w 3769955"/>
                  <a:gd name="connsiteY2" fmla="*/ 309409 h 434966"/>
                  <a:gd name="connsiteX3" fmla="*/ 3769955 w 3769955"/>
                  <a:gd name="connsiteY3" fmla="*/ 0 h 434966"/>
                  <a:gd name="connsiteX0" fmla="*/ 0 w 3769955"/>
                  <a:gd name="connsiteY0" fmla="*/ 93341 h 484550"/>
                  <a:gd name="connsiteX1" fmla="*/ 1873742 w 3769955"/>
                  <a:gd name="connsiteY1" fmla="*/ 349165 h 484550"/>
                  <a:gd name="connsiteX2" fmla="*/ 2371563 w 3769955"/>
                  <a:gd name="connsiteY2" fmla="*/ 309409 h 484550"/>
                  <a:gd name="connsiteX3" fmla="*/ 3769955 w 3769955"/>
                  <a:gd name="connsiteY3" fmla="*/ 0 h 484550"/>
                  <a:gd name="connsiteX0" fmla="*/ 0 w 3769955"/>
                  <a:gd name="connsiteY0" fmla="*/ 93341 h 491554"/>
                  <a:gd name="connsiteX1" fmla="*/ 1873742 w 3769955"/>
                  <a:gd name="connsiteY1" fmla="*/ 349165 h 491554"/>
                  <a:gd name="connsiteX2" fmla="*/ 2371563 w 3769955"/>
                  <a:gd name="connsiteY2" fmla="*/ 309409 h 491554"/>
                  <a:gd name="connsiteX3" fmla="*/ 3769955 w 3769955"/>
                  <a:gd name="connsiteY3" fmla="*/ 0 h 491554"/>
                  <a:gd name="connsiteX0" fmla="*/ 0 w 3769955"/>
                  <a:gd name="connsiteY0" fmla="*/ 93341 h 491554"/>
                  <a:gd name="connsiteX1" fmla="*/ 1873742 w 3769955"/>
                  <a:gd name="connsiteY1" fmla="*/ 349165 h 491554"/>
                  <a:gd name="connsiteX2" fmla="*/ 2371563 w 3769955"/>
                  <a:gd name="connsiteY2" fmla="*/ 309409 h 491554"/>
                  <a:gd name="connsiteX3" fmla="*/ 3769955 w 3769955"/>
                  <a:gd name="connsiteY3" fmla="*/ 0 h 491554"/>
                  <a:gd name="connsiteX0" fmla="*/ 0 w 3769955"/>
                  <a:gd name="connsiteY0" fmla="*/ 93341 h 491554"/>
                  <a:gd name="connsiteX1" fmla="*/ 1873742 w 3769955"/>
                  <a:gd name="connsiteY1" fmla="*/ 349165 h 491554"/>
                  <a:gd name="connsiteX2" fmla="*/ 2371563 w 3769955"/>
                  <a:gd name="connsiteY2" fmla="*/ 309409 h 491554"/>
                  <a:gd name="connsiteX3" fmla="*/ 3769955 w 3769955"/>
                  <a:gd name="connsiteY3" fmla="*/ 0 h 491554"/>
                  <a:gd name="connsiteX0" fmla="*/ 0 w 3769955"/>
                  <a:gd name="connsiteY0" fmla="*/ 93341 h 488329"/>
                  <a:gd name="connsiteX1" fmla="*/ 1873742 w 3769955"/>
                  <a:gd name="connsiteY1" fmla="*/ 349165 h 488329"/>
                  <a:gd name="connsiteX2" fmla="*/ 2371563 w 3769955"/>
                  <a:gd name="connsiteY2" fmla="*/ 309409 h 488329"/>
                  <a:gd name="connsiteX3" fmla="*/ 3769955 w 3769955"/>
                  <a:gd name="connsiteY3" fmla="*/ 0 h 488329"/>
                  <a:gd name="connsiteX0" fmla="*/ 0 w 3769955"/>
                  <a:gd name="connsiteY0" fmla="*/ 93341 h 489360"/>
                  <a:gd name="connsiteX1" fmla="*/ 1873742 w 3769955"/>
                  <a:gd name="connsiteY1" fmla="*/ 349165 h 489360"/>
                  <a:gd name="connsiteX2" fmla="*/ 2371563 w 3769955"/>
                  <a:gd name="connsiteY2" fmla="*/ 309409 h 489360"/>
                  <a:gd name="connsiteX3" fmla="*/ 3769955 w 3769955"/>
                  <a:gd name="connsiteY3" fmla="*/ 0 h 489360"/>
                  <a:gd name="connsiteX0" fmla="*/ 0 w 3769955"/>
                  <a:gd name="connsiteY0" fmla="*/ 93341 h 369721"/>
                  <a:gd name="connsiteX1" fmla="*/ 1873742 w 3769955"/>
                  <a:gd name="connsiteY1" fmla="*/ 349165 h 369721"/>
                  <a:gd name="connsiteX2" fmla="*/ 2179771 w 3769955"/>
                  <a:gd name="connsiteY2" fmla="*/ 193172 h 369721"/>
                  <a:gd name="connsiteX3" fmla="*/ 3769955 w 3769955"/>
                  <a:gd name="connsiteY3" fmla="*/ 0 h 369721"/>
                  <a:gd name="connsiteX0" fmla="*/ 0 w 3769955"/>
                  <a:gd name="connsiteY0" fmla="*/ 93341 h 223823"/>
                  <a:gd name="connsiteX1" fmla="*/ 1559902 w 3769955"/>
                  <a:gd name="connsiteY1" fmla="*/ 213555 h 223823"/>
                  <a:gd name="connsiteX2" fmla="*/ 2179771 w 3769955"/>
                  <a:gd name="connsiteY2" fmla="*/ 193172 h 223823"/>
                  <a:gd name="connsiteX3" fmla="*/ 3769955 w 3769955"/>
                  <a:gd name="connsiteY3" fmla="*/ 0 h 223823"/>
                  <a:gd name="connsiteX0" fmla="*/ 0 w 3769955"/>
                  <a:gd name="connsiteY0" fmla="*/ 93341 h 262374"/>
                  <a:gd name="connsiteX1" fmla="*/ 1559902 w 3769955"/>
                  <a:gd name="connsiteY1" fmla="*/ 213555 h 262374"/>
                  <a:gd name="connsiteX2" fmla="*/ 2179771 w 3769955"/>
                  <a:gd name="connsiteY2" fmla="*/ 193172 h 262374"/>
                  <a:gd name="connsiteX3" fmla="*/ 3769955 w 3769955"/>
                  <a:gd name="connsiteY3" fmla="*/ 0 h 262374"/>
                  <a:gd name="connsiteX0" fmla="*/ 0 w 3769955"/>
                  <a:gd name="connsiteY0" fmla="*/ 93341 h 230594"/>
                  <a:gd name="connsiteX1" fmla="*/ 1559902 w 3769955"/>
                  <a:gd name="connsiteY1" fmla="*/ 213555 h 230594"/>
                  <a:gd name="connsiteX2" fmla="*/ 2175897 w 3769955"/>
                  <a:gd name="connsiteY2" fmla="*/ 206733 h 230594"/>
                  <a:gd name="connsiteX3" fmla="*/ 3769955 w 3769955"/>
                  <a:gd name="connsiteY3" fmla="*/ 0 h 230594"/>
                  <a:gd name="connsiteX0" fmla="*/ 0 w 3769955"/>
                  <a:gd name="connsiteY0" fmla="*/ 93341 h 264422"/>
                  <a:gd name="connsiteX1" fmla="*/ 1559902 w 3769955"/>
                  <a:gd name="connsiteY1" fmla="*/ 213555 h 264422"/>
                  <a:gd name="connsiteX2" fmla="*/ 2175897 w 3769955"/>
                  <a:gd name="connsiteY2" fmla="*/ 206733 h 264422"/>
                  <a:gd name="connsiteX3" fmla="*/ 3769955 w 3769955"/>
                  <a:gd name="connsiteY3" fmla="*/ 0 h 264422"/>
                  <a:gd name="connsiteX0" fmla="*/ 0 w 3769955"/>
                  <a:gd name="connsiteY0" fmla="*/ 93341 h 295281"/>
                  <a:gd name="connsiteX1" fmla="*/ 1559902 w 3769955"/>
                  <a:gd name="connsiteY1" fmla="*/ 213555 h 295281"/>
                  <a:gd name="connsiteX2" fmla="*/ 2175897 w 3769955"/>
                  <a:gd name="connsiteY2" fmla="*/ 206733 h 295281"/>
                  <a:gd name="connsiteX3" fmla="*/ 3769955 w 3769955"/>
                  <a:gd name="connsiteY3" fmla="*/ 0 h 295281"/>
                  <a:gd name="connsiteX0" fmla="*/ 0 w 3769955"/>
                  <a:gd name="connsiteY0" fmla="*/ 93341 h 309824"/>
                  <a:gd name="connsiteX1" fmla="*/ 1559902 w 3769955"/>
                  <a:gd name="connsiteY1" fmla="*/ 213555 h 309824"/>
                  <a:gd name="connsiteX2" fmla="*/ 2175897 w 3769955"/>
                  <a:gd name="connsiteY2" fmla="*/ 206733 h 309824"/>
                  <a:gd name="connsiteX3" fmla="*/ 3769955 w 3769955"/>
                  <a:gd name="connsiteY3" fmla="*/ 0 h 309824"/>
                  <a:gd name="connsiteX0" fmla="*/ 0 w 3769955"/>
                  <a:gd name="connsiteY0" fmla="*/ 93341 h 280403"/>
                  <a:gd name="connsiteX1" fmla="*/ 1559902 w 3769955"/>
                  <a:gd name="connsiteY1" fmla="*/ 213555 h 280403"/>
                  <a:gd name="connsiteX2" fmla="*/ 2080970 w 3769955"/>
                  <a:gd name="connsiteY2" fmla="*/ 228043 h 280403"/>
                  <a:gd name="connsiteX3" fmla="*/ 3769955 w 3769955"/>
                  <a:gd name="connsiteY3" fmla="*/ 0 h 280403"/>
                  <a:gd name="connsiteX0" fmla="*/ 0 w 3769955"/>
                  <a:gd name="connsiteY0" fmla="*/ 93341 h 333783"/>
                  <a:gd name="connsiteX1" fmla="*/ 1559902 w 3769955"/>
                  <a:gd name="connsiteY1" fmla="*/ 213555 h 333783"/>
                  <a:gd name="connsiteX2" fmla="*/ 2080970 w 3769955"/>
                  <a:gd name="connsiteY2" fmla="*/ 228043 h 333783"/>
                  <a:gd name="connsiteX3" fmla="*/ 3769955 w 3769955"/>
                  <a:gd name="connsiteY3" fmla="*/ 0 h 333783"/>
                  <a:gd name="connsiteX0" fmla="*/ 0 w 3769955"/>
                  <a:gd name="connsiteY0" fmla="*/ 93341 h 376546"/>
                  <a:gd name="connsiteX1" fmla="*/ 1559902 w 3769955"/>
                  <a:gd name="connsiteY1" fmla="*/ 213555 h 376546"/>
                  <a:gd name="connsiteX2" fmla="*/ 2080970 w 3769955"/>
                  <a:gd name="connsiteY2" fmla="*/ 228043 h 376546"/>
                  <a:gd name="connsiteX3" fmla="*/ 3769955 w 3769955"/>
                  <a:gd name="connsiteY3" fmla="*/ 0 h 376546"/>
                  <a:gd name="connsiteX0" fmla="*/ 0 w 3769955"/>
                  <a:gd name="connsiteY0" fmla="*/ 93341 h 342094"/>
                  <a:gd name="connsiteX1" fmla="*/ 1559902 w 3769955"/>
                  <a:gd name="connsiteY1" fmla="*/ 213555 h 342094"/>
                  <a:gd name="connsiteX2" fmla="*/ 2080970 w 3769955"/>
                  <a:gd name="connsiteY2" fmla="*/ 228043 h 342094"/>
                  <a:gd name="connsiteX3" fmla="*/ 3769955 w 3769955"/>
                  <a:gd name="connsiteY3" fmla="*/ 0 h 342094"/>
                  <a:gd name="connsiteX0" fmla="*/ 0 w 3733147"/>
                  <a:gd name="connsiteY0" fmla="*/ 4403 h 211368"/>
                  <a:gd name="connsiteX1" fmla="*/ 1559902 w 3733147"/>
                  <a:gd name="connsiteY1" fmla="*/ 124617 h 211368"/>
                  <a:gd name="connsiteX2" fmla="*/ 2080970 w 3733147"/>
                  <a:gd name="connsiteY2" fmla="*/ 139105 h 211368"/>
                  <a:gd name="connsiteX3" fmla="*/ 3733147 w 3733147"/>
                  <a:gd name="connsiteY3" fmla="*/ 9863 h 211368"/>
                  <a:gd name="connsiteX0" fmla="*/ 0 w 3733147"/>
                  <a:gd name="connsiteY0" fmla="*/ 4403 h 211368"/>
                  <a:gd name="connsiteX1" fmla="*/ 1559902 w 3733147"/>
                  <a:gd name="connsiteY1" fmla="*/ 124617 h 211368"/>
                  <a:gd name="connsiteX2" fmla="*/ 2080970 w 3733147"/>
                  <a:gd name="connsiteY2" fmla="*/ 139105 h 211368"/>
                  <a:gd name="connsiteX3" fmla="*/ 3733147 w 3733147"/>
                  <a:gd name="connsiteY3" fmla="*/ 9863 h 211368"/>
                  <a:gd name="connsiteX0" fmla="*/ 0 w 3733147"/>
                  <a:gd name="connsiteY0" fmla="*/ 4403 h 234798"/>
                  <a:gd name="connsiteX1" fmla="*/ 1559902 w 3733147"/>
                  <a:gd name="connsiteY1" fmla="*/ 124617 h 234798"/>
                  <a:gd name="connsiteX2" fmla="*/ 2080970 w 3733147"/>
                  <a:gd name="connsiteY2" fmla="*/ 139105 h 234798"/>
                  <a:gd name="connsiteX3" fmla="*/ 3733147 w 3733147"/>
                  <a:gd name="connsiteY3" fmla="*/ 9863 h 234798"/>
                  <a:gd name="connsiteX0" fmla="*/ 0 w 3733147"/>
                  <a:gd name="connsiteY0" fmla="*/ 2310 h 221826"/>
                  <a:gd name="connsiteX1" fmla="*/ 1559902 w 3733147"/>
                  <a:gd name="connsiteY1" fmla="*/ 122524 h 221826"/>
                  <a:gd name="connsiteX2" fmla="*/ 2080970 w 3733147"/>
                  <a:gd name="connsiteY2" fmla="*/ 137012 h 221826"/>
                  <a:gd name="connsiteX3" fmla="*/ 3733147 w 3733147"/>
                  <a:gd name="connsiteY3" fmla="*/ 7770 h 221826"/>
                  <a:gd name="connsiteX0" fmla="*/ 0 w 3733147"/>
                  <a:gd name="connsiteY0" fmla="*/ 2310 h 228732"/>
                  <a:gd name="connsiteX1" fmla="*/ 1559902 w 3733147"/>
                  <a:gd name="connsiteY1" fmla="*/ 122524 h 228732"/>
                  <a:gd name="connsiteX2" fmla="*/ 2080970 w 3733147"/>
                  <a:gd name="connsiteY2" fmla="*/ 137012 h 228732"/>
                  <a:gd name="connsiteX3" fmla="*/ 3733147 w 3733147"/>
                  <a:gd name="connsiteY3" fmla="*/ 7770 h 228732"/>
                  <a:gd name="connsiteX0" fmla="*/ 0 w 3733147"/>
                  <a:gd name="connsiteY0" fmla="*/ 2310 h 233323"/>
                  <a:gd name="connsiteX1" fmla="*/ 1559902 w 3733147"/>
                  <a:gd name="connsiteY1" fmla="*/ 122524 h 233323"/>
                  <a:gd name="connsiteX2" fmla="*/ 2080970 w 3733147"/>
                  <a:gd name="connsiteY2" fmla="*/ 137012 h 233323"/>
                  <a:gd name="connsiteX3" fmla="*/ 3733147 w 3733147"/>
                  <a:gd name="connsiteY3" fmla="*/ 7770 h 233323"/>
                </a:gdLst>
                <a:ahLst/>
                <a:cxnLst>
                  <a:cxn ang="0">
                    <a:pos x="connsiteX0" y="connsiteY0"/>
                  </a:cxn>
                  <a:cxn ang="0">
                    <a:pos x="connsiteX1" y="connsiteY1"/>
                  </a:cxn>
                  <a:cxn ang="0">
                    <a:pos x="connsiteX2" y="connsiteY2"/>
                  </a:cxn>
                  <a:cxn ang="0">
                    <a:pos x="connsiteX3" y="connsiteY3"/>
                  </a:cxn>
                </a:cxnLst>
                <a:rect l="l" t="t" r="r" b="b"/>
                <a:pathLst>
                  <a:path w="3733147" h="233323">
                    <a:moveTo>
                      <a:pt x="0" y="2310"/>
                    </a:moveTo>
                    <a:cubicBezTo>
                      <a:pt x="1029061" y="2885"/>
                      <a:pt x="1383888" y="37868"/>
                      <a:pt x="1559902" y="122524"/>
                    </a:cubicBezTo>
                    <a:cubicBezTo>
                      <a:pt x="1927959" y="299545"/>
                      <a:pt x="1731409" y="233794"/>
                      <a:pt x="2080970" y="137012"/>
                    </a:cubicBezTo>
                    <a:cubicBezTo>
                      <a:pt x="2450927" y="34583"/>
                      <a:pt x="3185515" y="-21590"/>
                      <a:pt x="3733147" y="777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Freeform: Shape 103">
                <a:extLst>
                  <a:ext uri="{FF2B5EF4-FFF2-40B4-BE49-F238E27FC236}">
                    <a16:creationId xmlns:a16="http://schemas.microsoft.com/office/drawing/2014/main" id="{B63B0E70-C87D-4A8C-B26A-D433AA432D37}"/>
                  </a:ext>
                </a:extLst>
              </p:cNvPr>
              <p:cNvSpPr/>
              <p:nvPr/>
            </p:nvSpPr>
            <p:spPr>
              <a:xfrm>
                <a:off x="494009" y="4701840"/>
                <a:ext cx="3754464" cy="186750"/>
              </a:xfrm>
              <a:custGeom>
                <a:avLst/>
                <a:gdLst>
                  <a:gd name="connsiteX0" fmla="*/ 0 w 3769955"/>
                  <a:gd name="connsiteY0" fmla="*/ 93341 h 333609"/>
                  <a:gd name="connsiteX1" fmla="*/ 1692245 w 3769955"/>
                  <a:gd name="connsiteY1" fmla="*/ 333609 h 333609"/>
                  <a:gd name="connsiteX2" fmla="*/ 2171052 w 3769955"/>
                  <a:gd name="connsiteY2" fmla="*/ 321509 h 333609"/>
                  <a:gd name="connsiteX3" fmla="*/ 3769955 w 3769955"/>
                  <a:gd name="connsiteY3" fmla="*/ 0 h 333609"/>
                  <a:gd name="connsiteX0" fmla="*/ 0 w 3769955"/>
                  <a:gd name="connsiteY0" fmla="*/ 93341 h 362714"/>
                  <a:gd name="connsiteX1" fmla="*/ 1692245 w 3769955"/>
                  <a:gd name="connsiteY1" fmla="*/ 333609 h 362714"/>
                  <a:gd name="connsiteX2" fmla="*/ 2171052 w 3769955"/>
                  <a:gd name="connsiteY2" fmla="*/ 321509 h 362714"/>
                  <a:gd name="connsiteX3" fmla="*/ 3769955 w 3769955"/>
                  <a:gd name="connsiteY3" fmla="*/ 0 h 362714"/>
                  <a:gd name="connsiteX0" fmla="*/ 0 w 3769955"/>
                  <a:gd name="connsiteY0" fmla="*/ 93341 h 436519"/>
                  <a:gd name="connsiteX1" fmla="*/ 1692245 w 3769955"/>
                  <a:gd name="connsiteY1" fmla="*/ 333609 h 436519"/>
                  <a:gd name="connsiteX2" fmla="*/ 2171052 w 3769955"/>
                  <a:gd name="connsiteY2" fmla="*/ 321509 h 436519"/>
                  <a:gd name="connsiteX3" fmla="*/ 3769955 w 3769955"/>
                  <a:gd name="connsiteY3" fmla="*/ 0 h 436519"/>
                  <a:gd name="connsiteX0" fmla="*/ 0 w 3769955"/>
                  <a:gd name="connsiteY0" fmla="*/ 93341 h 362714"/>
                  <a:gd name="connsiteX1" fmla="*/ 1692245 w 3769955"/>
                  <a:gd name="connsiteY1" fmla="*/ 333609 h 362714"/>
                  <a:gd name="connsiteX2" fmla="*/ 2171052 w 3769955"/>
                  <a:gd name="connsiteY2" fmla="*/ 321509 h 362714"/>
                  <a:gd name="connsiteX3" fmla="*/ 3769955 w 3769955"/>
                  <a:gd name="connsiteY3" fmla="*/ 0 h 362714"/>
                  <a:gd name="connsiteX0" fmla="*/ 0 w 3769955"/>
                  <a:gd name="connsiteY0" fmla="*/ 93341 h 417364"/>
                  <a:gd name="connsiteX1" fmla="*/ 1692245 w 3769955"/>
                  <a:gd name="connsiteY1" fmla="*/ 333609 h 417364"/>
                  <a:gd name="connsiteX2" fmla="*/ 2171052 w 3769955"/>
                  <a:gd name="connsiteY2" fmla="*/ 321509 h 417364"/>
                  <a:gd name="connsiteX3" fmla="*/ 3769955 w 3769955"/>
                  <a:gd name="connsiteY3" fmla="*/ 0 h 417364"/>
                  <a:gd name="connsiteX0" fmla="*/ 0 w 3769955"/>
                  <a:gd name="connsiteY0" fmla="*/ 93341 h 508822"/>
                  <a:gd name="connsiteX1" fmla="*/ 1692245 w 3769955"/>
                  <a:gd name="connsiteY1" fmla="*/ 333609 h 508822"/>
                  <a:gd name="connsiteX2" fmla="*/ 2171052 w 3769955"/>
                  <a:gd name="connsiteY2" fmla="*/ 321509 h 508822"/>
                  <a:gd name="connsiteX3" fmla="*/ 3769955 w 3769955"/>
                  <a:gd name="connsiteY3" fmla="*/ 0 h 508822"/>
                  <a:gd name="connsiteX0" fmla="*/ 0 w 3769955"/>
                  <a:gd name="connsiteY0" fmla="*/ 93341 h 508822"/>
                  <a:gd name="connsiteX1" fmla="*/ 1692245 w 3769955"/>
                  <a:gd name="connsiteY1" fmla="*/ 333609 h 508822"/>
                  <a:gd name="connsiteX2" fmla="*/ 2171052 w 3769955"/>
                  <a:gd name="connsiteY2" fmla="*/ 321509 h 508822"/>
                  <a:gd name="connsiteX3" fmla="*/ 3769955 w 3769955"/>
                  <a:gd name="connsiteY3" fmla="*/ 0 h 508822"/>
                  <a:gd name="connsiteX0" fmla="*/ 0 w 3769955"/>
                  <a:gd name="connsiteY0" fmla="*/ 93341 h 507603"/>
                  <a:gd name="connsiteX1" fmla="*/ 1692245 w 3769955"/>
                  <a:gd name="connsiteY1" fmla="*/ 333609 h 507603"/>
                  <a:gd name="connsiteX2" fmla="*/ 2171052 w 3769955"/>
                  <a:gd name="connsiteY2" fmla="*/ 321509 h 507603"/>
                  <a:gd name="connsiteX3" fmla="*/ 3769955 w 3769955"/>
                  <a:gd name="connsiteY3" fmla="*/ 0 h 507603"/>
                  <a:gd name="connsiteX0" fmla="*/ 0 w 3769955"/>
                  <a:gd name="connsiteY0" fmla="*/ 93341 h 507603"/>
                  <a:gd name="connsiteX1" fmla="*/ 1692245 w 3769955"/>
                  <a:gd name="connsiteY1" fmla="*/ 333609 h 507603"/>
                  <a:gd name="connsiteX2" fmla="*/ 2171052 w 3769955"/>
                  <a:gd name="connsiteY2" fmla="*/ 321509 h 507603"/>
                  <a:gd name="connsiteX3" fmla="*/ 3769955 w 3769955"/>
                  <a:gd name="connsiteY3" fmla="*/ 0 h 507603"/>
                  <a:gd name="connsiteX0" fmla="*/ 0 w 3769955"/>
                  <a:gd name="connsiteY0" fmla="*/ 93341 h 510829"/>
                  <a:gd name="connsiteX1" fmla="*/ 1692245 w 3769955"/>
                  <a:gd name="connsiteY1" fmla="*/ 333609 h 510829"/>
                  <a:gd name="connsiteX2" fmla="*/ 2171052 w 3769955"/>
                  <a:gd name="connsiteY2" fmla="*/ 321509 h 510829"/>
                  <a:gd name="connsiteX3" fmla="*/ 3769955 w 3769955"/>
                  <a:gd name="connsiteY3" fmla="*/ 0 h 510829"/>
                  <a:gd name="connsiteX0" fmla="*/ 0 w 3769955"/>
                  <a:gd name="connsiteY0" fmla="*/ 93341 h 433248"/>
                  <a:gd name="connsiteX1" fmla="*/ 1873742 w 3769955"/>
                  <a:gd name="connsiteY1" fmla="*/ 349165 h 433248"/>
                  <a:gd name="connsiteX2" fmla="*/ 2171052 w 3769955"/>
                  <a:gd name="connsiteY2" fmla="*/ 321509 h 433248"/>
                  <a:gd name="connsiteX3" fmla="*/ 3769955 w 3769955"/>
                  <a:gd name="connsiteY3" fmla="*/ 0 h 433248"/>
                  <a:gd name="connsiteX0" fmla="*/ 0 w 3769955"/>
                  <a:gd name="connsiteY0" fmla="*/ 93341 h 367840"/>
                  <a:gd name="connsiteX1" fmla="*/ 1873742 w 3769955"/>
                  <a:gd name="connsiteY1" fmla="*/ 349165 h 367840"/>
                  <a:gd name="connsiteX2" fmla="*/ 2371563 w 3769955"/>
                  <a:gd name="connsiteY2" fmla="*/ 309409 h 367840"/>
                  <a:gd name="connsiteX3" fmla="*/ 3769955 w 3769955"/>
                  <a:gd name="connsiteY3" fmla="*/ 0 h 367840"/>
                  <a:gd name="connsiteX0" fmla="*/ 0 w 3769955"/>
                  <a:gd name="connsiteY0" fmla="*/ 93341 h 434966"/>
                  <a:gd name="connsiteX1" fmla="*/ 1873742 w 3769955"/>
                  <a:gd name="connsiteY1" fmla="*/ 349165 h 434966"/>
                  <a:gd name="connsiteX2" fmla="*/ 2371563 w 3769955"/>
                  <a:gd name="connsiteY2" fmla="*/ 309409 h 434966"/>
                  <a:gd name="connsiteX3" fmla="*/ 3769955 w 3769955"/>
                  <a:gd name="connsiteY3" fmla="*/ 0 h 434966"/>
                  <a:gd name="connsiteX0" fmla="*/ 0 w 3769955"/>
                  <a:gd name="connsiteY0" fmla="*/ 93341 h 484550"/>
                  <a:gd name="connsiteX1" fmla="*/ 1873742 w 3769955"/>
                  <a:gd name="connsiteY1" fmla="*/ 349165 h 484550"/>
                  <a:gd name="connsiteX2" fmla="*/ 2371563 w 3769955"/>
                  <a:gd name="connsiteY2" fmla="*/ 309409 h 484550"/>
                  <a:gd name="connsiteX3" fmla="*/ 3769955 w 3769955"/>
                  <a:gd name="connsiteY3" fmla="*/ 0 h 484550"/>
                  <a:gd name="connsiteX0" fmla="*/ 0 w 3769955"/>
                  <a:gd name="connsiteY0" fmla="*/ 93341 h 491554"/>
                  <a:gd name="connsiteX1" fmla="*/ 1873742 w 3769955"/>
                  <a:gd name="connsiteY1" fmla="*/ 349165 h 491554"/>
                  <a:gd name="connsiteX2" fmla="*/ 2371563 w 3769955"/>
                  <a:gd name="connsiteY2" fmla="*/ 309409 h 491554"/>
                  <a:gd name="connsiteX3" fmla="*/ 3769955 w 3769955"/>
                  <a:gd name="connsiteY3" fmla="*/ 0 h 491554"/>
                  <a:gd name="connsiteX0" fmla="*/ 0 w 3769955"/>
                  <a:gd name="connsiteY0" fmla="*/ 93341 h 491554"/>
                  <a:gd name="connsiteX1" fmla="*/ 1873742 w 3769955"/>
                  <a:gd name="connsiteY1" fmla="*/ 349165 h 491554"/>
                  <a:gd name="connsiteX2" fmla="*/ 2371563 w 3769955"/>
                  <a:gd name="connsiteY2" fmla="*/ 309409 h 491554"/>
                  <a:gd name="connsiteX3" fmla="*/ 3769955 w 3769955"/>
                  <a:gd name="connsiteY3" fmla="*/ 0 h 491554"/>
                  <a:gd name="connsiteX0" fmla="*/ 0 w 3769955"/>
                  <a:gd name="connsiteY0" fmla="*/ 93341 h 491554"/>
                  <a:gd name="connsiteX1" fmla="*/ 1873742 w 3769955"/>
                  <a:gd name="connsiteY1" fmla="*/ 349165 h 491554"/>
                  <a:gd name="connsiteX2" fmla="*/ 2371563 w 3769955"/>
                  <a:gd name="connsiteY2" fmla="*/ 309409 h 491554"/>
                  <a:gd name="connsiteX3" fmla="*/ 3769955 w 3769955"/>
                  <a:gd name="connsiteY3" fmla="*/ 0 h 491554"/>
                  <a:gd name="connsiteX0" fmla="*/ 0 w 3769955"/>
                  <a:gd name="connsiteY0" fmla="*/ 93341 h 488329"/>
                  <a:gd name="connsiteX1" fmla="*/ 1873742 w 3769955"/>
                  <a:gd name="connsiteY1" fmla="*/ 349165 h 488329"/>
                  <a:gd name="connsiteX2" fmla="*/ 2371563 w 3769955"/>
                  <a:gd name="connsiteY2" fmla="*/ 309409 h 488329"/>
                  <a:gd name="connsiteX3" fmla="*/ 3769955 w 3769955"/>
                  <a:gd name="connsiteY3" fmla="*/ 0 h 488329"/>
                  <a:gd name="connsiteX0" fmla="*/ 0 w 3769955"/>
                  <a:gd name="connsiteY0" fmla="*/ 93341 h 489360"/>
                  <a:gd name="connsiteX1" fmla="*/ 1873742 w 3769955"/>
                  <a:gd name="connsiteY1" fmla="*/ 349165 h 489360"/>
                  <a:gd name="connsiteX2" fmla="*/ 2371563 w 3769955"/>
                  <a:gd name="connsiteY2" fmla="*/ 309409 h 489360"/>
                  <a:gd name="connsiteX3" fmla="*/ 3769955 w 3769955"/>
                  <a:gd name="connsiteY3" fmla="*/ 0 h 489360"/>
                  <a:gd name="connsiteX0" fmla="*/ 0 w 3769955"/>
                  <a:gd name="connsiteY0" fmla="*/ 93341 h 369721"/>
                  <a:gd name="connsiteX1" fmla="*/ 1873742 w 3769955"/>
                  <a:gd name="connsiteY1" fmla="*/ 349165 h 369721"/>
                  <a:gd name="connsiteX2" fmla="*/ 2179771 w 3769955"/>
                  <a:gd name="connsiteY2" fmla="*/ 193172 h 369721"/>
                  <a:gd name="connsiteX3" fmla="*/ 3769955 w 3769955"/>
                  <a:gd name="connsiteY3" fmla="*/ 0 h 369721"/>
                  <a:gd name="connsiteX0" fmla="*/ 0 w 3769955"/>
                  <a:gd name="connsiteY0" fmla="*/ 93341 h 223823"/>
                  <a:gd name="connsiteX1" fmla="*/ 1559902 w 3769955"/>
                  <a:gd name="connsiteY1" fmla="*/ 213555 h 223823"/>
                  <a:gd name="connsiteX2" fmla="*/ 2179771 w 3769955"/>
                  <a:gd name="connsiteY2" fmla="*/ 193172 h 223823"/>
                  <a:gd name="connsiteX3" fmla="*/ 3769955 w 3769955"/>
                  <a:gd name="connsiteY3" fmla="*/ 0 h 223823"/>
                  <a:gd name="connsiteX0" fmla="*/ 0 w 3769955"/>
                  <a:gd name="connsiteY0" fmla="*/ 93341 h 262374"/>
                  <a:gd name="connsiteX1" fmla="*/ 1559902 w 3769955"/>
                  <a:gd name="connsiteY1" fmla="*/ 213555 h 262374"/>
                  <a:gd name="connsiteX2" fmla="*/ 2179771 w 3769955"/>
                  <a:gd name="connsiteY2" fmla="*/ 193172 h 262374"/>
                  <a:gd name="connsiteX3" fmla="*/ 3769955 w 3769955"/>
                  <a:gd name="connsiteY3" fmla="*/ 0 h 262374"/>
                  <a:gd name="connsiteX0" fmla="*/ 0 w 3769955"/>
                  <a:gd name="connsiteY0" fmla="*/ 93341 h 230594"/>
                  <a:gd name="connsiteX1" fmla="*/ 1559902 w 3769955"/>
                  <a:gd name="connsiteY1" fmla="*/ 213555 h 230594"/>
                  <a:gd name="connsiteX2" fmla="*/ 2175897 w 3769955"/>
                  <a:gd name="connsiteY2" fmla="*/ 206733 h 230594"/>
                  <a:gd name="connsiteX3" fmla="*/ 3769955 w 3769955"/>
                  <a:gd name="connsiteY3" fmla="*/ 0 h 230594"/>
                  <a:gd name="connsiteX0" fmla="*/ 0 w 3769955"/>
                  <a:gd name="connsiteY0" fmla="*/ 93341 h 264422"/>
                  <a:gd name="connsiteX1" fmla="*/ 1559902 w 3769955"/>
                  <a:gd name="connsiteY1" fmla="*/ 213555 h 264422"/>
                  <a:gd name="connsiteX2" fmla="*/ 2175897 w 3769955"/>
                  <a:gd name="connsiteY2" fmla="*/ 206733 h 264422"/>
                  <a:gd name="connsiteX3" fmla="*/ 3769955 w 3769955"/>
                  <a:gd name="connsiteY3" fmla="*/ 0 h 264422"/>
                  <a:gd name="connsiteX0" fmla="*/ 0 w 3769955"/>
                  <a:gd name="connsiteY0" fmla="*/ 93341 h 295281"/>
                  <a:gd name="connsiteX1" fmla="*/ 1559902 w 3769955"/>
                  <a:gd name="connsiteY1" fmla="*/ 213555 h 295281"/>
                  <a:gd name="connsiteX2" fmla="*/ 2175897 w 3769955"/>
                  <a:gd name="connsiteY2" fmla="*/ 206733 h 295281"/>
                  <a:gd name="connsiteX3" fmla="*/ 3769955 w 3769955"/>
                  <a:gd name="connsiteY3" fmla="*/ 0 h 295281"/>
                  <a:gd name="connsiteX0" fmla="*/ 0 w 3769955"/>
                  <a:gd name="connsiteY0" fmla="*/ 93341 h 309824"/>
                  <a:gd name="connsiteX1" fmla="*/ 1559902 w 3769955"/>
                  <a:gd name="connsiteY1" fmla="*/ 213555 h 309824"/>
                  <a:gd name="connsiteX2" fmla="*/ 2175897 w 3769955"/>
                  <a:gd name="connsiteY2" fmla="*/ 206733 h 309824"/>
                  <a:gd name="connsiteX3" fmla="*/ 3769955 w 3769955"/>
                  <a:gd name="connsiteY3" fmla="*/ 0 h 309824"/>
                  <a:gd name="connsiteX0" fmla="*/ 0 w 3769955"/>
                  <a:gd name="connsiteY0" fmla="*/ 93341 h 280403"/>
                  <a:gd name="connsiteX1" fmla="*/ 1559902 w 3769955"/>
                  <a:gd name="connsiteY1" fmla="*/ 213555 h 280403"/>
                  <a:gd name="connsiteX2" fmla="*/ 2080970 w 3769955"/>
                  <a:gd name="connsiteY2" fmla="*/ 228043 h 280403"/>
                  <a:gd name="connsiteX3" fmla="*/ 3769955 w 3769955"/>
                  <a:gd name="connsiteY3" fmla="*/ 0 h 280403"/>
                  <a:gd name="connsiteX0" fmla="*/ 0 w 3769955"/>
                  <a:gd name="connsiteY0" fmla="*/ 93341 h 333783"/>
                  <a:gd name="connsiteX1" fmla="*/ 1559902 w 3769955"/>
                  <a:gd name="connsiteY1" fmla="*/ 213555 h 333783"/>
                  <a:gd name="connsiteX2" fmla="*/ 2080970 w 3769955"/>
                  <a:gd name="connsiteY2" fmla="*/ 228043 h 333783"/>
                  <a:gd name="connsiteX3" fmla="*/ 3769955 w 3769955"/>
                  <a:gd name="connsiteY3" fmla="*/ 0 h 333783"/>
                  <a:gd name="connsiteX0" fmla="*/ 0 w 3769955"/>
                  <a:gd name="connsiteY0" fmla="*/ 93341 h 376546"/>
                  <a:gd name="connsiteX1" fmla="*/ 1559902 w 3769955"/>
                  <a:gd name="connsiteY1" fmla="*/ 213555 h 376546"/>
                  <a:gd name="connsiteX2" fmla="*/ 2080970 w 3769955"/>
                  <a:gd name="connsiteY2" fmla="*/ 228043 h 376546"/>
                  <a:gd name="connsiteX3" fmla="*/ 3769955 w 3769955"/>
                  <a:gd name="connsiteY3" fmla="*/ 0 h 376546"/>
                  <a:gd name="connsiteX0" fmla="*/ 0 w 3769955"/>
                  <a:gd name="connsiteY0" fmla="*/ 93341 h 342094"/>
                  <a:gd name="connsiteX1" fmla="*/ 1559902 w 3769955"/>
                  <a:gd name="connsiteY1" fmla="*/ 213555 h 342094"/>
                  <a:gd name="connsiteX2" fmla="*/ 2080970 w 3769955"/>
                  <a:gd name="connsiteY2" fmla="*/ 228043 h 342094"/>
                  <a:gd name="connsiteX3" fmla="*/ 3769955 w 3769955"/>
                  <a:gd name="connsiteY3" fmla="*/ 0 h 342094"/>
                  <a:gd name="connsiteX0" fmla="*/ 0 w 3733147"/>
                  <a:gd name="connsiteY0" fmla="*/ 4403 h 211368"/>
                  <a:gd name="connsiteX1" fmla="*/ 1559902 w 3733147"/>
                  <a:gd name="connsiteY1" fmla="*/ 124617 h 211368"/>
                  <a:gd name="connsiteX2" fmla="*/ 2080970 w 3733147"/>
                  <a:gd name="connsiteY2" fmla="*/ 139105 h 211368"/>
                  <a:gd name="connsiteX3" fmla="*/ 3733147 w 3733147"/>
                  <a:gd name="connsiteY3" fmla="*/ 9863 h 211368"/>
                  <a:gd name="connsiteX0" fmla="*/ 0 w 3733147"/>
                  <a:gd name="connsiteY0" fmla="*/ 4403 h 211368"/>
                  <a:gd name="connsiteX1" fmla="*/ 1559902 w 3733147"/>
                  <a:gd name="connsiteY1" fmla="*/ 124617 h 211368"/>
                  <a:gd name="connsiteX2" fmla="*/ 2080970 w 3733147"/>
                  <a:gd name="connsiteY2" fmla="*/ 139105 h 211368"/>
                  <a:gd name="connsiteX3" fmla="*/ 3733147 w 3733147"/>
                  <a:gd name="connsiteY3" fmla="*/ 9863 h 211368"/>
                  <a:gd name="connsiteX0" fmla="*/ 0 w 3733147"/>
                  <a:gd name="connsiteY0" fmla="*/ 4403 h 234798"/>
                  <a:gd name="connsiteX1" fmla="*/ 1559902 w 3733147"/>
                  <a:gd name="connsiteY1" fmla="*/ 124617 h 234798"/>
                  <a:gd name="connsiteX2" fmla="*/ 2080970 w 3733147"/>
                  <a:gd name="connsiteY2" fmla="*/ 139105 h 234798"/>
                  <a:gd name="connsiteX3" fmla="*/ 3733147 w 3733147"/>
                  <a:gd name="connsiteY3" fmla="*/ 9863 h 234798"/>
                  <a:gd name="connsiteX0" fmla="*/ 0 w 3733147"/>
                  <a:gd name="connsiteY0" fmla="*/ 2310 h 221826"/>
                  <a:gd name="connsiteX1" fmla="*/ 1559902 w 3733147"/>
                  <a:gd name="connsiteY1" fmla="*/ 122524 h 221826"/>
                  <a:gd name="connsiteX2" fmla="*/ 2080970 w 3733147"/>
                  <a:gd name="connsiteY2" fmla="*/ 137012 h 221826"/>
                  <a:gd name="connsiteX3" fmla="*/ 3733147 w 3733147"/>
                  <a:gd name="connsiteY3" fmla="*/ 7770 h 221826"/>
                  <a:gd name="connsiteX0" fmla="*/ 0 w 3733147"/>
                  <a:gd name="connsiteY0" fmla="*/ 2310 h 228732"/>
                  <a:gd name="connsiteX1" fmla="*/ 1559902 w 3733147"/>
                  <a:gd name="connsiteY1" fmla="*/ 122524 h 228732"/>
                  <a:gd name="connsiteX2" fmla="*/ 2080970 w 3733147"/>
                  <a:gd name="connsiteY2" fmla="*/ 137012 h 228732"/>
                  <a:gd name="connsiteX3" fmla="*/ 3733147 w 3733147"/>
                  <a:gd name="connsiteY3" fmla="*/ 7770 h 228732"/>
                  <a:gd name="connsiteX0" fmla="*/ 0 w 3733147"/>
                  <a:gd name="connsiteY0" fmla="*/ 2310 h 233323"/>
                  <a:gd name="connsiteX1" fmla="*/ 1559902 w 3733147"/>
                  <a:gd name="connsiteY1" fmla="*/ 122524 h 233323"/>
                  <a:gd name="connsiteX2" fmla="*/ 2080970 w 3733147"/>
                  <a:gd name="connsiteY2" fmla="*/ 137012 h 233323"/>
                  <a:gd name="connsiteX3" fmla="*/ 3733147 w 3733147"/>
                  <a:gd name="connsiteY3" fmla="*/ 7770 h 233323"/>
                  <a:gd name="connsiteX0" fmla="*/ 0 w 3733147"/>
                  <a:gd name="connsiteY0" fmla="*/ 107001 h 242598"/>
                  <a:gd name="connsiteX1" fmla="*/ 1339051 w 3733147"/>
                  <a:gd name="connsiteY1" fmla="*/ 23800 h 242598"/>
                  <a:gd name="connsiteX2" fmla="*/ 2080970 w 3733147"/>
                  <a:gd name="connsiteY2" fmla="*/ 241703 h 242598"/>
                  <a:gd name="connsiteX3" fmla="*/ 3733147 w 3733147"/>
                  <a:gd name="connsiteY3" fmla="*/ 112461 h 242598"/>
                  <a:gd name="connsiteX0" fmla="*/ 0 w 3733147"/>
                  <a:gd name="connsiteY0" fmla="*/ 112436 h 117896"/>
                  <a:gd name="connsiteX1" fmla="*/ 1339051 w 3733147"/>
                  <a:gd name="connsiteY1" fmla="*/ 29235 h 117896"/>
                  <a:gd name="connsiteX2" fmla="*/ 2363814 w 3733147"/>
                  <a:gd name="connsiteY2" fmla="*/ 4977 h 117896"/>
                  <a:gd name="connsiteX3" fmla="*/ 3733147 w 3733147"/>
                  <a:gd name="connsiteY3" fmla="*/ 117896 h 117896"/>
                  <a:gd name="connsiteX0" fmla="*/ 0 w 3733147"/>
                  <a:gd name="connsiteY0" fmla="*/ 151522 h 156982"/>
                  <a:gd name="connsiteX1" fmla="*/ 1339051 w 3733147"/>
                  <a:gd name="connsiteY1" fmla="*/ 68321 h 156982"/>
                  <a:gd name="connsiteX2" fmla="*/ 2363814 w 3733147"/>
                  <a:gd name="connsiteY2" fmla="*/ 44063 h 156982"/>
                  <a:gd name="connsiteX3" fmla="*/ 3733147 w 3733147"/>
                  <a:gd name="connsiteY3" fmla="*/ 156982 h 156982"/>
                  <a:gd name="connsiteX0" fmla="*/ 0 w 3733147"/>
                  <a:gd name="connsiteY0" fmla="*/ 174102 h 179562"/>
                  <a:gd name="connsiteX1" fmla="*/ 1339051 w 3733147"/>
                  <a:gd name="connsiteY1" fmla="*/ 90901 h 179562"/>
                  <a:gd name="connsiteX2" fmla="*/ 2363814 w 3733147"/>
                  <a:gd name="connsiteY2" fmla="*/ 66643 h 179562"/>
                  <a:gd name="connsiteX3" fmla="*/ 3733147 w 3733147"/>
                  <a:gd name="connsiteY3" fmla="*/ 179562 h 179562"/>
                  <a:gd name="connsiteX0" fmla="*/ 0 w 3733147"/>
                  <a:gd name="connsiteY0" fmla="*/ 155611 h 161071"/>
                  <a:gd name="connsiteX1" fmla="*/ 1325490 w 3733147"/>
                  <a:gd name="connsiteY1" fmla="*/ 51100 h 161071"/>
                  <a:gd name="connsiteX2" fmla="*/ 2363814 w 3733147"/>
                  <a:gd name="connsiteY2" fmla="*/ 48152 h 161071"/>
                  <a:gd name="connsiteX3" fmla="*/ 3733147 w 3733147"/>
                  <a:gd name="connsiteY3" fmla="*/ 161071 h 161071"/>
                  <a:gd name="connsiteX0" fmla="*/ 0 w 3733147"/>
                  <a:gd name="connsiteY0" fmla="*/ 149649 h 155109"/>
                  <a:gd name="connsiteX1" fmla="*/ 1325490 w 3733147"/>
                  <a:gd name="connsiteY1" fmla="*/ 45138 h 155109"/>
                  <a:gd name="connsiteX2" fmla="*/ 2363814 w 3733147"/>
                  <a:gd name="connsiteY2" fmla="*/ 42190 h 155109"/>
                  <a:gd name="connsiteX3" fmla="*/ 3733147 w 3733147"/>
                  <a:gd name="connsiteY3" fmla="*/ 155109 h 155109"/>
                  <a:gd name="connsiteX0" fmla="*/ 0 w 3733147"/>
                  <a:gd name="connsiteY0" fmla="*/ 181290 h 186750"/>
                  <a:gd name="connsiteX1" fmla="*/ 1325490 w 3733147"/>
                  <a:gd name="connsiteY1" fmla="*/ 76779 h 186750"/>
                  <a:gd name="connsiteX2" fmla="*/ 2363814 w 3733147"/>
                  <a:gd name="connsiteY2" fmla="*/ 73831 h 186750"/>
                  <a:gd name="connsiteX3" fmla="*/ 3733147 w 3733147"/>
                  <a:gd name="connsiteY3" fmla="*/ 186750 h 186750"/>
                </a:gdLst>
                <a:ahLst/>
                <a:cxnLst>
                  <a:cxn ang="0">
                    <a:pos x="connsiteX0" y="connsiteY0"/>
                  </a:cxn>
                  <a:cxn ang="0">
                    <a:pos x="connsiteX1" y="connsiteY1"/>
                  </a:cxn>
                  <a:cxn ang="0">
                    <a:pos x="connsiteX2" y="connsiteY2"/>
                  </a:cxn>
                  <a:cxn ang="0">
                    <a:pos x="connsiteX3" y="connsiteY3"/>
                  </a:cxn>
                </a:cxnLst>
                <a:rect l="l" t="t" r="r" b="b"/>
                <a:pathLst>
                  <a:path w="3733147" h="186750">
                    <a:moveTo>
                      <a:pt x="0" y="181290"/>
                    </a:moveTo>
                    <a:cubicBezTo>
                      <a:pt x="1029061" y="181865"/>
                      <a:pt x="943737" y="175759"/>
                      <a:pt x="1325490" y="76779"/>
                    </a:cubicBezTo>
                    <a:cubicBezTo>
                      <a:pt x="1671028" y="-12811"/>
                      <a:pt x="1977572" y="-36513"/>
                      <a:pt x="2363814" y="73831"/>
                    </a:cubicBezTo>
                    <a:cubicBezTo>
                      <a:pt x="2726344" y="177401"/>
                      <a:pt x="3185515" y="157390"/>
                      <a:pt x="3733147" y="18675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Freeform: Shape 104">
                <a:extLst>
                  <a:ext uri="{FF2B5EF4-FFF2-40B4-BE49-F238E27FC236}">
                    <a16:creationId xmlns:a16="http://schemas.microsoft.com/office/drawing/2014/main" id="{D98A1C7F-E29C-4059-AC66-FAA7AE569900}"/>
                  </a:ext>
                </a:extLst>
              </p:cNvPr>
              <p:cNvSpPr/>
              <p:nvPr/>
            </p:nvSpPr>
            <p:spPr>
              <a:xfrm>
                <a:off x="492072" y="4421188"/>
                <a:ext cx="3758338" cy="298213"/>
              </a:xfrm>
              <a:custGeom>
                <a:avLst/>
                <a:gdLst>
                  <a:gd name="connsiteX0" fmla="*/ 0 w 3769955"/>
                  <a:gd name="connsiteY0" fmla="*/ 93341 h 333609"/>
                  <a:gd name="connsiteX1" fmla="*/ 1692245 w 3769955"/>
                  <a:gd name="connsiteY1" fmla="*/ 333609 h 333609"/>
                  <a:gd name="connsiteX2" fmla="*/ 2171052 w 3769955"/>
                  <a:gd name="connsiteY2" fmla="*/ 321509 h 333609"/>
                  <a:gd name="connsiteX3" fmla="*/ 3769955 w 3769955"/>
                  <a:gd name="connsiteY3" fmla="*/ 0 h 333609"/>
                  <a:gd name="connsiteX0" fmla="*/ 0 w 3769955"/>
                  <a:gd name="connsiteY0" fmla="*/ 93341 h 362714"/>
                  <a:gd name="connsiteX1" fmla="*/ 1692245 w 3769955"/>
                  <a:gd name="connsiteY1" fmla="*/ 333609 h 362714"/>
                  <a:gd name="connsiteX2" fmla="*/ 2171052 w 3769955"/>
                  <a:gd name="connsiteY2" fmla="*/ 321509 h 362714"/>
                  <a:gd name="connsiteX3" fmla="*/ 3769955 w 3769955"/>
                  <a:gd name="connsiteY3" fmla="*/ 0 h 362714"/>
                  <a:gd name="connsiteX0" fmla="*/ 0 w 3769955"/>
                  <a:gd name="connsiteY0" fmla="*/ 93341 h 436519"/>
                  <a:gd name="connsiteX1" fmla="*/ 1692245 w 3769955"/>
                  <a:gd name="connsiteY1" fmla="*/ 333609 h 436519"/>
                  <a:gd name="connsiteX2" fmla="*/ 2171052 w 3769955"/>
                  <a:gd name="connsiteY2" fmla="*/ 321509 h 436519"/>
                  <a:gd name="connsiteX3" fmla="*/ 3769955 w 3769955"/>
                  <a:gd name="connsiteY3" fmla="*/ 0 h 436519"/>
                  <a:gd name="connsiteX0" fmla="*/ 0 w 3769955"/>
                  <a:gd name="connsiteY0" fmla="*/ 93341 h 362714"/>
                  <a:gd name="connsiteX1" fmla="*/ 1692245 w 3769955"/>
                  <a:gd name="connsiteY1" fmla="*/ 333609 h 362714"/>
                  <a:gd name="connsiteX2" fmla="*/ 2171052 w 3769955"/>
                  <a:gd name="connsiteY2" fmla="*/ 321509 h 362714"/>
                  <a:gd name="connsiteX3" fmla="*/ 3769955 w 3769955"/>
                  <a:gd name="connsiteY3" fmla="*/ 0 h 362714"/>
                  <a:gd name="connsiteX0" fmla="*/ 0 w 3769955"/>
                  <a:gd name="connsiteY0" fmla="*/ 93341 h 417364"/>
                  <a:gd name="connsiteX1" fmla="*/ 1692245 w 3769955"/>
                  <a:gd name="connsiteY1" fmla="*/ 333609 h 417364"/>
                  <a:gd name="connsiteX2" fmla="*/ 2171052 w 3769955"/>
                  <a:gd name="connsiteY2" fmla="*/ 321509 h 417364"/>
                  <a:gd name="connsiteX3" fmla="*/ 3769955 w 3769955"/>
                  <a:gd name="connsiteY3" fmla="*/ 0 h 417364"/>
                  <a:gd name="connsiteX0" fmla="*/ 0 w 3769955"/>
                  <a:gd name="connsiteY0" fmla="*/ 93341 h 508822"/>
                  <a:gd name="connsiteX1" fmla="*/ 1692245 w 3769955"/>
                  <a:gd name="connsiteY1" fmla="*/ 333609 h 508822"/>
                  <a:gd name="connsiteX2" fmla="*/ 2171052 w 3769955"/>
                  <a:gd name="connsiteY2" fmla="*/ 321509 h 508822"/>
                  <a:gd name="connsiteX3" fmla="*/ 3769955 w 3769955"/>
                  <a:gd name="connsiteY3" fmla="*/ 0 h 508822"/>
                  <a:gd name="connsiteX0" fmla="*/ 0 w 3769955"/>
                  <a:gd name="connsiteY0" fmla="*/ 93341 h 508822"/>
                  <a:gd name="connsiteX1" fmla="*/ 1692245 w 3769955"/>
                  <a:gd name="connsiteY1" fmla="*/ 333609 h 508822"/>
                  <a:gd name="connsiteX2" fmla="*/ 2171052 w 3769955"/>
                  <a:gd name="connsiteY2" fmla="*/ 321509 h 508822"/>
                  <a:gd name="connsiteX3" fmla="*/ 3769955 w 3769955"/>
                  <a:gd name="connsiteY3" fmla="*/ 0 h 508822"/>
                  <a:gd name="connsiteX0" fmla="*/ 0 w 3769955"/>
                  <a:gd name="connsiteY0" fmla="*/ 93341 h 507603"/>
                  <a:gd name="connsiteX1" fmla="*/ 1692245 w 3769955"/>
                  <a:gd name="connsiteY1" fmla="*/ 333609 h 507603"/>
                  <a:gd name="connsiteX2" fmla="*/ 2171052 w 3769955"/>
                  <a:gd name="connsiteY2" fmla="*/ 321509 h 507603"/>
                  <a:gd name="connsiteX3" fmla="*/ 3769955 w 3769955"/>
                  <a:gd name="connsiteY3" fmla="*/ 0 h 507603"/>
                  <a:gd name="connsiteX0" fmla="*/ 0 w 3769955"/>
                  <a:gd name="connsiteY0" fmla="*/ 93341 h 507603"/>
                  <a:gd name="connsiteX1" fmla="*/ 1692245 w 3769955"/>
                  <a:gd name="connsiteY1" fmla="*/ 333609 h 507603"/>
                  <a:gd name="connsiteX2" fmla="*/ 2171052 w 3769955"/>
                  <a:gd name="connsiteY2" fmla="*/ 321509 h 507603"/>
                  <a:gd name="connsiteX3" fmla="*/ 3769955 w 3769955"/>
                  <a:gd name="connsiteY3" fmla="*/ 0 h 507603"/>
                  <a:gd name="connsiteX0" fmla="*/ 0 w 3769955"/>
                  <a:gd name="connsiteY0" fmla="*/ 93341 h 510829"/>
                  <a:gd name="connsiteX1" fmla="*/ 1692245 w 3769955"/>
                  <a:gd name="connsiteY1" fmla="*/ 333609 h 510829"/>
                  <a:gd name="connsiteX2" fmla="*/ 2171052 w 3769955"/>
                  <a:gd name="connsiteY2" fmla="*/ 321509 h 510829"/>
                  <a:gd name="connsiteX3" fmla="*/ 3769955 w 3769955"/>
                  <a:gd name="connsiteY3" fmla="*/ 0 h 510829"/>
                  <a:gd name="connsiteX0" fmla="*/ 0 w 3769955"/>
                  <a:gd name="connsiteY0" fmla="*/ 93341 h 433248"/>
                  <a:gd name="connsiteX1" fmla="*/ 1873742 w 3769955"/>
                  <a:gd name="connsiteY1" fmla="*/ 349165 h 433248"/>
                  <a:gd name="connsiteX2" fmla="*/ 2171052 w 3769955"/>
                  <a:gd name="connsiteY2" fmla="*/ 321509 h 433248"/>
                  <a:gd name="connsiteX3" fmla="*/ 3769955 w 3769955"/>
                  <a:gd name="connsiteY3" fmla="*/ 0 h 433248"/>
                  <a:gd name="connsiteX0" fmla="*/ 0 w 3769955"/>
                  <a:gd name="connsiteY0" fmla="*/ 93341 h 367840"/>
                  <a:gd name="connsiteX1" fmla="*/ 1873742 w 3769955"/>
                  <a:gd name="connsiteY1" fmla="*/ 349165 h 367840"/>
                  <a:gd name="connsiteX2" fmla="*/ 2371563 w 3769955"/>
                  <a:gd name="connsiteY2" fmla="*/ 309409 h 367840"/>
                  <a:gd name="connsiteX3" fmla="*/ 3769955 w 3769955"/>
                  <a:gd name="connsiteY3" fmla="*/ 0 h 367840"/>
                  <a:gd name="connsiteX0" fmla="*/ 0 w 3769955"/>
                  <a:gd name="connsiteY0" fmla="*/ 93341 h 434966"/>
                  <a:gd name="connsiteX1" fmla="*/ 1873742 w 3769955"/>
                  <a:gd name="connsiteY1" fmla="*/ 349165 h 434966"/>
                  <a:gd name="connsiteX2" fmla="*/ 2371563 w 3769955"/>
                  <a:gd name="connsiteY2" fmla="*/ 309409 h 434966"/>
                  <a:gd name="connsiteX3" fmla="*/ 3769955 w 3769955"/>
                  <a:gd name="connsiteY3" fmla="*/ 0 h 434966"/>
                  <a:gd name="connsiteX0" fmla="*/ 0 w 3769955"/>
                  <a:gd name="connsiteY0" fmla="*/ 93341 h 484550"/>
                  <a:gd name="connsiteX1" fmla="*/ 1873742 w 3769955"/>
                  <a:gd name="connsiteY1" fmla="*/ 349165 h 484550"/>
                  <a:gd name="connsiteX2" fmla="*/ 2371563 w 3769955"/>
                  <a:gd name="connsiteY2" fmla="*/ 309409 h 484550"/>
                  <a:gd name="connsiteX3" fmla="*/ 3769955 w 3769955"/>
                  <a:gd name="connsiteY3" fmla="*/ 0 h 484550"/>
                  <a:gd name="connsiteX0" fmla="*/ 0 w 3769955"/>
                  <a:gd name="connsiteY0" fmla="*/ 93341 h 491554"/>
                  <a:gd name="connsiteX1" fmla="*/ 1873742 w 3769955"/>
                  <a:gd name="connsiteY1" fmla="*/ 349165 h 491554"/>
                  <a:gd name="connsiteX2" fmla="*/ 2371563 w 3769955"/>
                  <a:gd name="connsiteY2" fmla="*/ 309409 h 491554"/>
                  <a:gd name="connsiteX3" fmla="*/ 3769955 w 3769955"/>
                  <a:gd name="connsiteY3" fmla="*/ 0 h 491554"/>
                  <a:gd name="connsiteX0" fmla="*/ 0 w 3769955"/>
                  <a:gd name="connsiteY0" fmla="*/ 93341 h 491554"/>
                  <a:gd name="connsiteX1" fmla="*/ 1873742 w 3769955"/>
                  <a:gd name="connsiteY1" fmla="*/ 349165 h 491554"/>
                  <a:gd name="connsiteX2" fmla="*/ 2371563 w 3769955"/>
                  <a:gd name="connsiteY2" fmla="*/ 309409 h 491554"/>
                  <a:gd name="connsiteX3" fmla="*/ 3769955 w 3769955"/>
                  <a:gd name="connsiteY3" fmla="*/ 0 h 491554"/>
                  <a:gd name="connsiteX0" fmla="*/ 0 w 3769955"/>
                  <a:gd name="connsiteY0" fmla="*/ 93341 h 491554"/>
                  <a:gd name="connsiteX1" fmla="*/ 1873742 w 3769955"/>
                  <a:gd name="connsiteY1" fmla="*/ 349165 h 491554"/>
                  <a:gd name="connsiteX2" fmla="*/ 2371563 w 3769955"/>
                  <a:gd name="connsiteY2" fmla="*/ 309409 h 491554"/>
                  <a:gd name="connsiteX3" fmla="*/ 3769955 w 3769955"/>
                  <a:gd name="connsiteY3" fmla="*/ 0 h 491554"/>
                  <a:gd name="connsiteX0" fmla="*/ 0 w 3769955"/>
                  <a:gd name="connsiteY0" fmla="*/ 93341 h 488329"/>
                  <a:gd name="connsiteX1" fmla="*/ 1873742 w 3769955"/>
                  <a:gd name="connsiteY1" fmla="*/ 349165 h 488329"/>
                  <a:gd name="connsiteX2" fmla="*/ 2371563 w 3769955"/>
                  <a:gd name="connsiteY2" fmla="*/ 309409 h 488329"/>
                  <a:gd name="connsiteX3" fmla="*/ 3769955 w 3769955"/>
                  <a:gd name="connsiteY3" fmla="*/ 0 h 488329"/>
                  <a:gd name="connsiteX0" fmla="*/ 0 w 3769955"/>
                  <a:gd name="connsiteY0" fmla="*/ 93341 h 489360"/>
                  <a:gd name="connsiteX1" fmla="*/ 1873742 w 3769955"/>
                  <a:gd name="connsiteY1" fmla="*/ 349165 h 489360"/>
                  <a:gd name="connsiteX2" fmla="*/ 2371563 w 3769955"/>
                  <a:gd name="connsiteY2" fmla="*/ 309409 h 489360"/>
                  <a:gd name="connsiteX3" fmla="*/ 3769955 w 3769955"/>
                  <a:gd name="connsiteY3" fmla="*/ 0 h 489360"/>
                  <a:gd name="connsiteX0" fmla="*/ 0 w 3769955"/>
                  <a:gd name="connsiteY0" fmla="*/ 93341 h 369721"/>
                  <a:gd name="connsiteX1" fmla="*/ 1873742 w 3769955"/>
                  <a:gd name="connsiteY1" fmla="*/ 349165 h 369721"/>
                  <a:gd name="connsiteX2" fmla="*/ 2179771 w 3769955"/>
                  <a:gd name="connsiteY2" fmla="*/ 193172 h 369721"/>
                  <a:gd name="connsiteX3" fmla="*/ 3769955 w 3769955"/>
                  <a:gd name="connsiteY3" fmla="*/ 0 h 369721"/>
                  <a:gd name="connsiteX0" fmla="*/ 0 w 3769955"/>
                  <a:gd name="connsiteY0" fmla="*/ 93341 h 223823"/>
                  <a:gd name="connsiteX1" fmla="*/ 1559902 w 3769955"/>
                  <a:gd name="connsiteY1" fmla="*/ 213555 h 223823"/>
                  <a:gd name="connsiteX2" fmla="*/ 2179771 w 3769955"/>
                  <a:gd name="connsiteY2" fmla="*/ 193172 h 223823"/>
                  <a:gd name="connsiteX3" fmla="*/ 3769955 w 3769955"/>
                  <a:gd name="connsiteY3" fmla="*/ 0 h 223823"/>
                  <a:gd name="connsiteX0" fmla="*/ 0 w 3769955"/>
                  <a:gd name="connsiteY0" fmla="*/ 93341 h 262374"/>
                  <a:gd name="connsiteX1" fmla="*/ 1559902 w 3769955"/>
                  <a:gd name="connsiteY1" fmla="*/ 213555 h 262374"/>
                  <a:gd name="connsiteX2" fmla="*/ 2179771 w 3769955"/>
                  <a:gd name="connsiteY2" fmla="*/ 193172 h 262374"/>
                  <a:gd name="connsiteX3" fmla="*/ 3769955 w 3769955"/>
                  <a:gd name="connsiteY3" fmla="*/ 0 h 262374"/>
                  <a:gd name="connsiteX0" fmla="*/ 0 w 3769955"/>
                  <a:gd name="connsiteY0" fmla="*/ 93341 h 230594"/>
                  <a:gd name="connsiteX1" fmla="*/ 1559902 w 3769955"/>
                  <a:gd name="connsiteY1" fmla="*/ 213555 h 230594"/>
                  <a:gd name="connsiteX2" fmla="*/ 2175897 w 3769955"/>
                  <a:gd name="connsiteY2" fmla="*/ 206733 h 230594"/>
                  <a:gd name="connsiteX3" fmla="*/ 3769955 w 3769955"/>
                  <a:gd name="connsiteY3" fmla="*/ 0 h 230594"/>
                  <a:gd name="connsiteX0" fmla="*/ 0 w 3769955"/>
                  <a:gd name="connsiteY0" fmla="*/ 93341 h 264422"/>
                  <a:gd name="connsiteX1" fmla="*/ 1559902 w 3769955"/>
                  <a:gd name="connsiteY1" fmla="*/ 213555 h 264422"/>
                  <a:gd name="connsiteX2" fmla="*/ 2175897 w 3769955"/>
                  <a:gd name="connsiteY2" fmla="*/ 206733 h 264422"/>
                  <a:gd name="connsiteX3" fmla="*/ 3769955 w 3769955"/>
                  <a:gd name="connsiteY3" fmla="*/ 0 h 264422"/>
                  <a:gd name="connsiteX0" fmla="*/ 0 w 3769955"/>
                  <a:gd name="connsiteY0" fmla="*/ 93341 h 295281"/>
                  <a:gd name="connsiteX1" fmla="*/ 1559902 w 3769955"/>
                  <a:gd name="connsiteY1" fmla="*/ 213555 h 295281"/>
                  <a:gd name="connsiteX2" fmla="*/ 2175897 w 3769955"/>
                  <a:gd name="connsiteY2" fmla="*/ 206733 h 295281"/>
                  <a:gd name="connsiteX3" fmla="*/ 3769955 w 3769955"/>
                  <a:gd name="connsiteY3" fmla="*/ 0 h 295281"/>
                  <a:gd name="connsiteX0" fmla="*/ 0 w 3769955"/>
                  <a:gd name="connsiteY0" fmla="*/ 93341 h 309824"/>
                  <a:gd name="connsiteX1" fmla="*/ 1559902 w 3769955"/>
                  <a:gd name="connsiteY1" fmla="*/ 213555 h 309824"/>
                  <a:gd name="connsiteX2" fmla="*/ 2175897 w 3769955"/>
                  <a:gd name="connsiteY2" fmla="*/ 206733 h 309824"/>
                  <a:gd name="connsiteX3" fmla="*/ 3769955 w 3769955"/>
                  <a:gd name="connsiteY3" fmla="*/ 0 h 309824"/>
                  <a:gd name="connsiteX0" fmla="*/ 0 w 3769955"/>
                  <a:gd name="connsiteY0" fmla="*/ 93341 h 280403"/>
                  <a:gd name="connsiteX1" fmla="*/ 1559902 w 3769955"/>
                  <a:gd name="connsiteY1" fmla="*/ 213555 h 280403"/>
                  <a:gd name="connsiteX2" fmla="*/ 2080970 w 3769955"/>
                  <a:gd name="connsiteY2" fmla="*/ 228043 h 280403"/>
                  <a:gd name="connsiteX3" fmla="*/ 3769955 w 3769955"/>
                  <a:gd name="connsiteY3" fmla="*/ 0 h 280403"/>
                  <a:gd name="connsiteX0" fmla="*/ 0 w 3769955"/>
                  <a:gd name="connsiteY0" fmla="*/ 93341 h 333783"/>
                  <a:gd name="connsiteX1" fmla="*/ 1559902 w 3769955"/>
                  <a:gd name="connsiteY1" fmla="*/ 213555 h 333783"/>
                  <a:gd name="connsiteX2" fmla="*/ 2080970 w 3769955"/>
                  <a:gd name="connsiteY2" fmla="*/ 228043 h 333783"/>
                  <a:gd name="connsiteX3" fmla="*/ 3769955 w 3769955"/>
                  <a:gd name="connsiteY3" fmla="*/ 0 h 333783"/>
                  <a:gd name="connsiteX0" fmla="*/ 0 w 3769955"/>
                  <a:gd name="connsiteY0" fmla="*/ 93341 h 376546"/>
                  <a:gd name="connsiteX1" fmla="*/ 1559902 w 3769955"/>
                  <a:gd name="connsiteY1" fmla="*/ 213555 h 376546"/>
                  <a:gd name="connsiteX2" fmla="*/ 2080970 w 3769955"/>
                  <a:gd name="connsiteY2" fmla="*/ 228043 h 376546"/>
                  <a:gd name="connsiteX3" fmla="*/ 3769955 w 3769955"/>
                  <a:gd name="connsiteY3" fmla="*/ 0 h 376546"/>
                  <a:gd name="connsiteX0" fmla="*/ 0 w 3769955"/>
                  <a:gd name="connsiteY0" fmla="*/ 93341 h 342094"/>
                  <a:gd name="connsiteX1" fmla="*/ 1559902 w 3769955"/>
                  <a:gd name="connsiteY1" fmla="*/ 213555 h 342094"/>
                  <a:gd name="connsiteX2" fmla="*/ 2080970 w 3769955"/>
                  <a:gd name="connsiteY2" fmla="*/ 228043 h 342094"/>
                  <a:gd name="connsiteX3" fmla="*/ 3769955 w 3769955"/>
                  <a:gd name="connsiteY3" fmla="*/ 0 h 342094"/>
                  <a:gd name="connsiteX0" fmla="*/ 0 w 3733147"/>
                  <a:gd name="connsiteY0" fmla="*/ 4403 h 211368"/>
                  <a:gd name="connsiteX1" fmla="*/ 1559902 w 3733147"/>
                  <a:gd name="connsiteY1" fmla="*/ 124617 h 211368"/>
                  <a:gd name="connsiteX2" fmla="*/ 2080970 w 3733147"/>
                  <a:gd name="connsiteY2" fmla="*/ 139105 h 211368"/>
                  <a:gd name="connsiteX3" fmla="*/ 3733147 w 3733147"/>
                  <a:gd name="connsiteY3" fmla="*/ 9863 h 211368"/>
                  <a:gd name="connsiteX0" fmla="*/ 0 w 3733147"/>
                  <a:gd name="connsiteY0" fmla="*/ 4403 h 211368"/>
                  <a:gd name="connsiteX1" fmla="*/ 1559902 w 3733147"/>
                  <a:gd name="connsiteY1" fmla="*/ 124617 h 211368"/>
                  <a:gd name="connsiteX2" fmla="*/ 2080970 w 3733147"/>
                  <a:gd name="connsiteY2" fmla="*/ 139105 h 211368"/>
                  <a:gd name="connsiteX3" fmla="*/ 3733147 w 3733147"/>
                  <a:gd name="connsiteY3" fmla="*/ 9863 h 211368"/>
                  <a:gd name="connsiteX0" fmla="*/ 0 w 3733147"/>
                  <a:gd name="connsiteY0" fmla="*/ 4403 h 234798"/>
                  <a:gd name="connsiteX1" fmla="*/ 1559902 w 3733147"/>
                  <a:gd name="connsiteY1" fmla="*/ 124617 h 234798"/>
                  <a:gd name="connsiteX2" fmla="*/ 2080970 w 3733147"/>
                  <a:gd name="connsiteY2" fmla="*/ 139105 h 234798"/>
                  <a:gd name="connsiteX3" fmla="*/ 3733147 w 3733147"/>
                  <a:gd name="connsiteY3" fmla="*/ 9863 h 234798"/>
                  <a:gd name="connsiteX0" fmla="*/ 0 w 3733147"/>
                  <a:gd name="connsiteY0" fmla="*/ 2310 h 221826"/>
                  <a:gd name="connsiteX1" fmla="*/ 1559902 w 3733147"/>
                  <a:gd name="connsiteY1" fmla="*/ 122524 h 221826"/>
                  <a:gd name="connsiteX2" fmla="*/ 2080970 w 3733147"/>
                  <a:gd name="connsiteY2" fmla="*/ 137012 h 221826"/>
                  <a:gd name="connsiteX3" fmla="*/ 3733147 w 3733147"/>
                  <a:gd name="connsiteY3" fmla="*/ 7770 h 221826"/>
                  <a:gd name="connsiteX0" fmla="*/ 0 w 3733147"/>
                  <a:gd name="connsiteY0" fmla="*/ 2310 h 228732"/>
                  <a:gd name="connsiteX1" fmla="*/ 1559902 w 3733147"/>
                  <a:gd name="connsiteY1" fmla="*/ 122524 h 228732"/>
                  <a:gd name="connsiteX2" fmla="*/ 2080970 w 3733147"/>
                  <a:gd name="connsiteY2" fmla="*/ 137012 h 228732"/>
                  <a:gd name="connsiteX3" fmla="*/ 3733147 w 3733147"/>
                  <a:gd name="connsiteY3" fmla="*/ 7770 h 228732"/>
                  <a:gd name="connsiteX0" fmla="*/ 0 w 3733147"/>
                  <a:gd name="connsiteY0" fmla="*/ 2310 h 233323"/>
                  <a:gd name="connsiteX1" fmla="*/ 1559902 w 3733147"/>
                  <a:gd name="connsiteY1" fmla="*/ 122524 h 233323"/>
                  <a:gd name="connsiteX2" fmla="*/ 2080970 w 3733147"/>
                  <a:gd name="connsiteY2" fmla="*/ 137012 h 233323"/>
                  <a:gd name="connsiteX3" fmla="*/ 3733147 w 3733147"/>
                  <a:gd name="connsiteY3" fmla="*/ 7770 h 233323"/>
                  <a:gd name="connsiteX0" fmla="*/ 0 w 3733147"/>
                  <a:gd name="connsiteY0" fmla="*/ 107001 h 242598"/>
                  <a:gd name="connsiteX1" fmla="*/ 1339051 w 3733147"/>
                  <a:gd name="connsiteY1" fmla="*/ 23800 h 242598"/>
                  <a:gd name="connsiteX2" fmla="*/ 2080970 w 3733147"/>
                  <a:gd name="connsiteY2" fmla="*/ 241703 h 242598"/>
                  <a:gd name="connsiteX3" fmla="*/ 3733147 w 3733147"/>
                  <a:gd name="connsiteY3" fmla="*/ 112461 h 242598"/>
                  <a:gd name="connsiteX0" fmla="*/ 0 w 3733147"/>
                  <a:gd name="connsiteY0" fmla="*/ 112436 h 117896"/>
                  <a:gd name="connsiteX1" fmla="*/ 1339051 w 3733147"/>
                  <a:gd name="connsiteY1" fmla="*/ 29235 h 117896"/>
                  <a:gd name="connsiteX2" fmla="*/ 2363814 w 3733147"/>
                  <a:gd name="connsiteY2" fmla="*/ 4977 h 117896"/>
                  <a:gd name="connsiteX3" fmla="*/ 3733147 w 3733147"/>
                  <a:gd name="connsiteY3" fmla="*/ 117896 h 117896"/>
                  <a:gd name="connsiteX0" fmla="*/ 0 w 3733147"/>
                  <a:gd name="connsiteY0" fmla="*/ 151522 h 156982"/>
                  <a:gd name="connsiteX1" fmla="*/ 1339051 w 3733147"/>
                  <a:gd name="connsiteY1" fmla="*/ 68321 h 156982"/>
                  <a:gd name="connsiteX2" fmla="*/ 2363814 w 3733147"/>
                  <a:gd name="connsiteY2" fmla="*/ 44063 h 156982"/>
                  <a:gd name="connsiteX3" fmla="*/ 3733147 w 3733147"/>
                  <a:gd name="connsiteY3" fmla="*/ 156982 h 156982"/>
                  <a:gd name="connsiteX0" fmla="*/ 0 w 3733147"/>
                  <a:gd name="connsiteY0" fmla="*/ 174102 h 179562"/>
                  <a:gd name="connsiteX1" fmla="*/ 1339051 w 3733147"/>
                  <a:gd name="connsiteY1" fmla="*/ 90901 h 179562"/>
                  <a:gd name="connsiteX2" fmla="*/ 2363814 w 3733147"/>
                  <a:gd name="connsiteY2" fmla="*/ 66643 h 179562"/>
                  <a:gd name="connsiteX3" fmla="*/ 3733147 w 3733147"/>
                  <a:gd name="connsiteY3" fmla="*/ 179562 h 179562"/>
                  <a:gd name="connsiteX0" fmla="*/ 0 w 3733147"/>
                  <a:gd name="connsiteY0" fmla="*/ 155611 h 161071"/>
                  <a:gd name="connsiteX1" fmla="*/ 1325490 w 3733147"/>
                  <a:gd name="connsiteY1" fmla="*/ 51100 h 161071"/>
                  <a:gd name="connsiteX2" fmla="*/ 2363814 w 3733147"/>
                  <a:gd name="connsiteY2" fmla="*/ 48152 h 161071"/>
                  <a:gd name="connsiteX3" fmla="*/ 3733147 w 3733147"/>
                  <a:gd name="connsiteY3" fmla="*/ 161071 h 161071"/>
                  <a:gd name="connsiteX0" fmla="*/ 0 w 3733147"/>
                  <a:gd name="connsiteY0" fmla="*/ 149649 h 155109"/>
                  <a:gd name="connsiteX1" fmla="*/ 1325490 w 3733147"/>
                  <a:gd name="connsiteY1" fmla="*/ 45138 h 155109"/>
                  <a:gd name="connsiteX2" fmla="*/ 2363814 w 3733147"/>
                  <a:gd name="connsiteY2" fmla="*/ 42190 h 155109"/>
                  <a:gd name="connsiteX3" fmla="*/ 3733147 w 3733147"/>
                  <a:gd name="connsiteY3" fmla="*/ 155109 h 155109"/>
                  <a:gd name="connsiteX0" fmla="*/ 0 w 3733147"/>
                  <a:gd name="connsiteY0" fmla="*/ 181290 h 186750"/>
                  <a:gd name="connsiteX1" fmla="*/ 1325490 w 3733147"/>
                  <a:gd name="connsiteY1" fmla="*/ 76779 h 186750"/>
                  <a:gd name="connsiteX2" fmla="*/ 2363814 w 3733147"/>
                  <a:gd name="connsiteY2" fmla="*/ 73831 h 186750"/>
                  <a:gd name="connsiteX3" fmla="*/ 3733147 w 3733147"/>
                  <a:gd name="connsiteY3" fmla="*/ 186750 h 186750"/>
                  <a:gd name="connsiteX0" fmla="*/ 0 w 3733147"/>
                  <a:gd name="connsiteY0" fmla="*/ 221590 h 227050"/>
                  <a:gd name="connsiteX1" fmla="*/ 1325490 w 3733147"/>
                  <a:gd name="connsiteY1" fmla="*/ 117079 h 227050"/>
                  <a:gd name="connsiteX2" fmla="*/ 2435493 w 3733147"/>
                  <a:gd name="connsiteY2" fmla="*/ 38577 h 227050"/>
                  <a:gd name="connsiteX3" fmla="*/ 3733147 w 3733147"/>
                  <a:gd name="connsiteY3" fmla="*/ 227050 h 227050"/>
                  <a:gd name="connsiteX0" fmla="*/ 0 w 3733147"/>
                  <a:gd name="connsiteY0" fmla="*/ 205675 h 211135"/>
                  <a:gd name="connsiteX1" fmla="*/ 1246061 w 3733147"/>
                  <a:gd name="connsiteY1" fmla="*/ 23672 h 211135"/>
                  <a:gd name="connsiteX2" fmla="*/ 2435493 w 3733147"/>
                  <a:gd name="connsiteY2" fmla="*/ 22662 h 211135"/>
                  <a:gd name="connsiteX3" fmla="*/ 3733147 w 3733147"/>
                  <a:gd name="connsiteY3" fmla="*/ 211135 h 211135"/>
                  <a:gd name="connsiteX0" fmla="*/ 0 w 3733147"/>
                  <a:gd name="connsiteY0" fmla="*/ 255048 h 260508"/>
                  <a:gd name="connsiteX1" fmla="*/ 1246061 w 3733147"/>
                  <a:gd name="connsiteY1" fmla="*/ 73045 h 260508"/>
                  <a:gd name="connsiteX2" fmla="*/ 2435493 w 3733147"/>
                  <a:gd name="connsiteY2" fmla="*/ 72035 h 260508"/>
                  <a:gd name="connsiteX3" fmla="*/ 3733147 w 3733147"/>
                  <a:gd name="connsiteY3" fmla="*/ 260508 h 260508"/>
                  <a:gd name="connsiteX0" fmla="*/ 0 w 3733147"/>
                  <a:gd name="connsiteY0" fmla="*/ 289830 h 295290"/>
                  <a:gd name="connsiteX1" fmla="*/ 1246061 w 3733147"/>
                  <a:gd name="connsiteY1" fmla="*/ 107827 h 295290"/>
                  <a:gd name="connsiteX2" fmla="*/ 2435493 w 3733147"/>
                  <a:gd name="connsiteY2" fmla="*/ 106817 h 295290"/>
                  <a:gd name="connsiteX3" fmla="*/ 3733147 w 3733147"/>
                  <a:gd name="connsiteY3" fmla="*/ 295290 h 295290"/>
                  <a:gd name="connsiteX0" fmla="*/ 0 w 3733147"/>
                  <a:gd name="connsiteY0" fmla="*/ 295644 h 301104"/>
                  <a:gd name="connsiteX1" fmla="*/ 1246061 w 3733147"/>
                  <a:gd name="connsiteY1" fmla="*/ 113641 h 301104"/>
                  <a:gd name="connsiteX2" fmla="*/ 2435493 w 3733147"/>
                  <a:gd name="connsiteY2" fmla="*/ 112631 h 301104"/>
                  <a:gd name="connsiteX3" fmla="*/ 3733147 w 3733147"/>
                  <a:gd name="connsiteY3" fmla="*/ 301104 h 301104"/>
                  <a:gd name="connsiteX0" fmla="*/ 0 w 3733147"/>
                  <a:gd name="connsiteY0" fmla="*/ 292753 h 298213"/>
                  <a:gd name="connsiteX1" fmla="*/ 1246061 w 3733147"/>
                  <a:gd name="connsiteY1" fmla="*/ 110750 h 298213"/>
                  <a:gd name="connsiteX2" fmla="*/ 2435493 w 3733147"/>
                  <a:gd name="connsiteY2" fmla="*/ 109740 h 298213"/>
                  <a:gd name="connsiteX3" fmla="*/ 3733147 w 3733147"/>
                  <a:gd name="connsiteY3" fmla="*/ 298213 h 298213"/>
                </a:gdLst>
                <a:ahLst/>
                <a:cxnLst>
                  <a:cxn ang="0">
                    <a:pos x="connsiteX0" y="connsiteY0"/>
                  </a:cxn>
                  <a:cxn ang="0">
                    <a:pos x="connsiteX1" y="connsiteY1"/>
                  </a:cxn>
                  <a:cxn ang="0">
                    <a:pos x="connsiteX2" y="connsiteY2"/>
                  </a:cxn>
                  <a:cxn ang="0">
                    <a:pos x="connsiteX3" y="connsiteY3"/>
                  </a:cxn>
                </a:cxnLst>
                <a:rect l="l" t="t" r="r" b="b"/>
                <a:pathLst>
                  <a:path w="3733147" h="298213">
                    <a:moveTo>
                      <a:pt x="0" y="292753"/>
                    </a:moveTo>
                    <a:cubicBezTo>
                      <a:pt x="1029061" y="293328"/>
                      <a:pt x="969195" y="219070"/>
                      <a:pt x="1246061" y="110750"/>
                    </a:cubicBezTo>
                    <a:cubicBezTo>
                      <a:pt x="1600927" y="-28086"/>
                      <a:pt x="2049731" y="-45133"/>
                      <a:pt x="2435493" y="109740"/>
                    </a:cubicBezTo>
                    <a:cubicBezTo>
                      <a:pt x="2884878" y="290156"/>
                      <a:pt x="3185515" y="268853"/>
                      <a:pt x="3733147" y="298213"/>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Freeform: Shape 105">
                <a:extLst>
                  <a:ext uri="{FF2B5EF4-FFF2-40B4-BE49-F238E27FC236}">
                    <a16:creationId xmlns:a16="http://schemas.microsoft.com/office/drawing/2014/main" id="{013EFB80-F60C-4835-910E-936701FD9E61}"/>
                  </a:ext>
                </a:extLst>
              </p:cNvPr>
              <p:cNvSpPr/>
              <p:nvPr/>
            </p:nvSpPr>
            <p:spPr>
              <a:xfrm>
                <a:off x="490134" y="5415886"/>
                <a:ext cx="3756402" cy="503682"/>
              </a:xfrm>
              <a:custGeom>
                <a:avLst/>
                <a:gdLst>
                  <a:gd name="connsiteX0" fmla="*/ 0 w 3769955"/>
                  <a:gd name="connsiteY0" fmla="*/ 93341 h 333609"/>
                  <a:gd name="connsiteX1" fmla="*/ 1692245 w 3769955"/>
                  <a:gd name="connsiteY1" fmla="*/ 333609 h 333609"/>
                  <a:gd name="connsiteX2" fmla="*/ 2171052 w 3769955"/>
                  <a:gd name="connsiteY2" fmla="*/ 321509 h 333609"/>
                  <a:gd name="connsiteX3" fmla="*/ 3769955 w 3769955"/>
                  <a:gd name="connsiteY3" fmla="*/ 0 h 333609"/>
                  <a:gd name="connsiteX0" fmla="*/ 0 w 3769955"/>
                  <a:gd name="connsiteY0" fmla="*/ 93341 h 362714"/>
                  <a:gd name="connsiteX1" fmla="*/ 1692245 w 3769955"/>
                  <a:gd name="connsiteY1" fmla="*/ 333609 h 362714"/>
                  <a:gd name="connsiteX2" fmla="*/ 2171052 w 3769955"/>
                  <a:gd name="connsiteY2" fmla="*/ 321509 h 362714"/>
                  <a:gd name="connsiteX3" fmla="*/ 3769955 w 3769955"/>
                  <a:gd name="connsiteY3" fmla="*/ 0 h 362714"/>
                  <a:gd name="connsiteX0" fmla="*/ 0 w 3769955"/>
                  <a:gd name="connsiteY0" fmla="*/ 93341 h 436519"/>
                  <a:gd name="connsiteX1" fmla="*/ 1692245 w 3769955"/>
                  <a:gd name="connsiteY1" fmla="*/ 333609 h 436519"/>
                  <a:gd name="connsiteX2" fmla="*/ 2171052 w 3769955"/>
                  <a:gd name="connsiteY2" fmla="*/ 321509 h 436519"/>
                  <a:gd name="connsiteX3" fmla="*/ 3769955 w 3769955"/>
                  <a:gd name="connsiteY3" fmla="*/ 0 h 436519"/>
                  <a:gd name="connsiteX0" fmla="*/ 0 w 3769955"/>
                  <a:gd name="connsiteY0" fmla="*/ 93341 h 362714"/>
                  <a:gd name="connsiteX1" fmla="*/ 1692245 w 3769955"/>
                  <a:gd name="connsiteY1" fmla="*/ 333609 h 362714"/>
                  <a:gd name="connsiteX2" fmla="*/ 2171052 w 3769955"/>
                  <a:gd name="connsiteY2" fmla="*/ 321509 h 362714"/>
                  <a:gd name="connsiteX3" fmla="*/ 3769955 w 3769955"/>
                  <a:gd name="connsiteY3" fmla="*/ 0 h 362714"/>
                  <a:gd name="connsiteX0" fmla="*/ 0 w 3769955"/>
                  <a:gd name="connsiteY0" fmla="*/ 93341 h 417364"/>
                  <a:gd name="connsiteX1" fmla="*/ 1692245 w 3769955"/>
                  <a:gd name="connsiteY1" fmla="*/ 333609 h 417364"/>
                  <a:gd name="connsiteX2" fmla="*/ 2171052 w 3769955"/>
                  <a:gd name="connsiteY2" fmla="*/ 321509 h 417364"/>
                  <a:gd name="connsiteX3" fmla="*/ 3769955 w 3769955"/>
                  <a:gd name="connsiteY3" fmla="*/ 0 h 417364"/>
                  <a:gd name="connsiteX0" fmla="*/ 0 w 3769955"/>
                  <a:gd name="connsiteY0" fmla="*/ 93341 h 508822"/>
                  <a:gd name="connsiteX1" fmla="*/ 1692245 w 3769955"/>
                  <a:gd name="connsiteY1" fmla="*/ 333609 h 508822"/>
                  <a:gd name="connsiteX2" fmla="*/ 2171052 w 3769955"/>
                  <a:gd name="connsiteY2" fmla="*/ 321509 h 508822"/>
                  <a:gd name="connsiteX3" fmla="*/ 3769955 w 3769955"/>
                  <a:gd name="connsiteY3" fmla="*/ 0 h 508822"/>
                  <a:gd name="connsiteX0" fmla="*/ 0 w 3769955"/>
                  <a:gd name="connsiteY0" fmla="*/ 93341 h 508822"/>
                  <a:gd name="connsiteX1" fmla="*/ 1692245 w 3769955"/>
                  <a:gd name="connsiteY1" fmla="*/ 333609 h 508822"/>
                  <a:gd name="connsiteX2" fmla="*/ 2171052 w 3769955"/>
                  <a:gd name="connsiteY2" fmla="*/ 321509 h 508822"/>
                  <a:gd name="connsiteX3" fmla="*/ 3769955 w 3769955"/>
                  <a:gd name="connsiteY3" fmla="*/ 0 h 508822"/>
                  <a:gd name="connsiteX0" fmla="*/ 0 w 3769955"/>
                  <a:gd name="connsiteY0" fmla="*/ 93341 h 507603"/>
                  <a:gd name="connsiteX1" fmla="*/ 1692245 w 3769955"/>
                  <a:gd name="connsiteY1" fmla="*/ 333609 h 507603"/>
                  <a:gd name="connsiteX2" fmla="*/ 2171052 w 3769955"/>
                  <a:gd name="connsiteY2" fmla="*/ 321509 h 507603"/>
                  <a:gd name="connsiteX3" fmla="*/ 3769955 w 3769955"/>
                  <a:gd name="connsiteY3" fmla="*/ 0 h 507603"/>
                  <a:gd name="connsiteX0" fmla="*/ 0 w 3769955"/>
                  <a:gd name="connsiteY0" fmla="*/ 93341 h 507603"/>
                  <a:gd name="connsiteX1" fmla="*/ 1692245 w 3769955"/>
                  <a:gd name="connsiteY1" fmla="*/ 333609 h 507603"/>
                  <a:gd name="connsiteX2" fmla="*/ 2171052 w 3769955"/>
                  <a:gd name="connsiteY2" fmla="*/ 321509 h 507603"/>
                  <a:gd name="connsiteX3" fmla="*/ 3769955 w 3769955"/>
                  <a:gd name="connsiteY3" fmla="*/ 0 h 507603"/>
                  <a:gd name="connsiteX0" fmla="*/ 0 w 3769955"/>
                  <a:gd name="connsiteY0" fmla="*/ 93341 h 510829"/>
                  <a:gd name="connsiteX1" fmla="*/ 1692245 w 3769955"/>
                  <a:gd name="connsiteY1" fmla="*/ 333609 h 510829"/>
                  <a:gd name="connsiteX2" fmla="*/ 2171052 w 3769955"/>
                  <a:gd name="connsiteY2" fmla="*/ 321509 h 510829"/>
                  <a:gd name="connsiteX3" fmla="*/ 3769955 w 3769955"/>
                  <a:gd name="connsiteY3" fmla="*/ 0 h 510829"/>
                  <a:gd name="connsiteX0" fmla="*/ 0 w 3769955"/>
                  <a:gd name="connsiteY0" fmla="*/ 93341 h 433248"/>
                  <a:gd name="connsiteX1" fmla="*/ 1873742 w 3769955"/>
                  <a:gd name="connsiteY1" fmla="*/ 349165 h 433248"/>
                  <a:gd name="connsiteX2" fmla="*/ 2171052 w 3769955"/>
                  <a:gd name="connsiteY2" fmla="*/ 321509 h 433248"/>
                  <a:gd name="connsiteX3" fmla="*/ 3769955 w 3769955"/>
                  <a:gd name="connsiteY3" fmla="*/ 0 h 433248"/>
                  <a:gd name="connsiteX0" fmla="*/ 0 w 3769955"/>
                  <a:gd name="connsiteY0" fmla="*/ 93341 h 367840"/>
                  <a:gd name="connsiteX1" fmla="*/ 1873742 w 3769955"/>
                  <a:gd name="connsiteY1" fmla="*/ 349165 h 367840"/>
                  <a:gd name="connsiteX2" fmla="*/ 2371563 w 3769955"/>
                  <a:gd name="connsiteY2" fmla="*/ 309409 h 367840"/>
                  <a:gd name="connsiteX3" fmla="*/ 3769955 w 3769955"/>
                  <a:gd name="connsiteY3" fmla="*/ 0 h 367840"/>
                  <a:gd name="connsiteX0" fmla="*/ 0 w 3769955"/>
                  <a:gd name="connsiteY0" fmla="*/ 93341 h 434966"/>
                  <a:gd name="connsiteX1" fmla="*/ 1873742 w 3769955"/>
                  <a:gd name="connsiteY1" fmla="*/ 349165 h 434966"/>
                  <a:gd name="connsiteX2" fmla="*/ 2371563 w 3769955"/>
                  <a:gd name="connsiteY2" fmla="*/ 309409 h 434966"/>
                  <a:gd name="connsiteX3" fmla="*/ 3769955 w 3769955"/>
                  <a:gd name="connsiteY3" fmla="*/ 0 h 434966"/>
                  <a:gd name="connsiteX0" fmla="*/ 0 w 3769955"/>
                  <a:gd name="connsiteY0" fmla="*/ 93341 h 484550"/>
                  <a:gd name="connsiteX1" fmla="*/ 1873742 w 3769955"/>
                  <a:gd name="connsiteY1" fmla="*/ 349165 h 484550"/>
                  <a:gd name="connsiteX2" fmla="*/ 2371563 w 3769955"/>
                  <a:gd name="connsiteY2" fmla="*/ 309409 h 484550"/>
                  <a:gd name="connsiteX3" fmla="*/ 3769955 w 3769955"/>
                  <a:gd name="connsiteY3" fmla="*/ 0 h 484550"/>
                  <a:gd name="connsiteX0" fmla="*/ 0 w 3769955"/>
                  <a:gd name="connsiteY0" fmla="*/ 93341 h 491554"/>
                  <a:gd name="connsiteX1" fmla="*/ 1873742 w 3769955"/>
                  <a:gd name="connsiteY1" fmla="*/ 349165 h 491554"/>
                  <a:gd name="connsiteX2" fmla="*/ 2371563 w 3769955"/>
                  <a:gd name="connsiteY2" fmla="*/ 309409 h 491554"/>
                  <a:gd name="connsiteX3" fmla="*/ 3769955 w 3769955"/>
                  <a:gd name="connsiteY3" fmla="*/ 0 h 491554"/>
                  <a:gd name="connsiteX0" fmla="*/ 0 w 3769955"/>
                  <a:gd name="connsiteY0" fmla="*/ 93341 h 491554"/>
                  <a:gd name="connsiteX1" fmla="*/ 1873742 w 3769955"/>
                  <a:gd name="connsiteY1" fmla="*/ 349165 h 491554"/>
                  <a:gd name="connsiteX2" fmla="*/ 2371563 w 3769955"/>
                  <a:gd name="connsiteY2" fmla="*/ 309409 h 491554"/>
                  <a:gd name="connsiteX3" fmla="*/ 3769955 w 3769955"/>
                  <a:gd name="connsiteY3" fmla="*/ 0 h 491554"/>
                  <a:gd name="connsiteX0" fmla="*/ 0 w 3769955"/>
                  <a:gd name="connsiteY0" fmla="*/ 93341 h 491554"/>
                  <a:gd name="connsiteX1" fmla="*/ 1873742 w 3769955"/>
                  <a:gd name="connsiteY1" fmla="*/ 349165 h 491554"/>
                  <a:gd name="connsiteX2" fmla="*/ 2371563 w 3769955"/>
                  <a:gd name="connsiteY2" fmla="*/ 309409 h 491554"/>
                  <a:gd name="connsiteX3" fmla="*/ 3769955 w 3769955"/>
                  <a:gd name="connsiteY3" fmla="*/ 0 h 491554"/>
                  <a:gd name="connsiteX0" fmla="*/ 0 w 3769955"/>
                  <a:gd name="connsiteY0" fmla="*/ 93341 h 488329"/>
                  <a:gd name="connsiteX1" fmla="*/ 1873742 w 3769955"/>
                  <a:gd name="connsiteY1" fmla="*/ 349165 h 488329"/>
                  <a:gd name="connsiteX2" fmla="*/ 2371563 w 3769955"/>
                  <a:gd name="connsiteY2" fmla="*/ 309409 h 488329"/>
                  <a:gd name="connsiteX3" fmla="*/ 3769955 w 3769955"/>
                  <a:gd name="connsiteY3" fmla="*/ 0 h 488329"/>
                  <a:gd name="connsiteX0" fmla="*/ 0 w 3769955"/>
                  <a:gd name="connsiteY0" fmla="*/ 93341 h 489360"/>
                  <a:gd name="connsiteX1" fmla="*/ 1873742 w 3769955"/>
                  <a:gd name="connsiteY1" fmla="*/ 349165 h 489360"/>
                  <a:gd name="connsiteX2" fmla="*/ 2371563 w 3769955"/>
                  <a:gd name="connsiteY2" fmla="*/ 309409 h 489360"/>
                  <a:gd name="connsiteX3" fmla="*/ 3769955 w 3769955"/>
                  <a:gd name="connsiteY3" fmla="*/ 0 h 489360"/>
                  <a:gd name="connsiteX0" fmla="*/ 0 w 3769955"/>
                  <a:gd name="connsiteY0" fmla="*/ 93341 h 369721"/>
                  <a:gd name="connsiteX1" fmla="*/ 1873742 w 3769955"/>
                  <a:gd name="connsiteY1" fmla="*/ 349165 h 369721"/>
                  <a:gd name="connsiteX2" fmla="*/ 2179771 w 3769955"/>
                  <a:gd name="connsiteY2" fmla="*/ 193172 h 369721"/>
                  <a:gd name="connsiteX3" fmla="*/ 3769955 w 3769955"/>
                  <a:gd name="connsiteY3" fmla="*/ 0 h 369721"/>
                  <a:gd name="connsiteX0" fmla="*/ 0 w 3769955"/>
                  <a:gd name="connsiteY0" fmla="*/ 93341 h 223823"/>
                  <a:gd name="connsiteX1" fmla="*/ 1559902 w 3769955"/>
                  <a:gd name="connsiteY1" fmla="*/ 213555 h 223823"/>
                  <a:gd name="connsiteX2" fmla="*/ 2179771 w 3769955"/>
                  <a:gd name="connsiteY2" fmla="*/ 193172 h 223823"/>
                  <a:gd name="connsiteX3" fmla="*/ 3769955 w 3769955"/>
                  <a:gd name="connsiteY3" fmla="*/ 0 h 223823"/>
                  <a:gd name="connsiteX0" fmla="*/ 0 w 3769955"/>
                  <a:gd name="connsiteY0" fmla="*/ 93341 h 262374"/>
                  <a:gd name="connsiteX1" fmla="*/ 1559902 w 3769955"/>
                  <a:gd name="connsiteY1" fmla="*/ 213555 h 262374"/>
                  <a:gd name="connsiteX2" fmla="*/ 2179771 w 3769955"/>
                  <a:gd name="connsiteY2" fmla="*/ 193172 h 262374"/>
                  <a:gd name="connsiteX3" fmla="*/ 3769955 w 3769955"/>
                  <a:gd name="connsiteY3" fmla="*/ 0 h 262374"/>
                  <a:gd name="connsiteX0" fmla="*/ 0 w 3769955"/>
                  <a:gd name="connsiteY0" fmla="*/ 93341 h 230594"/>
                  <a:gd name="connsiteX1" fmla="*/ 1559902 w 3769955"/>
                  <a:gd name="connsiteY1" fmla="*/ 213555 h 230594"/>
                  <a:gd name="connsiteX2" fmla="*/ 2175897 w 3769955"/>
                  <a:gd name="connsiteY2" fmla="*/ 206733 h 230594"/>
                  <a:gd name="connsiteX3" fmla="*/ 3769955 w 3769955"/>
                  <a:gd name="connsiteY3" fmla="*/ 0 h 230594"/>
                  <a:gd name="connsiteX0" fmla="*/ 0 w 3769955"/>
                  <a:gd name="connsiteY0" fmla="*/ 93341 h 264422"/>
                  <a:gd name="connsiteX1" fmla="*/ 1559902 w 3769955"/>
                  <a:gd name="connsiteY1" fmla="*/ 213555 h 264422"/>
                  <a:gd name="connsiteX2" fmla="*/ 2175897 w 3769955"/>
                  <a:gd name="connsiteY2" fmla="*/ 206733 h 264422"/>
                  <a:gd name="connsiteX3" fmla="*/ 3769955 w 3769955"/>
                  <a:gd name="connsiteY3" fmla="*/ 0 h 264422"/>
                  <a:gd name="connsiteX0" fmla="*/ 0 w 3769955"/>
                  <a:gd name="connsiteY0" fmla="*/ 93341 h 295281"/>
                  <a:gd name="connsiteX1" fmla="*/ 1559902 w 3769955"/>
                  <a:gd name="connsiteY1" fmla="*/ 213555 h 295281"/>
                  <a:gd name="connsiteX2" fmla="*/ 2175897 w 3769955"/>
                  <a:gd name="connsiteY2" fmla="*/ 206733 h 295281"/>
                  <a:gd name="connsiteX3" fmla="*/ 3769955 w 3769955"/>
                  <a:gd name="connsiteY3" fmla="*/ 0 h 295281"/>
                  <a:gd name="connsiteX0" fmla="*/ 0 w 3769955"/>
                  <a:gd name="connsiteY0" fmla="*/ 93341 h 309824"/>
                  <a:gd name="connsiteX1" fmla="*/ 1559902 w 3769955"/>
                  <a:gd name="connsiteY1" fmla="*/ 213555 h 309824"/>
                  <a:gd name="connsiteX2" fmla="*/ 2175897 w 3769955"/>
                  <a:gd name="connsiteY2" fmla="*/ 206733 h 309824"/>
                  <a:gd name="connsiteX3" fmla="*/ 3769955 w 3769955"/>
                  <a:gd name="connsiteY3" fmla="*/ 0 h 309824"/>
                  <a:gd name="connsiteX0" fmla="*/ 0 w 3769955"/>
                  <a:gd name="connsiteY0" fmla="*/ 93341 h 280403"/>
                  <a:gd name="connsiteX1" fmla="*/ 1559902 w 3769955"/>
                  <a:gd name="connsiteY1" fmla="*/ 213555 h 280403"/>
                  <a:gd name="connsiteX2" fmla="*/ 2080970 w 3769955"/>
                  <a:gd name="connsiteY2" fmla="*/ 228043 h 280403"/>
                  <a:gd name="connsiteX3" fmla="*/ 3769955 w 3769955"/>
                  <a:gd name="connsiteY3" fmla="*/ 0 h 280403"/>
                  <a:gd name="connsiteX0" fmla="*/ 0 w 3769955"/>
                  <a:gd name="connsiteY0" fmla="*/ 93341 h 333783"/>
                  <a:gd name="connsiteX1" fmla="*/ 1559902 w 3769955"/>
                  <a:gd name="connsiteY1" fmla="*/ 213555 h 333783"/>
                  <a:gd name="connsiteX2" fmla="*/ 2080970 w 3769955"/>
                  <a:gd name="connsiteY2" fmla="*/ 228043 h 333783"/>
                  <a:gd name="connsiteX3" fmla="*/ 3769955 w 3769955"/>
                  <a:gd name="connsiteY3" fmla="*/ 0 h 333783"/>
                  <a:gd name="connsiteX0" fmla="*/ 0 w 3769955"/>
                  <a:gd name="connsiteY0" fmla="*/ 93341 h 376546"/>
                  <a:gd name="connsiteX1" fmla="*/ 1559902 w 3769955"/>
                  <a:gd name="connsiteY1" fmla="*/ 213555 h 376546"/>
                  <a:gd name="connsiteX2" fmla="*/ 2080970 w 3769955"/>
                  <a:gd name="connsiteY2" fmla="*/ 228043 h 376546"/>
                  <a:gd name="connsiteX3" fmla="*/ 3769955 w 3769955"/>
                  <a:gd name="connsiteY3" fmla="*/ 0 h 376546"/>
                  <a:gd name="connsiteX0" fmla="*/ 0 w 3769955"/>
                  <a:gd name="connsiteY0" fmla="*/ 93341 h 342094"/>
                  <a:gd name="connsiteX1" fmla="*/ 1559902 w 3769955"/>
                  <a:gd name="connsiteY1" fmla="*/ 213555 h 342094"/>
                  <a:gd name="connsiteX2" fmla="*/ 2080970 w 3769955"/>
                  <a:gd name="connsiteY2" fmla="*/ 228043 h 342094"/>
                  <a:gd name="connsiteX3" fmla="*/ 3769955 w 3769955"/>
                  <a:gd name="connsiteY3" fmla="*/ 0 h 342094"/>
                  <a:gd name="connsiteX0" fmla="*/ 0 w 3733147"/>
                  <a:gd name="connsiteY0" fmla="*/ 4403 h 211368"/>
                  <a:gd name="connsiteX1" fmla="*/ 1559902 w 3733147"/>
                  <a:gd name="connsiteY1" fmla="*/ 124617 h 211368"/>
                  <a:gd name="connsiteX2" fmla="*/ 2080970 w 3733147"/>
                  <a:gd name="connsiteY2" fmla="*/ 139105 h 211368"/>
                  <a:gd name="connsiteX3" fmla="*/ 3733147 w 3733147"/>
                  <a:gd name="connsiteY3" fmla="*/ 9863 h 211368"/>
                  <a:gd name="connsiteX0" fmla="*/ 0 w 3733147"/>
                  <a:gd name="connsiteY0" fmla="*/ 4403 h 211368"/>
                  <a:gd name="connsiteX1" fmla="*/ 1559902 w 3733147"/>
                  <a:gd name="connsiteY1" fmla="*/ 124617 h 211368"/>
                  <a:gd name="connsiteX2" fmla="*/ 2080970 w 3733147"/>
                  <a:gd name="connsiteY2" fmla="*/ 139105 h 211368"/>
                  <a:gd name="connsiteX3" fmla="*/ 3733147 w 3733147"/>
                  <a:gd name="connsiteY3" fmla="*/ 9863 h 211368"/>
                  <a:gd name="connsiteX0" fmla="*/ 0 w 3733147"/>
                  <a:gd name="connsiteY0" fmla="*/ 4403 h 234798"/>
                  <a:gd name="connsiteX1" fmla="*/ 1559902 w 3733147"/>
                  <a:gd name="connsiteY1" fmla="*/ 124617 h 234798"/>
                  <a:gd name="connsiteX2" fmla="*/ 2080970 w 3733147"/>
                  <a:gd name="connsiteY2" fmla="*/ 139105 h 234798"/>
                  <a:gd name="connsiteX3" fmla="*/ 3733147 w 3733147"/>
                  <a:gd name="connsiteY3" fmla="*/ 9863 h 234798"/>
                  <a:gd name="connsiteX0" fmla="*/ 0 w 3733147"/>
                  <a:gd name="connsiteY0" fmla="*/ 2310 h 221826"/>
                  <a:gd name="connsiteX1" fmla="*/ 1559902 w 3733147"/>
                  <a:gd name="connsiteY1" fmla="*/ 122524 h 221826"/>
                  <a:gd name="connsiteX2" fmla="*/ 2080970 w 3733147"/>
                  <a:gd name="connsiteY2" fmla="*/ 137012 h 221826"/>
                  <a:gd name="connsiteX3" fmla="*/ 3733147 w 3733147"/>
                  <a:gd name="connsiteY3" fmla="*/ 7770 h 221826"/>
                  <a:gd name="connsiteX0" fmla="*/ 0 w 3733147"/>
                  <a:gd name="connsiteY0" fmla="*/ 2310 h 228732"/>
                  <a:gd name="connsiteX1" fmla="*/ 1559902 w 3733147"/>
                  <a:gd name="connsiteY1" fmla="*/ 122524 h 228732"/>
                  <a:gd name="connsiteX2" fmla="*/ 2080970 w 3733147"/>
                  <a:gd name="connsiteY2" fmla="*/ 137012 h 228732"/>
                  <a:gd name="connsiteX3" fmla="*/ 3733147 w 3733147"/>
                  <a:gd name="connsiteY3" fmla="*/ 7770 h 228732"/>
                  <a:gd name="connsiteX0" fmla="*/ 0 w 3733147"/>
                  <a:gd name="connsiteY0" fmla="*/ 2310 h 233323"/>
                  <a:gd name="connsiteX1" fmla="*/ 1559902 w 3733147"/>
                  <a:gd name="connsiteY1" fmla="*/ 122524 h 233323"/>
                  <a:gd name="connsiteX2" fmla="*/ 2080970 w 3733147"/>
                  <a:gd name="connsiteY2" fmla="*/ 137012 h 233323"/>
                  <a:gd name="connsiteX3" fmla="*/ 3733147 w 3733147"/>
                  <a:gd name="connsiteY3" fmla="*/ 7770 h 233323"/>
                  <a:gd name="connsiteX0" fmla="*/ 0 w 3733147"/>
                  <a:gd name="connsiteY0" fmla="*/ 0 h 276284"/>
                  <a:gd name="connsiteX1" fmla="*/ 1513407 w 3733147"/>
                  <a:gd name="connsiteY1" fmla="*/ 207392 h 276284"/>
                  <a:gd name="connsiteX2" fmla="*/ 2080970 w 3733147"/>
                  <a:gd name="connsiteY2" fmla="*/ 134702 h 276284"/>
                  <a:gd name="connsiteX3" fmla="*/ 3733147 w 3733147"/>
                  <a:gd name="connsiteY3" fmla="*/ 5460 h 276284"/>
                  <a:gd name="connsiteX0" fmla="*/ 0 w 3733147"/>
                  <a:gd name="connsiteY0" fmla="*/ 0 h 247478"/>
                  <a:gd name="connsiteX1" fmla="*/ 1513407 w 3733147"/>
                  <a:gd name="connsiteY1" fmla="*/ 207392 h 247478"/>
                  <a:gd name="connsiteX2" fmla="*/ 2131339 w 3733147"/>
                  <a:gd name="connsiteY2" fmla="*/ 229629 h 247478"/>
                  <a:gd name="connsiteX3" fmla="*/ 3733147 w 3733147"/>
                  <a:gd name="connsiteY3" fmla="*/ 5460 h 247478"/>
                  <a:gd name="connsiteX0" fmla="*/ 0 w 3733147"/>
                  <a:gd name="connsiteY0" fmla="*/ 7787 h 410973"/>
                  <a:gd name="connsiteX1" fmla="*/ 1513407 w 3733147"/>
                  <a:gd name="connsiteY1" fmla="*/ 215179 h 410973"/>
                  <a:gd name="connsiteX2" fmla="*/ 2131339 w 3733147"/>
                  <a:gd name="connsiteY2" fmla="*/ 237416 h 410973"/>
                  <a:gd name="connsiteX3" fmla="*/ 3733147 w 3733147"/>
                  <a:gd name="connsiteY3" fmla="*/ 13247 h 410973"/>
                  <a:gd name="connsiteX0" fmla="*/ 0 w 3733147"/>
                  <a:gd name="connsiteY0" fmla="*/ 7787 h 501827"/>
                  <a:gd name="connsiteX1" fmla="*/ 1513407 w 3733147"/>
                  <a:gd name="connsiteY1" fmla="*/ 215179 h 501827"/>
                  <a:gd name="connsiteX2" fmla="*/ 2131339 w 3733147"/>
                  <a:gd name="connsiteY2" fmla="*/ 237416 h 501827"/>
                  <a:gd name="connsiteX3" fmla="*/ 3733147 w 3733147"/>
                  <a:gd name="connsiteY3" fmla="*/ 13247 h 501827"/>
                  <a:gd name="connsiteX0" fmla="*/ 0 w 3733147"/>
                  <a:gd name="connsiteY0" fmla="*/ 7787 h 488506"/>
                  <a:gd name="connsiteX1" fmla="*/ 1513407 w 3733147"/>
                  <a:gd name="connsiteY1" fmla="*/ 215179 h 488506"/>
                  <a:gd name="connsiteX2" fmla="*/ 2131339 w 3733147"/>
                  <a:gd name="connsiteY2" fmla="*/ 237416 h 488506"/>
                  <a:gd name="connsiteX3" fmla="*/ 3733147 w 3733147"/>
                  <a:gd name="connsiteY3" fmla="*/ 13247 h 488506"/>
                  <a:gd name="connsiteX0" fmla="*/ 0 w 3733147"/>
                  <a:gd name="connsiteY0" fmla="*/ 1329 h 480483"/>
                  <a:gd name="connsiteX1" fmla="*/ 1513407 w 3733147"/>
                  <a:gd name="connsiteY1" fmla="*/ 208721 h 480483"/>
                  <a:gd name="connsiteX2" fmla="*/ 2131339 w 3733147"/>
                  <a:gd name="connsiteY2" fmla="*/ 230958 h 480483"/>
                  <a:gd name="connsiteX3" fmla="*/ 3733147 w 3733147"/>
                  <a:gd name="connsiteY3" fmla="*/ 6789 h 480483"/>
                  <a:gd name="connsiteX0" fmla="*/ 0 w 3733147"/>
                  <a:gd name="connsiteY0" fmla="*/ 0 h 479154"/>
                  <a:gd name="connsiteX1" fmla="*/ 1513407 w 3733147"/>
                  <a:gd name="connsiteY1" fmla="*/ 207392 h 479154"/>
                  <a:gd name="connsiteX2" fmla="*/ 2131339 w 3733147"/>
                  <a:gd name="connsiteY2" fmla="*/ 229629 h 479154"/>
                  <a:gd name="connsiteX3" fmla="*/ 3733147 w 3733147"/>
                  <a:gd name="connsiteY3" fmla="*/ 5460 h 479154"/>
                  <a:gd name="connsiteX0" fmla="*/ 0 w 3733147"/>
                  <a:gd name="connsiteY0" fmla="*/ 0 h 401461"/>
                  <a:gd name="connsiteX1" fmla="*/ 1513407 w 3733147"/>
                  <a:gd name="connsiteY1" fmla="*/ 207392 h 401461"/>
                  <a:gd name="connsiteX2" fmla="*/ 2111966 w 3733147"/>
                  <a:gd name="connsiteY2" fmla="*/ 229629 h 401461"/>
                  <a:gd name="connsiteX3" fmla="*/ 3733147 w 3733147"/>
                  <a:gd name="connsiteY3" fmla="*/ 5460 h 401461"/>
                  <a:gd name="connsiteX0" fmla="*/ 0 w 3733147"/>
                  <a:gd name="connsiteY0" fmla="*/ 0 h 397101"/>
                  <a:gd name="connsiteX1" fmla="*/ 1513407 w 3733147"/>
                  <a:gd name="connsiteY1" fmla="*/ 207392 h 397101"/>
                  <a:gd name="connsiteX2" fmla="*/ 2111966 w 3733147"/>
                  <a:gd name="connsiteY2" fmla="*/ 229629 h 397101"/>
                  <a:gd name="connsiteX3" fmla="*/ 3733147 w 3733147"/>
                  <a:gd name="connsiteY3" fmla="*/ 5460 h 397101"/>
                  <a:gd name="connsiteX0" fmla="*/ 0 w 3733147"/>
                  <a:gd name="connsiteY0" fmla="*/ 270 h 512324"/>
                  <a:gd name="connsiteX1" fmla="*/ 1513407 w 3733147"/>
                  <a:gd name="connsiteY1" fmla="*/ 207662 h 512324"/>
                  <a:gd name="connsiteX2" fmla="*/ 2111966 w 3733147"/>
                  <a:gd name="connsiteY2" fmla="*/ 229899 h 512324"/>
                  <a:gd name="connsiteX3" fmla="*/ 3733147 w 3733147"/>
                  <a:gd name="connsiteY3" fmla="*/ 5730 h 512324"/>
                  <a:gd name="connsiteX0" fmla="*/ 0 w 3733147"/>
                  <a:gd name="connsiteY0" fmla="*/ 0 h 503682"/>
                  <a:gd name="connsiteX1" fmla="*/ 1513407 w 3733147"/>
                  <a:gd name="connsiteY1" fmla="*/ 207392 h 503682"/>
                  <a:gd name="connsiteX2" fmla="*/ 2111966 w 3733147"/>
                  <a:gd name="connsiteY2" fmla="*/ 229629 h 503682"/>
                  <a:gd name="connsiteX3" fmla="*/ 3733147 w 3733147"/>
                  <a:gd name="connsiteY3" fmla="*/ 5460 h 503682"/>
                </a:gdLst>
                <a:ahLst/>
                <a:cxnLst>
                  <a:cxn ang="0">
                    <a:pos x="connsiteX0" y="connsiteY0"/>
                  </a:cxn>
                  <a:cxn ang="0">
                    <a:pos x="connsiteX1" y="connsiteY1"/>
                  </a:cxn>
                  <a:cxn ang="0">
                    <a:pos x="connsiteX2" y="connsiteY2"/>
                  </a:cxn>
                  <a:cxn ang="0">
                    <a:pos x="connsiteX3" y="connsiteY3"/>
                  </a:cxn>
                </a:cxnLst>
                <a:rect l="l" t="t" r="r" b="b"/>
                <a:pathLst>
                  <a:path w="3733147" h="503682">
                    <a:moveTo>
                      <a:pt x="0" y="0"/>
                    </a:moveTo>
                    <a:cubicBezTo>
                      <a:pt x="1029061" y="575"/>
                      <a:pt x="1360286" y="90301"/>
                      <a:pt x="1513407" y="207392"/>
                    </a:cubicBezTo>
                    <a:cubicBezTo>
                      <a:pt x="2022935" y="597026"/>
                      <a:pt x="1692687" y="600241"/>
                      <a:pt x="2111966" y="229629"/>
                    </a:cubicBezTo>
                    <a:cubicBezTo>
                      <a:pt x="2323876" y="42316"/>
                      <a:pt x="3032469" y="16784"/>
                      <a:pt x="3733147" y="546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Oval 106">
                <a:extLst>
                  <a:ext uri="{FF2B5EF4-FFF2-40B4-BE49-F238E27FC236}">
                    <a16:creationId xmlns:a16="http://schemas.microsoft.com/office/drawing/2014/main" id="{CBE1364A-3D11-4C69-8F2C-8F322EAB9E2A}"/>
                  </a:ext>
                </a:extLst>
              </p:cNvPr>
              <p:cNvSpPr/>
              <p:nvPr/>
            </p:nvSpPr>
            <p:spPr>
              <a:xfrm>
                <a:off x="1964410" y="4695341"/>
                <a:ext cx="759417" cy="936356"/>
              </a:xfrm>
              <a:prstGeom prst="ellipse">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Oval 107">
                <a:extLst>
                  <a:ext uri="{FF2B5EF4-FFF2-40B4-BE49-F238E27FC236}">
                    <a16:creationId xmlns:a16="http://schemas.microsoft.com/office/drawing/2014/main" id="{5A47A059-8374-4DF2-9A33-1C5B1A755A75}"/>
                  </a:ext>
                </a:extLst>
              </p:cNvPr>
              <p:cNvSpPr/>
              <p:nvPr/>
            </p:nvSpPr>
            <p:spPr>
              <a:xfrm>
                <a:off x="2165888" y="4810286"/>
                <a:ext cx="350649" cy="433953"/>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Freeform: Shape 108">
                <a:extLst>
                  <a:ext uri="{FF2B5EF4-FFF2-40B4-BE49-F238E27FC236}">
                    <a16:creationId xmlns:a16="http://schemas.microsoft.com/office/drawing/2014/main" id="{F1004BE4-B662-4DC8-91FE-7BD414B65ECB}"/>
                  </a:ext>
                </a:extLst>
              </p:cNvPr>
              <p:cNvSpPr/>
              <p:nvPr/>
            </p:nvSpPr>
            <p:spPr>
              <a:xfrm rot="2672633" flipH="1">
                <a:off x="2267166" y="4459121"/>
                <a:ext cx="114853" cy="230127"/>
              </a:xfrm>
              <a:custGeom>
                <a:avLst/>
                <a:gdLst>
                  <a:gd name="connsiteX0" fmla="*/ 288667 w 288667"/>
                  <a:gd name="connsiteY0" fmla="*/ 0 h 148655"/>
                  <a:gd name="connsiteX1" fmla="*/ 0 w 288667"/>
                  <a:gd name="connsiteY1" fmla="*/ 148655 h 148655"/>
                  <a:gd name="connsiteX0" fmla="*/ 288667 w 288667"/>
                  <a:gd name="connsiteY0" fmla="*/ 0 h 148655"/>
                  <a:gd name="connsiteX1" fmla="*/ 0 w 288667"/>
                  <a:gd name="connsiteY1" fmla="*/ 148655 h 148655"/>
                  <a:gd name="connsiteX0" fmla="*/ 288667 w 288667"/>
                  <a:gd name="connsiteY0" fmla="*/ 7973 h 156628"/>
                  <a:gd name="connsiteX1" fmla="*/ 0 w 288667"/>
                  <a:gd name="connsiteY1" fmla="*/ 156628 h 156628"/>
                  <a:gd name="connsiteX0" fmla="*/ 295581 w 295581"/>
                  <a:gd name="connsiteY0" fmla="*/ 6617 h 172558"/>
                  <a:gd name="connsiteX1" fmla="*/ 0 w 295581"/>
                  <a:gd name="connsiteY1" fmla="*/ 172558 h 172558"/>
                  <a:gd name="connsiteX0" fmla="*/ 256735 w 256735"/>
                  <a:gd name="connsiteY0" fmla="*/ 6977 h 167749"/>
                  <a:gd name="connsiteX1" fmla="*/ 0 w 256735"/>
                  <a:gd name="connsiteY1" fmla="*/ 167749 h 167749"/>
                  <a:gd name="connsiteX0" fmla="*/ 268896 w 268896"/>
                  <a:gd name="connsiteY0" fmla="*/ 5260 h 166032"/>
                  <a:gd name="connsiteX1" fmla="*/ 12161 w 268896"/>
                  <a:gd name="connsiteY1" fmla="*/ 166032 h 166032"/>
                  <a:gd name="connsiteX0" fmla="*/ 266852 w 266852"/>
                  <a:gd name="connsiteY0" fmla="*/ 17403 h 178175"/>
                  <a:gd name="connsiteX1" fmla="*/ 10117 w 266852"/>
                  <a:gd name="connsiteY1" fmla="*/ 178175 h 178175"/>
                  <a:gd name="connsiteX0" fmla="*/ 261556 w 261556"/>
                  <a:gd name="connsiteY0" fmla="*/ 29749 h 109747"/>
                  <a:gd name="connsiteX1" fmla="*/ 10391 w 261556"/>
                  <a:gd name="connsiteY1" fmla="*/ 109747 h 109747"/>
                  <a:gd name="connsiteX0" fmla="*/ 264510 w 264510"/>
                  <a:gd name="connsiteY0" fmla="*/ 83936 h 163934"/>
                  <a:gd name="connsiteX1" fmla="*/ 13345 w 264510"/>
                  <a:gd name="connsiteY1" fmla="*/ 163934 h 163934"/>
                  <a:gd name="connsiteX0" fmla="*/ 261860 w 261860"/>
                  <a:gd name="connsiteY0" fmla="*/ 86847 h 155613"/>
                  <a:gd name="connsiteX1" fmla="*/ 13577 w 261860"/>
                  <a:gd name="connsiteY1" fmla="*/ 155613 h 155613"/>
                  <a:gd name="connsiteX0" fmla="*/ 266189 w 266189"/>
                  <a:gd name="connsiteY0" fmla="*/ 86110 h 157658"/>
                  <a:gd name="connsiteX1" fmla="*/ 13202 w 266189"/>
                  <a:gd name="connsiteY1" fmla="*/ 157658 h 157658"/>
                  <a:gd name="connsiteX0" fmla="*/ 277875 w 277875"/>
                  <a:gd name="connsiteY0" fmla="*/ 83833 h 155381"/>
                  <a:gd name="connsiteX1" fmla="*/ 24888 w 277875"/>
                  <a:gd name="connsiteY1" fmla="*/ 155381 h 155381"/>
                  <a:gd name="connsiteX0" fmla="*/ 262611 w 262611"/>
                  <a:gd name="connsiteY0" fmla="*/ 84327 h 153921"/>
                  <a:gd name="connsiteX1" fmla="*/ 26885 w 262611"/>
                  <a:gd name="connsiteY1" fmla="*/ 153921 h 153921"/>
                  <a:gd name="connsiteX0" fmla="*/ 162044 w 162044"/>
                  <a:gd name="connsiteY0" fmla="*/ 77577 h 175736"/>
                  <a:gd name="connsiteX1" fmla="*/ 56257 w 162044"/>
                  <a:gd name="connsiteY1" fmla="*/ 175736 h 175736"/>
                  <a:gd name="connsiteX0" fmla="*/ 139750 w 139750"/>
                  <a:gd name="connsiteY0" fmla="*/ 37534 h 135693"/>
                  <a:gd name="connsiteX1" fmla="*/ 33963 w 139750"/>
                  <a:gd name="connsiteY1" fmla="*/ 135693 h 135693"/>
                  <a:gd name="connsiteX0" fmla="*/ 22455 w 295133"/>
                  <a:gd name="connsiteY0" fmla="*/ 23845 h 230347"/>
                  <a:gd name="connsiteX1" fmla="*/ 295133 w 295133"/>
                  <a:gd name="connsiteY1" fmla="*/ 230347 h 230347"/>
                  <a:gd name="connsiteX0" fmla="*/ 0 w 272678"/>
                  <a:gd name="connsiteY0" fmla="*/ 0 h 206502"/>
                  <a:gd name="connsiteX1" fmla="*/ 272678 w 272678"/>
                  <a:gd name="connsiteY1" fmla="*/ 206502 h 206502"/>
                  <a:gd name="connsiteX0" fmla="*/ 0 w 277465"/>
                  <a:gd name="connsiteY0" fmla="*/ 0 h 206502"/>
                  <a:gd name="connsiteX1" fmla="*/ 272678 w 277465"/>
                  <a:gd name="connsiteY1" fmla="*/ 206502 h 206502"/>
                  <a:gd name="connsiteX0" fmla="*/ 0 w 161179"/>
                  <a:gd name="connsiteY0" fmla="*/ 0 h 211255"/>
                  <a:gd name="connsiteX1" fmla="*/ 112222 w 161179"/>
                  <a:gd name="connsiteY1" fmla="*/ 211255 h 211255"/>
                  <a:gd name="connsiteX0" fmla="*/ 31443 w 144787"/>
                  <a:gd name="connsiteY0" fmla="*/ 0 h 211255"/>
                  <a:gd name="connsiteX1" fmla="*/ 143665 w 144787"/>
                  <a:gd name="connsiteY1" fmla="*/ 211255 h 211255"/>
                  <a:gd name="connsiteX0" fmla="*/ 45040 w 157262"/>
                  <a:gd name="connsiteY0" fmla="*/ 0 h 211255"/>
                  <a:gd name="connsiteX1" fmla="*/ 157262 w 157262"/>
                  <a:gd name="connsiteY1" fmla="*/ 211255 h 211255"/>
                  <a:gd name="connsiteX0" fmla="*/ 37789 w 196328"/>
                  <a:gd name="connsiteY0" fmla="*/ 0 h 215179"/>
                  <a:gd name="connsiteX1" fmla="*/ 196328 w 196328"/>
                  <a:gd name="connsiteY1" fmla="*/ 215179 h 215179"/>
                  <a:gd name="connsiteX0" fmla="*/ 44129 w 202668"/>
                  <a:gd name="connsiteY0" fmla="*/ 0 h 215179"/>
                  <a:gd name="connsiteX1" fmla="*/ 202668 w 202668"/>
                  <a:gd name="connsiteY1" fmla="*/ 215179 h 215179"/>
                  <a:gd name="connsiteX0" fmla="*/ 39412 w 228117"/>
                  <a:gd name="connsiteY0" fmla="*/ 0 h 230127"/>
                  <a:gd name="connsiteX1" fmla="*/ 228116 w 228117"/>
                  <a:gd name="connsiteY1" fmla="*/ 230127 h 230127"/>
                </a:gdLst>
                <a:ahLst/>
                <a:cxnLst>
                  <a:cxn ang="0">
                    <a:pos x="connsiteX0" y="connsiteY0"/>
                  </a:cxn>
                  <a:cxn ang="0">
                    <a:pos x="connsiteX1" y="connsiteY1"/>
                  </a:cxn>
                </a:cxnLst>
                <a:rect l="l" t="t" r="r" b="b"/>
                <a:pathLst>
                  <a:path w="228117" h="230127">
                    <a:moveTo>
                      <a:pt x="39412" y="0"/>
                    </a:moveTo>
                    <a:cubicBezTo>
                      <a:pt x="-77676" y="73447"/>
                      <a:pt x="90292" y="163522"/>
                      <a:pt x="228116" y="230127"/>
                    </a:cubicBezTo>
                  </a:path>
                </a:pathLst>
              </a:custGeom>
              <a:noFill/>
              <a:ln cap="rnd">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Freeform: Shape 109">
                <a:extLst>
                  <a:ext uri="{FF2B5EF4-FFF2-40B4-BE49-F238E27FC236}">
                    <a16:creationId xmlns:a16="http://schemas.microsoft.com/office/drawing/2014/main" id="{21AE4E63-F4A8-446F-8CF4-2A24F5973EFF}"/>
                  </a:ext>
                </a:extLst>
              </p:cNvPr>
              <p:cNvSpPr/>
              <p:nvPr/>
            </p:nvSpPr>
            <p:spPr>
              <a:xfrm rot="6622072" flipH="1">
                <a:off x="2084063" y="4303147"/>
                <a:ext cx="138642" cy="259447"/>
              </a:xfrm>
              <a:custGeom>
                <a:avLst/>
                <a:gdLst>
                  <a:gd name="connsiteX0" fmla="*/ 288667 w 288667"/>
                  <a:gd name="connsiteY0" fmla="*/ 0 h 148655"/>
                  <a:gd name="connsiteX1" fmla="*/ 0 w 288667"/>
                  <a:gd name="connsiteY1" fmla="*/ 148655 h 148655"/>
                  <a:gd name="connsiteX0" fmla="*/ 288667 w 288667"/>
                  <a:gd name="connsiteY0" fmla="*/ 0 h 148655"/>
                  <a:gd name="connsiteX1" fmla="*/ 0 w 288667"/>
                  <a:gd name="connsiteY1" fmla="*/ 148655 h 148655"/>
                  <a:gd name="connsiteX0" fmla="*/ 288667 w 288667"/>
                  <a:gd name="connsiteY0" fmla="*/ 7973 h 156628"/>
                  <a:gd name="connsiteX1" fmla="*/ 0 w 288667"/>
                  <a:gd name="connsiteY1" fmla="*/ 156628 h 156628"/>
                  <a:gd name="connsiteX0" fmla="*/ 295581 w 295581"/>
                  <a:gd name="connsiteY0" fmla="*/ 6617 h 172558"/>
                  <a:gd name="connsiteX1" fmla="*/ 0 w 295581"/>
                  <a:gd name="connsiteY1" fmla="*/ 172558 h 172558"/>
                  <a:gd name="connsiteX0" fmla="*/ 256735 w 256735"/>
                  <a:gd name="connsiteY0" fmla="*/ 6977 h 167749"/>
                  <a:gd name="connsiteX1" fmla="*/ 0 w 256735"/>
                  <a:gd name="connsiteY1" fmla="*/ 167749 h 167749"/>
                  <a:gd name="connsiteX0" fmla="*/ 268896 w 268896"/>
                  <a:gd name="connsiteY0" fmla="*/ 5260 h 166032"/>
                  <a:gd name="connsiteX1" fmla="*/ 12161 w 268896"/>
                  <a:gd name="connsiteY1" fmla="*/ 166032 h 166032"/>
                  <a:gd name="connsiteX0" fmla="*/ 266852 w 266852"/>
                  <a:gd name="connsiteY0" fmla="*/ 17403 h 178175"/>
                  <a:gd name="connsiteX1" fmla="*/ 10117 w 266852"/>
                  <a:gd name="connsiteY1" fmla="*/ 178175 h 178175"/>
                  <a:gd name="connsiteX0" fmla="*/ 261556 w 261556"/>
                  <a:gd name="connsiteY0" fmla="*/ 29749 h 109747"/>
                  <a:gd name="connsiteX1" fmla="*/ 10391 w 261556"/>
                  <a:gd name="connsiteY1" fmla="*/ 109747 h 109747"/>
                  <a:gd name="connsiteX0" fmla="*/ 264510 w 264510"/>
                  <a:gd name="connsiteY0" fmla="*/ 83936 h 163934"/>
                  <a:gd name="connsiteX1" fmla="*/ 13345 w 264510"/>
                  <a:gd name="connsiteY1" fmla="*/ 163934 h 163934"/>
                  <a:gd name="connsiteX0" fmla="*/ 261860 w 261860"/>
                  <a:gd name="connsiteY0" fmla="*/ 86847 h 155613"/>
                  <a:gd name="connsiteX1" fmla="*/ 13577 w 261860"/>
                  <a:gd name="connsiteY1" fmla="*/ 155613 h 155613"/>
                  <a:gd name="connsiteX0" fmla="*/ 266189 w 266189"/>
                  <a:gd name="connsiteY0" fmla="*/ 86110 h 157658"/>
                  <a:gd name="connsiteX1" fmla="*/ 13202 w 266189"/>
                  <a:gd name="connsiteY1" fmla="*/ 157658 h 157658"/>
                  <a:gd name="connsiteX0" fmla="*/ 277875 w 277875"/>
                  <a:gd name="connsiteY0" fmla="*/ 83833 h 155381"/>
                  <a:gd name="connsiteX1" fmla="*/ 24888 w 277875"/>
                  <a:gd name="connsiteY1" fmla="*/ 155381 h 155381"/>
                  <a:gd name="connsiteX0" fmla="*/ 262611 w 262611"/>
                  <a:gd name="connsiteY0" fmla="*/ 84327 h 153921"/>
                  <a:gd name="connsiteX1" fmla="*/ 26885 w 262611"/>
                  <a:gd name="connsiteY1" fmla="*/ 153921 h 153921"/>
                  <a:gd name="connsiteX0" fmla="*/ 162044 w 162044"/>
                  <a:gd name="connsiteY0" fmla="*/ 77577 h 175736"/>
                  <a:gd name="connsiteX1" fmla="*/ 56257 w 162044"/>
                  <a:gd name="connsiteY1" fmla="*/ 175736 h 175736"/>
                  <a:gd name="connsiteX0" fmla="*/ 139750 w 139750"/>
                  <a:gd name="connsiteY0" fmla="*/ 37534 h 135693"/>
                  <a:gd name="connsiteX1" fmla="*/ 33963 w 139750"/>
                  <a:gd name="connsiteY1" fmla="*/ 135693 h 135693"/>
                  <a:gd name="connsiteX0" fmla="*/ 22455 w 295133"/>
                  <a:gd name="connsiteY0" fmla="*/ 23845 h 230347"/>
                  <a:gd name="connsiteX1" fmla="*/ 295133 w 295133"/>
                  <a:gd name="connsiteY1" fmla="*/ 230347 h 230347"/>
                  <a:gd name="connsiteX0" fmla="*/ 0 w 272678"/>
                  <a:gd name="connsiteY0" fmla="*/ 0 h 206502"/>
                  <a:gd name="connsiteX1" fmla="*/ 272678 w 272678"/>
                  <a:gd name="connsiteY1" fmla="*/ 206502 h 206502"/>
                  <a:gd name="connsiteX0" fmla="*/ 0 w 277465"/>
                  <a:gd name="connsiteY0" fmla="*/ 0 h 206502"/>
                  <a:gd name="connsiteX1" fmla="*/ 272678 w 277465"/>
                  <a:gd name="connsiteY1" fmla="*/ 206502 h 206502"/>
                  <a:gd name="connsiteX0" fmla="*/ 0 w 161179"/>
                  <a:gd name="connsiteY0" fmla="*/ 0 h 211255"/>
                  <a:gd name="connsiteX1" fmla="*/ 112222 w 161179"/>
                  <a:gd name="connsiteY1" fmla="*/ 211255 h 211255"/>
                  <a:gd name="connsiteX0" fmla="*/ 31443 w 144787"/>
                  <a:gd name="connsiteY0" fmla="*/ 0 h 211255"/>
                  <a:gd name="connsiteX1" fmla="*/ 143665 w 144787"/>
                  <a:gd name="connsiteY1" fmla="*/ 211255 h 211255"/>
                  <a:gd name="connsiteX0" fmla="*/ 45040 w 157262"/>
                  <a:gd name="connsiteY0" fmla="*/ 0 h 211255"/>
                  <a:gd name="connsiteX1" fmla="*/ 157262 w 157262"/>
                  <a:gd name="connsiteY1" fmla="*/ 211255 h 211255"/>
                  <a:gd name="connsiteX0" fmla="*/ 37789 w 196328"/>
                  <a:gd name="connsiteY0" fmla="*/ 0 h 215179"/>
                  <a:gd name="connsiteX1" fmla="*/ 196328 w 196328"/>
                  <a:gd name="connsiteY1" fmla="*/ 215179 h 215179"/>
                  <a:gd name="connsiteX0" fmla="*/ 44129 w 202668"/>
                  <a:gd name="connsiteY0" fmla="*/ 0 h 215179"/>
                  <a:gd name="connsiteX1" fmla="*/ 202668 w 202668"/>
                  <a:gd name="connsiteY1" fmla="*/ 215179 h 215179"/>
                  <a:gd name="connsiteX0" fmla="*/ 39412 w 228117"/>
                  <a:gd name="connsiteY0" fmla="*/ 0 h 230127"/>
                  <a:gd name="connsiteX1" fmla="*/ 228116 w 228117"/>
                  <a:gd name="connsiteY1" fmla="*/ 230127 h 230127"/>
                  <a:gd name="connsiteX0" fmla="*/ 44401 w 201375"/>
                  <a:gd name="connsiteY0" fmla="*/ 0 h 267593"/>
                  <a:gd name="connsiteX1" fmla="*/ 201376 w 201375"/>
                  <a:gd name="connsiteY1" fmla="*/ 267593 h 267593"/>
                  <a:gd name="connsiteX0" fmla="*/ 140070 w 297046"/>
                  <a:gd name="connsiteY0" fmla="*/ 0 h 267593"/>
                  <a:gd name="connsiteX1" fmla="*/ 297045 w 297046"/>
                  <a:gd name="connsiteY1" fmla="*/ 267593 h 267593"/>
                  <a:gd name="connsiteX0" fmla="*/ 145568 w 292132"/>
                  <a:gd name="connsiteY0" fmla="*/ 0 h 259447"/>
                  <a:gd name="connsiteX1" fmla="*/ 292133 w 292132"/>
                  <a:gd name="connsiteY1" fmla="*/ 259447 h 259447"/>
                  <a:gd name="connsiteX0" fmla="*/ 128799 w 275365"/>
                  <a:gd name="connsiteY0" fmla="*/ 0 h 259447"/>
                  <a:gd name="connsiteX1" fmla="*/ 275364 w 275365"/>
                  <a:gd name="connsiteY1" fmla="*/ 259447 h 259447"/>
                </a:gdLst>
                <a:ahLst/>
                <a:cxnLst>
                  <a:cxn ang="0">
                    <a:pos x="connsiteX0" y="connsiteY0"/>
                  </a:cxn>
                  <a:cxn ang="0">
                    <a:pos x="connsiteX1" y="connsiteY1"/>
                  </a:cxn>
                </a:cxnLst>
                <a:rect l="l" t="t" r="r" b="b"/>
                <a:pathLst>
                  <a:path w="275365" h="259447">
                    <a:moveTo>
                      <a:pt x="128799" y="0"/>
                    </a:moveTo>
                    <a:cubicBezTo>
                      <a:pt x="11711" y="73447"/>
                      <a:pt x="-146370" y="232767"/>
                      <a:pt x="275364" y="259447"/>
                    </a:cubicBezTo>
                  </a:path>
                </a:pathLst>
              </a:custGeom>
              <a:noFill/>
              <a:ln cap="rnd">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Freeform: Shape 110">
                <a:extLst>
                  <a:ext uri="{FF2B5EF4-FFF2-40B4-BE49-F238E27FC236}">
                    <a16:creationId xmlns:a16="http://schemas.microsoft.com/office/drawing/2014/main" id="{6F8AE864-32D9-434E-B9D5-CB1DD281823A}"/>
                  </a:ext>
                </a:extLst>
              </p:cNvPr>
              <p:cNvSpPr/>
              <p:nvPr/>
            </p:nvSpPr>
            <p:spPr>
              <a:xfrm rot="21118727" flipH="1">
                <a:off x="2522548" y="4353563"/>
                <a:ext cx="96579" cy="217598"/>
              </a:xfrm>
              <a:custGeom>
                <a:avLst/>
                <a:gdLst>
                  <a:gd name="connsiteX0" fmla="*/ 288667 w 288667"/>
                  <a:gd name="connsiteY0" fmla="*/ 0 h 148655"/>
                  <a:gd name="connsiteX1" fmla="*/ 0 w 288667"/>
                  <a:gd name="connsiteY1" fmla="*/ 148655 h 148655"/>
                  <a:gd name="connsiteX0" fmla="*/ 288667 w 288667"/>
                  <a:gd name="connsiteY0" fmla="*/ 0 h 148655"/>
                  <a:gd name="connsiteX1" fmla="*/ 0 w 288667"/>
                  <a:gd name="connsiteY1" fmla="*/ 148655 h 148655"/>
                  <a:gd name="connsiteX0" fmla="*/ 288667 w 288667"/>
                  <a:gd name="connsiteY0" fmla="*/ 7973 h 156628"/>
                  <a:gd name="connsiteX1" fmla="*/ 0 w 288667"/>
                  <a:gd name="connsiteY1" fmla="*/ 156628 h 156628"/>
                  <a:gd name="connsiteX0" fmla="*/ 295581 w 295581"/>
                  <a:gd name="connsiteY0" fmla="*/ 6617 h 172558"/>
                  <a:gd name="connsiteX1" fmla="*/ 0 w 295581"/>
                  <a:gd name="connsiteY1" fmla="*/ 172558 h 172558"/>
                  <a:gd name="connsiteX0" fmla="*/ 256735 w 256735"/>
                  <a:gd name="connsiteY0" fmla="*/ 6977 h 167749"/>
                  <a:gd name="connsiteX1" fmla="*/ 0 w 256735"/>
                  <a:gd name="connsiteY1" fmla="*/ 167749 h 167749"/>
                  <a:gd name="connsiteX0" fmla="*/ 268896 w 268896"/>
                  <a:gd name="connsiteY0" fmla="*/ 5260 h 166032"/>
                  <a:gd name="connsiteX1" fmla="*/ 12161 w 268896"/>
                  <a:gd name="connsiteY1" fmla="*/ 166032 h 166032"/>
                  <a:gd name="connsiteX0" fmla="*/ 266852 w 266852"/>
                  <a:gd name="connsiteY0" fmla="*/ 17403 h 178175"/>
                  <a:gd name="connsiteX1" fmla="*/ 10117 w 266852"/>
                  <a:gd name="connsiteY1" fmla="*/ 178175 h 178175"/>
                  <a:gd name="connsiteX0" fmla="*/ 261556 w 261556"/>
                  <a:gd name="connsiteY0" fmla="*/ 29749 h 109747"/>
                  <a:gd name="connsiteX1" fmla="*/ 10391 w 261556"/>
                  <a:gd name="connsiteY1" fmla="*/ 109747 h 109747"/>
                  <a:gd name="connsiteX0" fmla="*/ 264510 w 264510"/>
                  <a:gd name="connsiteY0" fmla="*/ 83936 h 163934"/>
                  <a:gd name="connsiteX1" fmla="*/ 13345 w 264510"/>
                  <a:gd name="connsiteY1" fmla="*/ 163934 h 163934"/>
                  <a:gd name="connsiteX0" fmla="*/ 261860 w 261860"/>
                  <a:gd name="connsiteY0" fmla="*/ 86847 h 155613"/>
                  <a:gd name="connsiteX1" fmla="*/ 13577 w 261860"/>
                  <a:gd name="connsiteY1" fmla="*/ 155613 h 155613"/>
                  <a:gd name="connsiteX0" fmla="*/ 266189 w 266189"/>
                  <a:gd name="connsiteY0" fmla="*/ 86110 h 157658"/>
                  <a:gd name="connsiteX1" fmla="*/ 13202 w 266189"/>
                  <a:gd name="connsiteY1" fmla="*/ 157658 h 157658"/>
                  <a:gd name="connsiteX0" fmla="*/ 277875 w 277875"/>
                  <a:gd name="connsiteY0" fmla="*/ 83833 h 155381"/>
                  <a:gd name="connsiteX1" fmla="*/ 24888 w 277875"/>
                  <a:gd name="connsiteY1" fmla="*/ 155381 h 155381"/>
                  <a:gd name="connsiteX0" fmla="*/ 262611 w 262611"/>
                  <a:gd name="connsiteY0" fmla="*/ 84327 h 153921"/>
                  <a:gd name="connsiteX1" fmla="*/ 26885 w 262611"/>
                  <a:gd name="connsiteY1" fmla="*/ 153921 h 153921"/>
                  <a:gd name="connsiteX0" fmla="*/ 162044 w 162044"/>
                  <a:gd name="connsiteY0" fmla="*/ 77577 h 175736"/>
                  <a:gd name="connsiteX1" fmla="*/ 56257 w 162044"/>
                  <a:gd name="connsiteY1" fmla="*/ 175736 h 175736"/>
                  <a:gd name="connsiteX0" fmla="*/ 139750 w 139750"/>
                  <a:gd name="connsiteY0" fmla="*/ 37534 h 135693"/>
                  <a:gd name="connsiteX1" fmla="*/ 33963 w 139750"/>
                  <a:gd name="connsiteY1" fmla="*/ 135693 h 135693"/>
                  <a:gd name="connsiteX0" fmla="*/ 22455 w 295133"/>
                  <a:gd name="connsiteY0" fmla="*/ 23845 h 230347"/>
                  <a:gd name="connsiteX1" fmla="*/ 295133 w 295133"/>
                  <a:gd name="connsiteY1" fmla="*/ 230347 h 230347"/>
                  <a:gd name="connsiteX0" fmla="*/ 0 w 272678"/>
                  <a:gd name="connsiteY0" fmla="*/ 0 h 206502"/>
                  <a:gd name="connsiteX1" fmla="*/ 272678 w 272678"/>
                  <a:gd name="connsiteY1" fmla="*/ 206502 h 206502"/>
                  <a:gd name="connsiteX0" fmla="*/ 0 w 277465"/>
                  <a:gd name="connsiteY0" fmla="*/ 0 h 206502"/>
                  <a:gd name="connsiteX1" fmla="*/ 272678 w 277465"/>
                  <a:gd name="connsiteY1" fmla="*/ 206502 h 206502"/>
                  <a:gd name="connsiteX0" fmla="*/ 0 w 161179"/>
                  <a:gd name="connsiteY0" fmla="*/ 0 h 211255"/>
                  <a:gd name="connsiteX1" fmla="*/ 112222 w 161179"/>
                  <a:gd name="connsiteY1" fmla="*/ 211255 h 211255"/>
                  <a:gd name="connsiteX0" fmla="*/ 31443 w 144787"/>
                  <a:gd name="connsiteY0" fmla="*/ 0 h 211255"/>
                  <a:gd name="connsiteX1" fmla="*/ 143665 w 144787"/>
                  <a:gd name="connsiteY1" fmla="*/ 211255 h 211255"/>
                  <a:gd name="connsiteX0" fmla="*/ 45040 w 157262"/>
                  <a:gd name="connsiteY0" fmla="*/ 0 h 211255"/>
                  <a:gd name="connsiteX1" fmla="*/ 157262 w 157262"/>
                  <a:gd name="connsiteY1" fmla="*/ 211255 h 211255"/>
                  <a:gd name="connsiteX0" fmla="*/ 37789 w 196328"/>
                  <a:gd name="connsiteY0" fmla="*/ 0 h 215179"/>
                  <a:gd name="connsiteX1" fmla="*/ 196328 w 196328"/>
                  <a:gd name="connsiteY1" fmla="*/ 215179 h 215179"/>
                  <a:gd name="connsiteX0" fmla="*/ 44129 w 202668"/>
                  <a:gd name="connsiteY0" fmla="*/ 0 h 215179"/>
                  <a:gd name="connsiteX1" fmla="*/ 202668 w 202668"/>
                  <a:gd name="connsiteY1" fmla="*/ 215179 h 215179"/>
                  <a:gd name="connsiteX0" fmla="*/ 39412 w 228117"/>
                  <a:gd name="connsiteY0" fmla="*/ 0 h 230127"/>
                  <a:gd name="connsiteX1" fmla="*/ 228116 w 228117"/>
                  <a:gd name="connsiteY1" fmla="*/ 230127 h 230127"/>
                  <a:gd name="connsiteX0" fmla="*/ 107369 w 107368"/>
                  <a:gd name="connsiteY0" fmla="*/ 0 h 217598"/>
                  <a:gd name="connsiteX1" fmla="*/ 86620 w 107368"/>
                  <a:gd name="connsiteY1" fmla="*/ 217598 h 217598"/>
                  <a:gd name="connsiteX0" fmla="*/ 191821 w 191822"/>
                  <a:gd name="connsiteY0" fmla="*/ 0 h 217598"/>
                  <a:gd name="connsiteX1" fmla="*/ 171072 w 191822"/>
                  <a:gd name="connsiteY1" fmla="*/ 217598 h 217598"/>
                </a:gdLst>
                <a:ahLst/>
                <a:cxnLst>
                  <a:cxn ang="0">
                    <a:pos x="connsiteX0" y="connsiteY0"/>
                  </a:cxn>
                  <a:cxn ang="0">
                    <a:pos x="connsiteX1" y="connsiteY1"/>
                  </a:cxn>
                </a:cxnLst>
                <a:rect l="l" t="t" r="r" b="b"/>
                <a:pathLst>
                  <a:path w="191822" h="217598">
                    <a:moveTo>
                      <a:pt x="191821" y="0"/>
                    </a:moveTo>
                    <a:cubicBezTo>
                      <a:pt x="-142237" y="34061"/>
                      <a:pt x="33248" y="150993"/>
                      <a:pt x="171072" y="217598"/>
                    </a:cubicBezTo>
                  </a:path>
                </a:pathLst>
              </a:custGeom>
              <a:noFill/>
              <a:ln cap="rnd">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Freeform: Shape 111">
                <a:extLst>
                  <a:ext uri="{FF2B5EF4-FFF2-40B4-BE49-F238E27FC236}">
                    <a16:creationId xmlns:a16="http://schemas.microsoft.com/office/drawing/2014/main" id="{28DF8868-9695-42E4-860F-63907E32D528}"/>
                  </a:ext>
                </a:extLst>
              </p:cNvPr>
              <p:cNvSpPr/>
              <p:nvPr/>
            </p:nvSpPr>
            <p:spPr>
              <a:xfrm rot="13910045" flipH="1">
                <a:off x="2290746" y="4147682"/>
                <a:ext cx="202282" cy="360544"/>
              </a:xfrm>
              <a:custGeom>
                <a:avLst/>
                <a:gdLst>
                  <a:gd name="connsiteX0" fmla="*/ 288667 w 288667"/>
                  <a:gd name="connsiteY0" fmla="*/ 0 h 148655"/>
                  <a:gd name="connsiteX1" fmla="*/ 0 w 288667"/>
                  <a:gd name="connsiteY1" fmla="*/ 148655 h 148655"/>
                  <a:gd name="connsiteX0" fmla="*/ 288667 w 288667"/>
                  <a:gd name="connsiteY0" fmla="*/ 0 h 148655"/>
                  <a:gd name="connsiteX1" fmla="*/ 0 w 288667"/>
                  <a:gd name="connsiteY1" fmla="*/ 148655 h 148655"/>
                  <a:gd name="connsiteX0" fmla="*/ 288667 w 288667"/>
                  <a:gd name="connsiteY0" fmla="*/ 7973 h 156628"/>
                  <a:gd name="connsiteX1" fmla="*/ 0 w 288667"/>
                  <a:gd name="connsiteY1" fmla="*/ 156628 h 156628"/>
                  <a:gd name="connsiteX0" fmla="*/ 295581 w 295581"/>
                  <a:gd name="connsiteY0" fmla="*/ 6617 h 172558"/>
                  <a:gd name="connsiteX1" fmla="*/ 0 w 295581"/>
                  <a:gd name="connsiteY1" fmla="*/ 172558 h 172558"/>
                  <a:gd name="connsiteX0" fmla="*/ 256735 w 256735"/>
                  <a:gd name="connsiteY0" fmla="*/ 6977 h 167749"/>
                  <a:gd name="connsiteX1" fmla="*/ 0 w 256735"/>
                  <a:gd name="connsiteY1" fmla="*/ 167749 h 167749"/>
                  <a:gd name="connsiteX0" fmla="*/ 268896 w 268896"/>
                  <a:gd name="connsiteY0" fmla="*/ 5260 h 166032"/>
                  <a:gd name="connsiteX1" fmla="*/ 12161 w 268896"/>
                  <a:gd name="connsiteY1" fmla="*/ 166032 h 166032"/>
                  <a:gd name="connsiteX0" fmla="*/ 266852 w 266852"/>
                  <a:gd name="connsiteY0" fmla="*/ 17403 h 178175"/>
                  <a:gd name="connsiteX1" fmla="*/ 10117 w 266852"/>
                  <a:gd name="connsiteY1" fmla="*/ 178175 h 178175"/>
                  <a:gd name="connsiteX0" fmla="*/ 261556 w 261556"/>
                  <a:gd name="connsiteY0" fmla="*/ 29749 h 109747"/>
                  <a:gd name="connsiteX1" fmla="*/ 10391 w 261556"/>
                  <a:gd name="connsiteY1" fmla="*/ 109747 h 109747"/>
                  <a:gd name="connsiteX0" fmla="*/ 264510 w 264510"/>
                  <a:gd name="connsiteY0" fmla="*/ 83936 h 163934"/>
                  <a:gd name="connsiteX1" fmla="*/ 13345 w 264510"/>
                  <a:gd name="connsiteY1" fmla="*/ 163934 h 163934"/>
                  <a:gd name="connsiteX0" fmla="*/ 261860 w 261860"/>
                  <a:gd name="connsiteY0" fmla="*/ 86847 h 155613"/>
                  <a:gd name="connsiteX1" fmla="*/ 13577 w 261860"/>
                  <a:gd name="connsiteY1" fmla="*/ 155613 h 155613"/>
                  <a:gd name="connsiteX0" fmla="*/ 266189 w 266189"/>
                  <a:gd name="connsiteY0" fmla="*/ 86110 h 157658"/>
                  <a:gd name="connsiteX1" fmla="*/ 13202 w 266189"/>
                  <a:gd name="connsiteY1" fmla="*/ 157658 h 157658"/>
                  <a:gd name="connsiteX0" fmla="*/ 277875 w 277875"/>
                  <a:gd name="connsiteY0" fmla="*/ 83833 h 155381"/>
                  <a:gd name="connsiteX1" fmla="*/ 24888 w 277875"/>
                  <a:gd name="connsiteY1" fmla="*/ 155381 h 155381"/>
                  <a:gd name="connsiteX0" fmla="*/ 262611 w 262611"/>
                  <a:gd name="connsiteY0" fmla="*/ 84327 h 153921"/>
                  <a:gd name="connsiteX1" fmla="*/ 26885 w 262611"/>
                  <a:gd name="connsiteY1" fmla="*/ 153921 h 153921"/>
                  <a:gd name="connsiteX0" fmla="*/ 162044 w 162044"/>
                  <a:gd name="connsiteY0" fmla="*/ 77577 h 175736"/>
                  <a:gd name="connsiteX1" fmla="*/ 56257 w 162044"/>
                  <a:gd name="connsiteY1" fmla="*/ 175736 h 175736"/>
                  <a:gd name="connsiteX0" fmla="*/ 139750 w 139750"/>
                  <a:gd name="connsiteY0" fmla="*/ 37534 h 135693"/>
                  <a:gd name="connsiteX1" fmla="*/ 33963 w 139750"/>
                  <a:gd name="connsiteY1" fmla="*/ 135693 h 135693"/>
                  <a:gd name="connsiteX0" fmla="*/ 22455 w 295133"/>
                  <a:gd name="connsiteY0" fmla="*/ 23845 h 230347"/>
                  <a:gd name="connsiteX1" fmla="*/ 295133 w 295133"/>
                  <a:gd name="connsiteY1" fmla="*/ 230347 h 230347"/>
                  <a:gd name="connsiteX0" fmla="*/ 0 w 272678"/>
                  <a:gd name="connsiteY0" fmla="*/ 0 h 206502"/>
                  <a:gd name="connsiteX1" fmla="*/ 272678 w 272678"/>
                  <a:gd name="connsiteY1" fmla="*/ 206502 h 206502"/>
                  <a:gd name="connsiteX0" fmla="*/ 0 w 277465"/>
                  <a:gd name="connsiteY0" fmla="*/ 0 h 206502"/>
                  <a:gd name="connsiteX1" fmla="*/ 272678 w 277465"/>
                  <a:gd name="connsiteY1" fmla="*/ 206502 h 206502"/>
                  <a:gd name="connsiteX0" fmla="*/ 0 w 161179"/>
                  <a:gd name="connsiteY0" fmla="*/ 0 h 211255"/>
                  <a:gd name="connsiteX1" fmla="*/ 112222 w 161179"/>
                  <a:gd name="connsiteY1" fmla="*/ 211255 h 211255"/>
                  <a:gd name="connsiteX0" fmla="*/ 31443 w 144787"/>
                  <a:gd name="connsiteY0" fmla="*/ 0 h 211255"/>
                  <a:gd name="connsiteX1" fmla="*/ 143665 w 144787"/>
                  <a:gd name="connsiteY1" fmla="*/ 211255 h 211255"/>
                  <a:gd name="connsiteX0" fmla="*/ 45040 w 157262"/>
                  <a:gd name="connsiteY0" fmla="*/ 0 h 211255"/>
                  <a:gd name="connsiteX1" fmla="*/ 157262 w 157262"/>
                  <a:gd name="connsiteY1" fmla="*/ 211255 h 211255"/>
                  <a:gd name="connsiteX0" fmla="*/ 37789 w 196328"/>
                  <a:gd name="connsiteY0" fmla="*/ 0 h 215179"/>
                  <a:gd name="connsiteX1" fmla="*/ 196328 w 196328"/>
                  <a:gd name="connsiteY1" fmla="*/ 215179 h 215179"/>
                  <a:gd name="connsiteX0" fmla="*/ 44129 w 202668"/>
                  <a:gd name="connsiteY0" fmla="*/ 0 h 215179"/>
                  <a:gd name="connsiteX1" fmla="*/ 202668 w 202668"/>
                  <a:gd name="connsiteY1" fmla="*/ 215179 h 215179"/>
                  <a:gd name="connsiteX0" fmla="*/ 39412 w 228117"/>
                  <a:gd name="connsiteY0" fmla="*/ 0 h 230127"/>
                  <a:gd name="connsiteX1" fmla="*/ 228116 w 228117"/>
                  <a:gd name="connsiteY1" fmla="*/ 230127 h 230127"/>
                  <a:gd name="connsiteX0" fmla="*/ 107369 w 107368"/>
                  <a:gd name="connsiteY0" fmla="*/ 0 h 217598"/>
                  <a:gd name="connsiteX1" fmla="*/ 86620 w 107368"/>
                  <a:gd name="connsiteY1" fmla="*/ 217598 h 217598"/>
                  <a:gd name="connsiteX0" fmla="*/ 191821 w 191822"/>
                  <a:gd name="connsiteY0" fmla="*/ 0 h 217598"/>
                  <a:gd name="connsiteX1" fmla="*/ 171072 w 191822"/>
                  <a:gd name="connsiteY1" fmla="*/ 217598 h 217598"/>
                  <a:gd name="connsiteX0" fmla="*/ 105312 w 464314"/>
                  <a:gd name="connsiteY0" fmla="*/ 0 h 360544"/>
                  <a:gd name="connsiteX1" fmla="*/ 464314 w 464314"/>
                  <a:gd name="connsiteY1" fmla="*/ 360544 h 360544"/>
                  <a:gd name="connsiteX0" fmla="*/ 43377 w 402379"/>
                  <a:gd name="connsiteY0" fmla="*/ 0 h 360544"/>
                  <a:gd name="connsiteX1" fmla="*/ 402379 w 402379"/>
                  <a:gd name="connsiteY1" fmla="*/ 360544 h 360544"/>
                  <a:gd name="connsiteX0" fmla="*/ 42763 w 401765"/>
                  <a:gd name="connsiteY0" fmla="*/ 0 h 360544"/>
                  <a:gd name="connsiteX1" fmla="*/ 401765 w 401765"/>
                  <a:gd name="connsiteY1" fmla="*/ 360544 h 360544"/>
                </a:gdLst>
                <a:ahLst/>
                <a:cxnLst>
                  <a:cxn ang="0">
                    <a:pos x="connsiteX0" y="connsiteY0"/>
                  </a:cxn>
                  <a:cxn ang="0">
                    <a:pos x="connsiteX1" y="connsiteY1"/>
                  </a:cxn>
                </a:cxnLst>
                <a:rect l="l" t="t" r="r" b="b"/>
                <a:pathLst>
                  <a:path w="401765" h="360544">
                    <a:moveTo>
                      <a:pt x="42763" y="0"/>
                    </a:moveTo>
                    <a:cubicBezTo>
                      <a:pt x="-130929" y="74091"/>
                      <a:pt x="272148" y="270980"/>
                      <a:pt x="401765" y="360544"/>
                    </a:cubicBezTo>
                  </a:path>
                </a:pathLst>
              </a:custGeom>
              <a:noFill/>
              <a:ln cap="rnd">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TextBox 112">
                <a:extLst>
                  <a:ext uri="{FF2B5EF4-FFF2-40B4-BE49-F238E27FC236}">
                    <a16:creationId xmlns:a16="http://schemas.microsoft.com/office/drawing/2014/main" id="{23651275-95AD-4371-8B6B-B29F1B392191}"/>
                  </a:ext>
                </a:extLst>
              </p:cNvPr>
              <p:cNvSpPr txBox="1"/>
              <p:nvPr/>
            </p:nvSpPr>
            <p:spPr>
              <a:xfrm>
                <a:off x="2645320" y="4811715"/>
                <a:ext cx="1011238" cy="307777"/>
              </a:xfrm>
              <a:prstGeom prst="rect">
                <a:avLst/>
              </a:prstGeom>
              <a:noFill/>
            </p:spPr>
            <p:txBody>
              <a:bodyPr wrap="none" rtlCol="0">
                <a:spAutoFit/>
              </a:bodyPr>
              <a:lstStyle/>
              <a:p>
                <a:r>
                  <a:rPr lang="en-US" sz="1400" dirty="0"/>
                  <a:t>Warm Core</a:t>
                </a:r>
              </a:p>
            </p:txBody>
          </p:sp>
          <p:sp>
            <p:nvSpPr>
              <p:cNvPr id="114" name="TextBox 113">
                <a:extLst>
                  <a:ext uri="{FF2B5EF4-FFF2-40B4-BE49-F238E27FC236}">
                    <a16:creationId xmlns:a16="http://schemas.microsoft.com/office/drawing/2014/main" id="{93E01CD8-30FC-46B9-9497-6D0A794CCE9F}"/>
                  </a:ext>
                </a:extLst>
              </p:cNvPr>
              <p:cNvSpPr txBox="1"/>
              <p:nvPr/>
            </p:nvSpPr>
            <p:spPr>
              <a:xfrm>
                <a:off x="2224924" y="4235005"/>
                <a:ext cx="332142" cy="338554"/>
              </a:xfrm>
              <a:prstGeom prst="rect">
                <a:avLst/>
              </a:prstGeom>
              <a:noFill/>
            </p:spPr>
            <p:txBody>
              <a:bodyPr wrap="none" rtlCol="0">
                <a:spAutoFit/>
              </a:bodyPr>
              <a:lstStyle/>
              <a:p>
                <a:r>
                  <a:rPr lang="en-US" sz="1600" b="1" dirty="0">
                    <a:solidFill>
                      <a:srgbClr val="0000FF"/>
                    </a:solidFill>
                    <a:latin typeface="Arial" panose="020B0604020202020204" pitchFamily="34" charset="0"/>
                  </a:rPr>
                  <a:t>H</a:t>
                </a:r>
              </a:p>
            </p:txBody>
          </p:sp>
        </p:grpSp>
        <p:grpSp>
          <p:nvGrpSpPr>
            <p:cNvPr id="92" name="Group 91">
              <a:extLst>
                <a:ext uri="{FF2B5EF4-FFF2-40B4-BE49-F238E27FC236}">
                  <a16:creationId xmlns:a16="http://schemas.microsoft.com/office/drawing/2014/main" id="{CF85562B-69B7-41B6-B0C0-265DCC9FA2B0}"/>
                </a:ext>
              </a:extLst>
            </p:cNvPr>
            <p:cNvGrpSpPr/>
            <p:nvPr/>
          </p:nvGrpSpPr>
          <p:grpSpPr>
            <a:xfrm>
              <a:off x="5011072" y="743435"/>
              <a:ext cx="3149239" cy="3832760"/>
              <a:chOff x="992754" y="743435"/>
              <a:chExt cx="3149239" cy="3832760"/>
            </a:xfrm>
          </p:grpSpPr>
          <p:sp>
            <p:nvSpPr>
              <p:cNvPr id="93" name="Rectangle 92">
                <a:extLst>
                  <a:ext uri="{FF2B5EF4-FFF2-40B4-BE49-F238E27FC236}">
                    <a16:creationId xmlns:a16="http://schemas.microsoft.com/office/drawing/2014/main" id="{DED0E797-13C0-4EDA-97BA-6A275698A0E9}"/>
                  </a:ext>
                </a:extLst>
              </p:cNvPr>
              <p:cNvSpPr/>
              <p:nvPr/>
            </p:nvSpPr>
            <p:spPr>
              <a:xfrm>
                <a:off x="992754" y="743435"/>
                <a:ext cx="3149239" cy="3832760"/>
              </a:xfrm>
              <a:prstGeom prst="rect">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Oval 93">
                <a:extLst>
                  <a:ext uri="{FF2B5EF4-FFF2-40B4-BE49-F238E27FC236}">
                    <a16:creationId xmlns:a16="http://schemas.microsoft.com/office/drawing/2014/main" id="{306E2491-FD0A-4417-9EF2-23BEFA56244F}"/>
                  </a:ext>
                </a:extLst>
              </p:cNvPr>
              <p:cNvSpPr/>
              <p:nvPr/>
            </p:nvSpPr>
            <p:spPr>
              <a:xfrm>
                <a:off x="2236222" y="2447912"/>
                <a:ext cx="424630" cy="42463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Oval 94">
                <a:extLst>
                  <a:ext uri="{FF2B5EF4-FFF2-40B4-BE49-F238E27FC236}">
                    <a16:creationId xmlns:a16="http://schemas.microsoft.com/office/drawing/2014/main" id="{787A8F73-46DC-4E7A-9CAB-7F85D26B4995}"/>
                  </a:ext>
                </a:extLst>
              </p:cNvPr>
              <p:cNvSpPr/>
              <p:nvPr/>
            </p:nvSpPr>
            <p:spPr>
              <a:xfrm>
                <a:off x="1640704" y="1852394"/>
                <a:ext cx="1527633" cy="154316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Oval 95">
                <a:extLst>
                  <a:ext uri="{FF2B5EF4-FFF2-40B4-BE49-F238E27FC236}">
                    <a16:creationId xmlns:a16="http://schemas.microsoft.com/office/drawing/2014/main" id="{ED0EB8F7-6804-465A-993C-9B374FB3B71A}"/>
                  </a:ext>
                </a:extLst>
              </p:cNvPr>
              <p:cNvSpPr/>
              <p:nvPr/>
            </p:nvSpPr>
            <p:spPr>
              <a:xfrm>
                <a:off x="1045186" y="1324195"/>
                <a:ext cx="2584029" cy="253742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Freeform: Shape 96">
                <a:extLst>
                  <a:ext uri="{FF2B5EF4-FFF2-40B4-BE49-F238E27FC236}">
                    <a16:creationId xmlns:a16="http://schemas.microsoft.com/office/drawing/2014/main" id="{CFA69795-5550-4811-AEE8-A47AF11DA099}"/>
                  </a:ext>
                </a:extLst>
              </p:cNvPr>
              <p:cNvSpPr/>
              <p:nvPr/>
            </p:nvSpPr>
            <p:spPr>
              <a:xfrm rot="8534987">
                <a:off x="2586180" y="1749241"/>
                <a:ext cx="1294833" cy="1173843"/>
              </a:xfrm>
              <a:custGeom>
                <a:avLst/>
                <a:gdLst>
                  <a:gd name="connsiteX0" fmla="*/ 0 w 2068140"/>
                  <a:gd name="connsiteY0" fmla="*/ 0 h 220929"/>
                  <a:gd name="connsiteX1" fmla="*/ 2068140 w 2068140"/>
                  <a:gd name="connsiteY1" fmla="*/ 220929 h 220929"/>
                  <a:gd name="connsiteX0" fmla="*/ 0 w 2068140"/>
                  <a:gd name="connsiteY0" fmla="*/ 0 h 220929"/>
                  <a:gd name="connsiteX1" fmla="*/ 2068140 w 2068140"/>
                  <a:gd name="connsiteY1" fmla="*/ 220929 h 220929"/>
                  <a:gd name="connsiteX0" fmla="*/ 0 w 2068140"/>
                  <a:gd name="connsiteY0" fmla="*/ 307366 h 528295"/>
                  <a:gd name="connsiteX1" fmla="*/ 2068140 w 2068140"/>
                  <a:gd name="connsiteY1" fmla="*/ 528295 h 528295"/>
                  <a:gd name="connsiteX0" fmla="*/ 0 w 2068140"/>
                  <a:gd name="connsiteY0" fmla="*/ 414136 h 635065"/>
                  <a:gd name="connsiteX1" fmla="*/ 2068140 w 2068140"/>
                  <a:gd name="connsiteY1" fmla="*/ 635065 h 635065"/>
                  <a:gd name="connsiteX0" fmla="*/ 0 w 2068140"/>
                  <a:gd name="connsiteY0" fmla="*/ 484043 h 704972"/>
                  <a:gd name="connsiteX1" fmla="*/ 2068140 w 2068140"/>
                  <a:gd name="connsiteY1" fmla="*/ 704972 h 704972"/>
                  <a:gd name="connsiteX0" fmla="*/ 0 w 1563711"/>
                  <a:gd name="connsiteY0" fmla="*/ 263608 h 1677308"/>
                  <a:gd name="connsiteX1" fmla="*/ 1563711 w 1563711"/>
                  <a:gd name="connsiteY1" fmla="*/ 1677308 h 1677308"/>
                  <a:gd name="connsiteX0" fmla="*/ 6776 w 1570487"/>
                  <a:gd name="connsiteY0" fmla="*/ 0 h 1413700"/>
                  <a:gd name="connsiteX1" fmla="*/ 1570487 w 1570487"/>
                  <a:gd name="connsiteY1" fmla="*/ 1413700 h 1413700"/>
                  <a:gd name="connsiteX0" fmla="*/ 9270 w 1572981"/>
                  <a:gd name="connsiteY0" fmla="*/ 0 h 1420608"/>
                  <a:gd name="connsiteX1" fmla="*/ 1572981 w 1572981"/>
                  <a:gd name="connsiteY1" fmla="*/ 1413700 h 1420608"/>
                  <a:gd name="connsiteX0" fmla="*/ 9919 w 1500844"/>
                  <a:gd name="connsiteY0" fmla="*/ 0 h 1365382"/>
                  <a:gd name="connsiteX1" fmla="*/ 1500844 w 1500844"/>
                  <a:gd name="connsiteY1" fmla="*/ 1357342 h 1365382"/>
                  <a:gd name="connsiteX0" fmla="*/ 9607 w 1534499"/>
                  <a:gd name="connsiteY0" fmla="*/ 0 h 1391115"/>
                  <a:gd name="connsiteX1" fmla="*/ 1534499 w 1534499"/>
                  <a:gd name="connsiteY1" fmla="*/ 1383642 h 1391115"/>
                </a:gdLst>
                <a:ahLst/>
                <a:cxnLst>
                  <a:cxn ang="0">
                    <a:pos x="connsiteX0" y="connsiteY0"/>
                  </a:cxn>
                  <a:cxn ang="0">
                    <a:pos x="connsiteX1" y="connsiteY1"/>
                  </a:cxn>
                </a:cxnLst>
                <a:rect l="l" t="t" r="r" b="b"/>
                <a:pathLst>
                  <a:path w="1534499" h="1391115">
                    <a:moveTo>
                      <a:pt x="9607" y="0"/>
                    </a:moveTo>
                    <a:cubicBezTo>
                      <a:pt x="-106884" y="1183813"/>
                      <a:pt x="861569" y="1441190"/>
                      <a:pt x="1534499" y="1383642"/>
                    </a:cubicBezTo>
                  </a:path>
                </a:pathLst>
              </a:custGeom>
              <a:noFill/>
              <a:ln w="38100" cap="rnd">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Freeform: Shape 97">
                <a:extLst>
                  <a:ext uri="{FF2B5EF4-FFF2-40B4-BE49-F238E27FC236}">
                    <a16:creationId xmlns:a16="http://schemas.microsoft.com/office/drawing/2014/main" id="{A2F38FAD-9F1C-49C1-9579-A554ADEEA678}"/>
                  </a:ext>
                </a:extLst>
              </p:cNvPr>
              <p:cNvSpPr/>
              <p:nvPr/>
            </p:nvSpPr>
            <p:spPr>
              <a:xfrm rot="18048703">
                <a:off x="1459915" y="2359166"/>
                <a:ext cx="762317" cy="1554977"/>
              </a:xfrm>
              <a:custGeom>
                <a:avLst/>
                <a:gdLst>
                  <a:gd name="connsiteX0" fmla="*/ 0 w 2068140"/>
                  <a:gd name="connsiteY0" fmla="*/ 0 h 220929"/>
                  <a:gd name="connsiteX1" fmla="*/ 2068140 w 2068140"/>
                  <a:gd name="connsiteY1" fmla="*/ 220929 h 220929"/>
                  <a:gd name="connsiteX0" fmla="*/ 0 w 2068140"/>
                  <a:gd name="connsiteY0" fmla="*/ 0 h 220929"/>
                  <a:gd name="connsiteX1" fmla="*/ 2068140 w 2068140"/>
                  <a:gd name="connsiteY1" fmla="*/ 220929 h 220929"/>
                  <a:gd name="connsiteX0" fmla="*/ 0 w 2068140"/>
                  <a:gd name="connsiteY0" fmla="*/ 307366 h 528295"/>
                  <a:gd name="connsiteX1" fmla="*/ 2068140 w 2068140"/>
                  <a:gd name="connsiteY1" fmla="*/ 528295 h 528295"/>
                  <a:gd name="connsiteX0" fmla="*/ 0 w 2068140"/>
                  <a:gd name="connsiteY0" fmla="*/ 414136 h 635065"/>
                  <a:gd name="connsiteX1" fmla="*/ 2068140 w 2068140"/>
                  <a:gd name="connsiteY1" fmla="*/ 635065 h 635065"/>
                  <a:gd name="connsiteX0" fmla="*/ 0 w 2068140"/>
                  <a:gd name="connsiteY0" fmla="*/ 484043 h 704972"/>
                  <a:gd name="connsiteX1" fmla="*/ 2068140 w 2068140"/>
                  <a:gd name="connsiteY1" fmla="*/ 704972 h 704972"/>
                  <a:gd name="connsiteX0" fmla="*/ 0 w 1563711"/>
                  <a:gd name="connsiteY0" fmla="*/ 263608 h 1677308"/>
                  <a:gd name="connsiteX1" fmla="*/ 1563711 w 1563711"/>
                  <a:gd name="connsiteY1" fmla="*/ 1677308 h 1677308"/>
                  <a:gd name="connsiteX0" fmla="*/ 6776 w 1570487"/>
                  <a:gd name="connsiteY0" fmla="*/ 0 h 1413700"/>
                  <a:gd name="connsiteX1" fmla="*/ 1570487 w 1570487"/>
                  <a:gd name="connsiteY1" fmla="*/ 1413700 h 1413700"/>
                  <a:gd name="connsiteX0" fmla="*/ 9270 w 1572981"/>
                  <a:gd name="connsiteY0" fmla="*/ 0 h 1420608"/>
                  <a:gd name="connsiteX1" fmla="*/ 1572981 w 1572981"/>
                  <a:gd name="connsiteY1" fmla="*/ 1413700 h 1420608"/>
                  <a:gd name="connsiteX0" fmla="*/ 9919 w 1500844"/>
                  <a:gd name="connsiteY0" fmla="*/ 0 h 1365382"/>
                  <a:gd name="connsiteX1" fmla="*/ 1500844 w 1500844"/>
                  <a:gd name="connsiteY1" fmla="*/ 1357342 h 1365382"/>
                  <a:gd name="connsiteX0" fmla="*/ 9607 w 1534499"/>
                  <a:gd name="connsiteY0" fmla="*/ 0 h 1391115"/>
                  <a:gd name="connsiteX1" fmla="*/ 1534499 w 1534499"/>
                  <a:gd name="connsiteY1" fmla="*/ 1383642 h 1391115"/>
                  <a:gd name="connsiteX0" fmla="*/ 30616 w 794814"/>
                  <a:gd name="connsiteY0" fmla="*/ 0 h 2186968"/>
                  <a:gd name="connsiteX1" fmla="*/ 794814 w 794814"/>
                  <a:gd name="connsiteY1" fmla="*/ 2184726 h 2186968"/>
                  <a:gd name="connsiteX0" fmla="*/ 254194 w 1018392"/>
                  <a:gd name="connsiteY0" fmla="*/ 0 h 2187073"/>
                  <a:gd name="connsiteX1" fmla="*/ 1018392 w 1018392"/>
                  <a:gd name="connsiteY1" fmla="*/ 2184726 h 2187073"/>
                  <a:gd name="connsiteX0" fmla="*/ 512906 w 1277104"/>
                  <a:gd name="connsiteY0" fmla="*/ 0 h 2314889"/>
                  <a:gd name="connsiteX1" fmla="*/ 1277104 w 1277104"/>
                  <a:gd name="connsiteY1" fmla="*/ 2184726 h 2314889"/>
                  <a:gd name="connsiteX0" fmla="*/ 493831 w 1304193"/>
                  <a:gd name="connsiteY0" fmla="*/ 0 h 1998033"/>
                  <a:gd name="connsiteX1" fmla="*/ 1304193 w 1304193"/>
                  <a:gd name="connsiteY1" fmla="*/ 1842794 h 1998033"/>
                  <a:gd name="connsiteX0" fmla="*/ 223154 w 1033516"/>
                  <a:gd name="connsiteY0" fmla="*/ 0 h 1842794"/>
                  <a:gd name="connsiteX1" fmla="*/ 1033516 w 1033516"/>
                  <a:gd name="connsiteY1" fmla="*/ 1842794 h 1842794"/>
                  <a:gd name="connsiteX0" fmla="*/ 93055 w 903417"/>
                  <a:gd name="connsiteY0" fmla="*/ 0 h 1842794"/>
                  <a:gd name="connsiteX1" fmla="*/ 903417 w 903417"/>
                  <a:gd name="connsiteY1" fmla="*/ 1842794 h 1842794"/>
                </a:gdLst>
                <a:ahLst/>
                <a:cxnLst>
                  <a:cxn ang="0">
                    <a:pos x="connsiteX0" y="connsiteY0"/>
                  </a:cxn>
                  <a:cxn ang="0">
                    <a:pos x="connsiteX1" y="connsiteY1"/>
                  </a:cxn>
                </a:cxnLst>
                <a:rect l="l" t="t" r="r" b="b"/>
                <a:pathLst>
                  <a:path w="903417" h="1842794">
                    <a:moveTo>
                      <a:pt x="93055" y="0"/>
                    </a:moveTo>
                    <a:cubicBezTo>
                      <a:pt x="-240288" y="1262442"/>
                      <a:pt x="390427" y="1758879"/>
                      <a:pt x="903417" y="1842794"/>
                    </a:cubicBezTo>
                  </a:path>
                </a:pathLst>
              </a:custGeom>
              <a:noFill/>
              <a:ln w="38100" cap="rnd">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Freeform: Shape 98">
                <a:extLst>
                  <a:ext uri="{FF2B5EF4-FFF2-40B4-BE49-F238E27FC236}">
                    <a16:creationId xmlns:a16="http://schemas.microsoft.com/office/drawing/2014/main" id="{6C2D663B-9114-4FA3-8BDC-8A6A4FEC6D4C}"/>
                  </a:ext>
                </a:extLst>
              </p:cNvPr>
              <p:cNvSpPr/>
              <p:nvPr/>
            </p:nvSpPr>
            <p:spPr>
              <a:xfrm rot="522707">
                <a:off x="1494658" y="1037800"/>
                <a:ext cx="688212" cy="1623830"/>
              </a:xfrm>
              <a:custGeom>
                <a:avLst/>
                <a:gdLst>
                  <a:gd name="connsiteX0" fmla="*/ 0 w 2068140"/>
                  <a:gd name="connsiteY0" fmla="*/ 0 h 220929"/>
                  <a:gd name="connsiteX1" fmla="*/ 2068140 w 2068140"/>
                  <a:gd name="connsiteY1" fmla="*/ 220929 h 220929"/>
                  <a:gd name="connsiteX0" fmla="*/ 0 w 2068140"/>
                  <a:gd name="connsiteY0" fmla="*/ 0 h 220929"/>
                  <a:gd name="connsiteX1" fmla="*/ 2068140 w 2068140"/>
                  <a:gd name="connsiteY1" fmla="*/ 220929 h 220929"/>
                  <a:gd name="connsiteX0" fmla="*/ 0 w 2068140"/>
                  <a:gd name="connsiteY0" fmla="*/ 307366 h 528295"/>
                  <a:gd name="connsiteX1" fmla="*/ 2068140 w 2068140"/>
                  <a:gd name="connsiteY1" fmla="*/ 528295 h 528295"/>
                  <a:gd name="connsiteX0" fmla="*/ 0 w 2068140"/>
                  <a:gd name="connsiteY0" fmla="*/ 414136 h 635065"/>
                  <a:gd name="connsiteX1" fmla="*/ 2068140 w 2068140"/>
                  <a:gd name="connsiteY1" fmla="*/ 635065 h 635065"/>
                  <a:gd name="connsiteX0" fmla="*/ 0 w 2068140"/>
                  <a:gd name="connsiteY0" fmla="*/ 484043 h 704972"/>
                  <a:gd name="connsiteX1" fmla="*/ 2068140 w 2068140"/>
                  <a:gd name="connsiteY1" fmla="*/ 704972 h 704972"/>
                  <a:gd name="connsiteX0" fmla="*/ 0 w 1563711"/>
                  <a:gd name="connsiteY0" fmla="*/ 263608 h 1677308"/>
                  <a:gd name="connsiteX1" fmla="*/ 1563711 w 1563711"/>
                  <a:gd name="connsiteY1" fmla="*/ 1677308 h 1677308"/>
                  <a:gd name="connsiteX0" fmla="*/ 6776 w 1570487"/>
                  <a:gd name="connsiteY0" fmla="*/ 0 h 1413700"/>
                  <a:gd name="connsiteX1" fmla="*/ 1570487 w 1570487"/>
                  <a:gd name="connsiteY1" fmla="*/ 1413700 h 1413700"/>
                  <a:gd name="connsiteX0" fmla="*/ 9270 w 1572981"/>
                  <a:gd name="connsiteY0" fmla="*/ 0 h 1420608"/>
                  <a:gd name="connsiteX1" fmla="*/ 1572981 w 1572981"/>
                  <a:gd name="connsiteY1" fmla="*/ 1413700 h 1420608"/>
                  <a:gd name="connsiteX0" fmla="*/ 9919 w 1500844"/>
                  <a:gd name="connsiteY0" fmla="*/ 0 h 1365382"/>
                  <a:gd name="connsiteX1" fmla="*/ 1500844 w 1500844"/>
                  <a:gd name="connsiteY1" fmla="*/ 1357342 h 1365382"/>
                  <a:gd name="connsiteX0" fmla="*/ 9607 w 1534499"/>
                  <a:gd name="connsiteY0" fmla="*/ 0 h 1391115"/>
                  <a:gd name="connsiteX1" fmla="*/ 1534499 w 1534499"/>
                  <a:gd name="connsiteY1" fmla="*/ 1383642 h 1391115"/>
                  <a:gd name="connsiteX0" fmla="*/ 30616 w 794814"/>
                  <a:gd name="connsiteY0" fmla="*/ 0 h 2186968"/>
                  <a:gd name="connsiteX1" fmla="*/ 794814 w 794814"/>
                  <a:gd name="connsiteY1" fmla="*/ 2184726 h 2186968"/>
                  <a:gd name="connsiteX0" fmla="*/ 254194 w 1018392"/>
                  <a:gd name="connsiteY0" fmla="*/ 0 h 2187073"/>
                  <a:gd name="connsiteX1" fmla="*/ 1018392 w 1018392"/>
                  <a:gd name="connsiteY1" fmla="*/ 2184726 h 2187073"/>
                  <a:gd name="connsiteX0" fmla="*/ 512906 w 1277104"/>
                  <a:gd name="connsiteY0" fmla="*/ 0 h 2314889"/>
                  <a:gd name="connsiteX1" fmla="*/ 1277104 w 1277104"/>
                  <a:gd name="connsiteY1" fmla="*/ 2184726 h 2314889"/>
                  <a:gd name="connsiteX0" fmla="*/ 493831 w 1304193"/>
                  <a:gd name="connsiteY0" fmla="*/ 0 h 1998033"/>
                  <a:gd name="connsiteX1" fmla="*/ 1304193 w 1304193"/>
                  <a:gd name="connsiteY1" fmla="*/ 1842794 h 1998033"/>
                  <a:gd name="connsiteX0" fmla="*/ 223154 w 1033516"/>
                  <a:gd name="connsiteY0" fmla="*/ 0 h 1842794"/>
                  <a:gd name="connsiteX1" fmla="*/ 1033516 w 1033516"/>
                  <a:gd name="connsiteY1" fmla="*/ 1842794 h 1842794"/>
                  <a:gd name="connsiteX0" fmla="*/ 93055 w 903417"/>
                  <a:gd name="connsiteY0" fmla="*/ 0 h 1842794"/>
                  <a:gd name="connsiteX1" fmla="*/ 903417 w 903417"/>
                  <a:gd name="connsiteY1" fmla="*/ 1842794 h 1842794"/>
                  <a:gd name="connsiteX0" fmla="*/ 124771 w 689018"/>
                  <a:gd name="connsiteY0" fmla="*/ 0 h 2221978"/>
                  <a:gd name="connsiteX1" fmla="*/ 689018 w 689018"/>
                  <a:gd name="connsiteY1" fmla="*/ 2221978 h 2221978"/>
                  <a:gd name="connsiteX0" fmla="*/ 236380 w 800627"/>
                  <a:gd name="connsiteY0" fmla="*/ 0 h 2221978"/>
                  <a:gd name="connsiteX1" fmla="*/ 800627 w 800627"/>
                  <a:gd name="connsiteY1" fmla="*/ 2221978 h 2221978"/>
                  <a:gd name="connsiteX0" fmla="*/ 219228 w 783475"/>
                  <a:gd name="connsiteY0" fmla="*/ 0 h 2221978"/>
                  <a:gd name="connsiteX1" fmla="*/ 783475 w 783475"/>
                  <a:gd name="connsiteY1" fmla="*/ 2221978 h 2221978"/>
                  <a:gd name="connsiteX0" fmla="*/ 248570 w 661966"/>
                  <a:gd name="connsiteY0" fmla="*/ 0 h 2053793"/>
                  <a:gd name="connsiteX1" fmla="*/ 661966 w 661966"/>
                  <a:gd name="connsiteY1" fmla="*/ 2053793 h 2053793"/>
                  <a:gd name="connsiteX0" fmla="*/ 389466 w 802862"/>
                  <a:gd name="connsiteY0" fmla="*/ 0 h 2053793"/>
                  <a:gd name="connsiteX1" fmla="*/ 802862 w 802862"/>
                  <a:gd name="connsiteY1" fmla="*/ 2053793 h 2053793"/>
                  <a:gd name="connsiteX0" fmla="*/ 394081 w 787650"/>
                  <a:gd name="connsiteY0" fmla="*/ 1 h 1924393"/>
                  <a:gd name="connsiteX1" fmla="*/ 787650 w 787650"/>
                  <a:gd name="connsiteY1" fmla="*/ 1924393 h 1924393"/>
                  <a:gd name="connsiteX0" fmla="*/ 422027 w 815596"/>
                  <a:gd name="connsiteY0" fmla="*/ 0 h 1924392"/>
                  <a:gd name="connsiteX1" fmla="*/ 815596 w 815596"/>
                  <a:gd name="connsiteY1" fmla="*/ 1924392 h 1924392"/>
                </a:gdLst>
                <a:ahLst/>
                <a:cxnLst>
                  <a:cxn ang="0">
                    <a:pos x="connsiteX0" y="connsiteY0"/>
                  </a:cxn>
                  <a:cxn ang="0">
                    <a:pos x="connsiteX1" y="connsiteY1"/>
                  </a:cxn>
                </a:cxnLst>
                <a:rect l="l" t="t" r="r" b="b"/>
                <a:pathLst>
                  <a:path w="815596" h="1924392">
                    <a:moveTo>
                      <a:pt x="422027" y="0"/>
                    </a:moveTo>
                    <a:cubicBezTo>
                      <a:pt x="-550670" y="938916"/>
                      <a:pt x="407245" y="1631977"/>
                      <a:pt x="815596" y="1924392"/>
                    </a:cubicBezTo>
                  </a:path>
                </a:pathLst>
              </a:custGeom>
              <a:noFill/>
              <a:ln w="38100" cap="rnd">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Freeform: Shape 99">
                <a:extLst>
                  <a:ext uri="{FF2B5EF4-FFF2-40B4-BE49-F238E27FC236}">
                    <a16:creationId xmlns:a16="http://schemas.microsoft.com/office/drawing/2014/main" id="{6E88F021-2D49-4442-8CE4-0EF04AA66866}"/>
                  </a:ext>
                </a:extLst>
              </p:cNvPr>
              <p:cNvSpPr/>
              <p:nvPr/>
            </p:nvSpPr>
            <p:spPr>
              <a:xfrm rot="13627081">
                <a:off x="1923514" y="2794322"/>
                <a:ext cx="1077639" cy="1953338"/>
              </a:xfrm>
              <a:custGeom>
                <a:avLst/>
                <a:gdLst>
                  <a:gd name="connsiteX0" fmla="*/ 0 w 2068140"/>
                  <a:gd name="connsiteY0" fmla="*/ 0 h 220929"/>
                  <a:gd name="connsiteX1" fmla="*/ 2068140 w 2068140"/>
                  <a:gd name="connsiteY1" fmla="*/ 220929 h 220929"/>
                  <a:gd name="connsiteX0" fmla="*/ 0 w 2068140"/>
                  <a:gd name="connsiteY0" fmla="*/ 0 h 220929"/>
                  <a:gd name="connsiteX1" fmla="*/ 2068140 w 2068140"/>
                  <a:gd name="connsiteY1" fmla="*/ 220929 h 220929"/>
                  <a:gd name="connsiteX0" fmla="*/ 0 w 2068140"/>
                  <a:gd name="connsiteY0" fmla="*/ 307366 h 528295"/>
                  <a:gd name="connsiteX1" fmla="*/ 2068140 w 2068140"/>
                  <a:gd name="connsiteY1" fmla="*/ 528295 h 528295"/>
                  <a:gd name="connsiteX0" fmla="*/ 0 w 2068140"/>
                  <a:gd name="connsiteY0" fmla="*/ 414136 h 635065"/>
                  <a:gd name="connsiteX1" fmla="*/ 2068140 w 2068140"/>
                  <a:gd name="connsiteY1" fmla="*/ 635065 h 635065"/>
                  <a:gd name="connsiteX0" fmla="*/ 0 w 2068140"/>
                  <a:gd name="connsiteY0" fmla="*/ 484043 h 704972"/>
                  <a:gd name="connsiteX1" fmla="*/ 2068140 w 2068140"/>
                  <a:gd name="connsiteY1" fmla="*/ 704972 h 704972"/>
                  <a:gd name="connsiteX0" fmla="*/ 0 w 1563711"/>
                  <a:gd name="connsiteY0" fmla="*/ 263608 h 1677308"/>
                  <a:gd name="connsiteX1" fmla="*/ 1563711 w 1563711"/>
                  <a:gd name="connsiteY1" fmla="*/ 1677308 h 1677308"/>
                  <a:gd name="connsiteX0" fmla="*/ 6776 w 1570487"/>
                  <a:gd name="connsiteY0" fmla="*/ 0 h 1413700"/>
                  <a:gd name="connsiteX1" fmla="*/ 1570487 w 1570487"/>
                  <a:gd name="connsiteY1" fmla="*/ 1413700 h 1413700"/>
                  <a:gd name="connsiteX0" fmla="*/ 9270 w 1572981"/>
                  <a:gd name="connsiteY0" fmla="*/ 0 h 1420608"/>
                  <a:gd name="connsiteX1" fmla="*/ 1572981 w 1572981"/>
                  <a:gd name="connsiteY1" fmla="*/ 1413700 h 1420608"/>
                  <a:gd name="connsiteX0" fmla="*/ 9919 w 1500844"/>
                  <a:gd name="connsiteY0" fmla="*/ 0 h 1365382"/>
                  <a:gd name="connsiteX1" fmla="*/ 1500844 w 1500844"/>
                  <a:gd name="connsiteY1" fmla="*/ 1357342 h 1365382"/>
                  <a:gd name="connsiteX0" fmla="*/ 9607 w 1534499"/>
                  <a:gd name="connsiteY0" fmla="*/ 0 h 1391115"/>
                  <a:gd name="connsiteX1" fmla="*/ 1534499 w 1534499"/>
                  <a:gd name="connsiteY1" fmla="*/ 1383642 h 1391115"/>
                  <a:gd name="connsiteX0" fmla="*/ 30616 w 794814"/>
                  <a:gd name="connsiteY0" fmla="*/ 0 h 2186968"/>
                  <a:gd name="connsiteX1" fmla="*/ 794814 w 794814"/>
                  <a:gd name="connsiteY1" fmla="*/ 2184726 h 2186968"/>
                  <a:gd name="connsiteX0" fmla="*/ 254194 w 1018392"/>
                  <a:gd name="connsiteY0" fmla="*/ 0 h 2187073"/>
                  <a:gd name="connsiteX1" fmla="*/ 1018392 w 1018392"/>
                  <a:gd name="connsiteY1" fmla="*/ 2184726 h 2187073"/>
                  <a:gd name="connsiteX0" fmla="*/ 512906 w 1277104"/>
                  <a:gd name="connsiteY0" fmla="*/ 0 h 2314889"/>
                  <a:gd name="connsiteX1" fmla="*/ 1277104 w 1277104"/>
                  <a:gd name="connsiteY1" fmla="*/ 2184726 h 2314889"/>
                </a:gdLst>
                <a:ahLst/>
                <a:cxnLst>
                  <a:cxn ang="0">
                    <a:pos x="connsiteX0" y="connsiteY0"/>
                  </a:cxn>
                  <a:cxn ang="0">
                    <a:pos x="connsiteX1" y="connsiteY1"/>
                  </a:cxn>
                </a:cxnLst>
                <a:rect l="l" t="t" r="r" b="b"/>
                <a:pathLst>
                  <a:path w="1277104" h="2314889">
                    <a:moveTo>
                      <a:pt x="512906" y="0"/>
                    </a:moveTo>
                    <a:cubicBezTo>
                      <a:pt x="-144525" y="1234217"/>
                      <a:pt x="-426974" y="2775444"/>
                      <a:pt x="1277104" y="2184726"/>
                    </a:cubicBezTo>
                  </a:path>
                </a:pathLst>
              </a:custGeom>
              <a:noFill/>
              <a:ln w="38100" cap="rnd">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2" name="Group 81">
              <a:extLst>
                <a:ext uri="{FF2B5EF4-FFF2-40B4-BE49-F238E27FC236}">
                  <a16:creationId xmlns:a16="http://schemas.microsoft.com/office/drawing/2014/main" id="{3057F47D-B2ED-4165-BCEA-74BF5E184B2D}"/>
                </a:ext>
              </a:extLst>
            </p:cNvPr>
            <p:cNvGrpSpPr/>
            <p:nvPr/>
          </p:nvGrpSpPr>
          <p:grpSpPr>
            <a:xfrm>
              <a:off x="1015782" y="755709"/>
              <a:ext cx="3149239" cy="3832760"/>
              <a:chOff x="5245160" y="-620750"/>
              <a:chExt cx="3732144" cy="4542182"/>
            </a:xfrm>
          </p:grpSpPr>
          <p:sp>
            <p:nvSpPr>
              <p:cNvPr id="66" name="Rectangle 65">
                <a:extLst>
                  <a:ext uri="{FF2B5EF4-FFF2-40B4-BE49-F238E27FC236}">
                    <a16:creationId xmlns:a16="http://schemas.microsoft.com/office/drawing/2014/main" id="{2BC9CC0D-6321-40AF-8A82-FC3601F14D2D}"/>
                  </a:ext>
                </a:extLst>
              </p:cNvPr>
              <p:cNvSpPr/>
              <p:nvPr/>
            </p:nvSpPr>
            <p:spPr>
              <a:xfrm>
                <a:off x="5245160" y="-620750"/>
                <a:ext cx="3732144" cy="4542182"/>
              </a:xfrm>
              <a:prstGeom prst="rect">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a:extLst>
                  <a:ext uri="{FF2B5EF4-FFF2-40B4-BE49-F238E27FC236}">
                    <a16:creationId xmlns:a16="http://schemas.microsoft.com/office/drawing/2014/main" id="{C9AE4F5C-57DA-4C5A-86E3-ABEA04D1399D}"/>
                  </a:ext>
                </a:extLst>
              </p:cNvPr>
              <p:cNvSpPr txBox="1"/>
              <p:nvPr/>
            </p:nvSpPr>
            <p:spPr>
              <a:xfrm>
                <a:off x="5931809" y="414215"/>
                <a:ext cx="466794" cy="646331"/>
              </a:xfrm>
              <a:prstGeom prst="rect">
                <a:avLst/>
              </a:prstGeom>
              <a:noFill/>
            </p:spPr>
            <p:txBody>
              <a:bodyPr wrap="none" rtlCol="0">
                <a:spAutoFit/>
              </a:bodyPr>
              <a:lstStyle/>
              <a:p>
                <a:r>
                  <a:rPr lang="en-US" sz="3600" b="1" dirty="0">
                    <a:solidFill>
                      <a:srgbClr val="FF0000"/>
                    </a:solidFill>
                    <a:latin typeface="Arial" panose="020B0604020202020204" pitchFamily="34" charset="0"/>
                  </a:rPr>
                  <a:t>L</a:t>
                </a:r>
              </a:p>
            </p:txBody>
          </p:sp>
          <p:sp>
            <p:nvSpPr>
              <p:cNvPr id="44" name="Freeform: Shape 43">
                <a:extLst>
                  <a:ext uri="{FF2B5EF4-FFF2-40B4-BE49-F238E27FC236}">
                    <a16:creationId xmlns:a16="http://schemas.microsoft.com/office/drawing/2014/main" id="{3E5C6B25-E8C6-4683-A5E2-D51CAA210A8F}"/>
                  </a:ext>
                </a:extLst>
              </p:cNvPr>
              <p:cNvSpPr/>
              <p:nvPr/>
            </p:nvSpPr>
            <p:spPr>
              <a:xfrm>
                <a:off x="7599680" y="-345440"/>
                <a:ext cx="568960" cy="975360"/>
              </a:xfrm>
              <a:custGeom>
                <a:avLst/>
                <a:gdLst>
                  <a:gd name="connsiteX0" fmla="*/ 568960 w 568960"/>
                  <a:gd name="connsiteY0" fmla="*/ 975360 h 975360"/>
                  <a:gd name="connsiteX1" fmla="*/ 0 w 568960"/>
                  <a:gd name="connsiteY1" fmla="*/ 0 h 975360"/>
                </a:gdLst>
                <a:ahLst/>
                <a:cxnLst>
                  <a:cxn ang="0">
                    <a:pos x="connsiteX0" y="connsiteY0"/>
                  </a:cxn>
                  <a:cxn ang="0">
                    <a:pos x="connsiteX1" y="connsiteY1"/>
                  </a:cxn>
                </a:cxnLst>
                <a:rect l="l" t="t" r="r" b="b"/>
                <a:pathLst>
                  <a:path w="568960" h="975360">
                    <a:moveTo>
                      <a:pt x="568960" y="975360"/>
                    </a:moveTo>
                    <a:lnTo>
                      <a:pt x="0" y="0"/>
                    </a:lnTo>
                  </a:path>
                </a:pathLst>
              </a:custGeom>
              <a:noFill/>
              <a:ln w="38100" cap="rnd">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Freeform: Shape 44">
                <a:extLst>
                  <a:ext uri="{FF2B5EF4-FFF2-40B4-BE49-F238E27FC236}">
                    <a16:creationId xmlns:a16="http://schemas.microsoft.com/office/drawing/2014/main" id="{4929B4AD-3B62-4673-B189-4E7ABB302EAF}"/>
                  </a:ext>
                </a:extLst>
              </p:cNvPr>
              <p:cNvSpPr/>
              <p:nvPr/>
            </p:nvSpPr>
            <p:spPr>
              <a:xfrm rot="21155218">
                <a:off x="6871247" y="43139"/>
                <a:ext cx="420543" cy="751137"/>
              </a:xfrm>
              <a:custGeom>
                <a:avLst/>
                <a:gdLst>
                  <a:gd name="connsiteX0" fmla="*/ 568960 w 568960"/>
                  <a:gd name="connsiteY0" fmla="*/ 975360 h 975360"/>
                  <a:gd name="connsiteX1" fmla="*/ 0 w 568960"/>
                  <a:gd name="connsiteY1" fmla="*/ 0 h 975360"/>
                  <a:gd name="connsiteX0" fmla="*/ 420543 w 420543"/>
                  <a:gd name="connsiteY0" fmla="*/ 751137 h 751137"/>
                  <a:gd name="connsiteX1" fmla="*/ 0 w 420543"/>
                  <a:gd name="connsiteY1" fmla="*/ 0 h 751137"/>
                </a:gdLst>
                <a:ahLst/>
                <a:cxnLst>
                  <a:cxn ang="0">
                    <a:pos x="connsiteX0" y="connsiteY0"/>
                  </a:cxn>
                  <a:cxn ang="0">
                    <a:pos x="connsiteX1" y="connsiteY1"/>
                  </a:cxn>
                </a:cxnLst>
                <a:rect l="l" t="t" r="r" b="b"/>
                <a:pathLst>
                  <a:path w="420543" h="751137">
                    <a:moveTo>
                      <a:pt x="420543" y="751137"/>
                    </a:moveTo>
                    <a:lnTo>
                      <a:pt x="0" y="0"/>
                    </a:lnTo>
                  </a:path>
                </a:pathLst>
              </a:custGeom>
              <a:noFill/>
              <a:ln w="38100" cap="rnd">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Freeform: Shape 45">
                <a:extLst>
                  <a:ext uri="{FF2B5EF4-FFF2-40B4-BE49-F238E27FC236}">
                    <a16:creationId xmlns:a16="http://schemas.microsoft.com/office/drawing/2014/main" id="{AF6B0D01-F779-437A-B889-11F0E0F9A25D}"/>
                  </a:ext>
                </a:extLst>
              </p:cNvPr>
              <p:cNvSpPr/>
              <p:nvPr/>
            </p:nvSpPr>
            <p:spPr>
              <a:xfrm rot="3287853">
                <a:off x="6914128" y="1446187"/>
                <a:ext cx="727637" cy="1291069"/>
              </a:xfrm>
              <a:custGeom>
                <a:avLst/>
                <a:gdLst>
                  <a:gd name="connsiteX0" fmla="*/ 568960 w 568960"/>
                  <a:gd name="connsiteY0" fmla="*/ 975360 h 975360"/>
                  <a:gd name="connsiteX1" fmla="*/ 0 w 568960"/>
                  <a:gd name="connsiteY1" fmla="*/ 0 h 975360"/>
                  <a:gd name="connsiteX0" fmla="*/ 420543 w 420543"/>
                  <a:gd name="connsiteY0" fmla="*/ 751137 h 751137"/>
                  <a:gd name="connsiteX1" fmla="*/ 0 w 420543"/>
                  <a:gd name="connsiteY1" fmla="*/ 0 h 751137"/>
                  <a:gd name="connsiteX0" fmla="*/ 727637 w 727637"/>
                  <a:gd name="connsiteY0" fmla="*/ 1291069 h 1291069"/>
                  <a:gd name="connsiteX1" fmla="*/ 0 w 727637"/>
                  <a:gd name="connsiteY1" fmla="*/ 0 h 1291069"/>
                </a:gdLst>
                <a:ahLst/>
                <a:cxnLst>
                  <a:cxn ang="0">
                    <a:pos x="connsiteX0" y="connsiteY0"/>
                  </a:cxn>
                  <a:cxn ang="0">
                    <a:pos x="connsiteX1" y="connsiteY1"/>
                  </a:cxn>
                </a:cxnLst>
                <a:rect l="l" t="t" r="r" b="b"/>
                <a:pathLst>
                  <a:path w="727637" h="1291069">
                    <a:moveTo>
                      <a:pt x="727637" y="1291069"/>
                    </a:moveTo>
                    <a:lnTo>
                      <a:pt x="0" y="0"/>
                    </a:lnTo>
                  </a:path>
                </a:pathLst>
              </a:custGeom>
              <a:noFill/>
              <a:ln w="38100" cap="rnd">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Freeform: Shape 46">
                <a:extLst>
                  <a:ext uri="{FF2B5EF4-FFF2-40B4-BE49-F238E27FC236}">
                    <a16:creationId xmlns:a16="http://schemas.microsoft.com/office/drawing/2014/main" id="{6CE3F816-3DDC-4382-9F1B-07F091A58202}"/>
                  </a:ext>
                </a:extLst>
              </p:cNvPr>
              <p:cNvSpPr/>
              <p:nvPr/>
            </p:nvSpPr>
            <p:spPr>
              <a:xfrm rot="3287853">
                <a:off x="7507776" y="1919442"/>
                <a:ext cx="885941" cy="1701164"/>
              </a:xfrm>
              <a:custGeom>
                <a:avLst/>
                <a:gdLst>
                  <a:gd name="connsiteX0" fmla="*/ 568960 w 568960"/>
                  <a:gd name="connsiteY0" fmla="*/ 975360 h 975360"/>
                  <a:gd name="connsiteX1" fmla="*/ 0 w 568960"/>
                  <a:gd name="connsiteY1" fmla="*/ 0 h 975360"/>
                  <a:gd name="connsiteX0" fmla="*/ 420543 w 420543"/>
                  <a:gd name="connsiteY0" fmla="*/ 751137 h 751137"/>
                  <a:gd name="connsiteX1" fmla="*/ 0 w 420543"/>
                  <a:gd name="connsiteY1" fmla="*/ 0 h 751137"/>
                  <a:gd name="connsiteX0" fmla="*/ 727637 w 727637"/>
                  <a:gd name="connsiteY0" fmla="*/ 1291069 h 1291069"/>
                  <a:gd name="connsiteX1" fmla="*/ 0 w 727637"/>
                  <a:gd name="connsiteY1" fmla="*/ 0 h 1291069"/>
                  <a:gd name="connsiteX0" fmla="*/ 885941 w 885941"/>
                  <a:gd name="connsiteY0" fmla="*/ 1701164 h 1701164"/>
                  <a:gd name="connsiteX1" fmla="*/ 0 w 885941"/>
                  <a:gd name="connsiteY1" fmla="*/ 0 h 1701164"/>
                </a:gdLst>
                <a:ahLst/>
                <a:cxnLst>
                  <a:cxn ang="0">
                    <a:pos x="connsiteX0" y="connsiteY0"/>
                  </a:cxn>
                  <a:cxn ang="0">
                    <a:pos x="connsiteX1" y="connsiteY1"/>
                  </a:cxn>
                </a:cxnLst>
                <a:rect l="l" t="t" r="r" b="b"/>
                <a:pathLst>
                  <a:path w="885941" h="1701164">
                    <a:moveTo>
                      <a:pt x="885941" y="1701164"/>
                    </a:moveTo>
                    <a:lnTo>
                      <a:pt x="0" y="0"/>
                    </a:lnTo>
                  </a:path>
                </a:pathLst>
              </a:custGeom>
              <a:noFill/>
              <a:ln w="38100" cap="rnd">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Freeform: Shape 48">
                <a:extLst>
                  <a:ext uri="{FF2B5EF4-FFF2-40B4-BE49-F238E27FC236}">
                    <a16:creationId xmlns:a16="http://schemas.microsoft.com/office/drawing/2014/main" id="{D7142E0C-9605-4EBB-878C-9CBEDF986C4F}"/>
                  </a:ext>
                </a:extLst>
              </p:cNvPr>
              <p:cNvSpPr/>
              <p:nvPr/>
            </p:nvSpPr>
            <p:spPr>
              <a:xfrm>
                <a:off x="5253197" y="-619828"/>
                <a:ext cx="3274678" cy="3986175"/>
              </a:xfrm>
              <a:custGeom>
                <a:avLst/>
                <a:gdLst>
                  <a:gd name="connsiteX0" fmla="*/ 0 w 3278293"/>
                  <a:gd name="connsiteY0" fmla="*/ 3061547 h 3955627"/>
                  <a:gd name="connsiteX1" fmla="*/ 1076960 w 3278293"/>
                  <a:gd name="connsiteY1" fmla="*/ 3955627 h 3955627"/>
                  <a:gd name="connsiteX2" fmla="*/ 3278293 w 3278293"/>
                  <a:gd name="connsiteY2" fmla="*/ 1930400 h 3955627"/>
                  <a:gd name="connsiteX3" fmla="*/ 3007360 w 3278293"/>
                  <a:gd name="connsiteY3" fmla="*/ 0 h 3955627"/>
                  <a:gd name="connsiteX0" fmla="*/ 0 w 3278293"/>
                  <a:gd name="connsiteY0" fmla="*/ 3061547 h 3955627"/>
                  <a:gd name="connsiteX1" fmla="*/ 1076960 w 3278293"/>
                  <a:gd name="connsiteY1" fmla="*/ 3955627 h 3955627"/>
                  <a:gd name="connsiteX2" fmla="*/ 3278293 w 3278293"/>
                  <a:gd name="connsiteY2" fmla="*/ 1930400 h 3955627"/>
                  <a:gd name="connsiteX3" fmla="*/ 3007360 w 3278293"/>
                  <a:gd name="connsiteY3" fmla="*/ 0 h 3955627"/>
                  <a:gd name="connsiteX0" fmla="*/ 0 w 3305635"/>
                  <a:gd name="connsiteY0" fmla="*/ 3061547 h 3955627"/>
                  <a:gd name="connsiteX1" fmla="*/ 1076960 w 3305635"/>
                  <a:gd name="connsiteY1" fmla="*/ 3955627 h 3955627"/>
                  <a:gd name="connsiteX2" fmla="*/ 3278293 w 3305635"/>
                  <a:gd name="connsiteY2" fmla="*/ 1930400 h 3955627"/>
                  <a:gd name="connsiteX3" fmla="*/ 3007360 w 3305635"/>
                  <a:gd name="connsiteY3" fmla="*/ 0 h 3955627"/>
                  <a:gd name="connsiteX0" fmla="*/ 0 w 3305635"/>
                  <a:gd name="connsiteY0" fmla="*/ 3061547 h 3955627"/>
                  <a:gd name="connsiteX1" fmla="*/ 1076960 w 3305635"/>
                  <a:gd name="connsiteY1" fmla="*/ 3955627 h 3955627"/>
                  <a:gd name="connsiteX2" fmla="*/ 3278293 w 3305635"/>
                  <a:gd name="connsiteY2" fmla="*/ 1930400 h 3955627"/>
                  <a:gd name="connsiteX3" fmla="*/ 3007360 w 3305635"/>
                  <a:gd name="connsiteY3" fmla="*/ 0 h 3955627"/>
                  <a:gd name="connsiteX0" fmla="*/ 0 w 3305635"/>
                  <a:gd name="connsiteY0" fmla="*/ 3061547 h 3955627"/>
                  <a:gd name="connsiteX1" fmla="*/ 1076960 w 3305635"/>
                  <a:gd name="connsiteY1" fmla="*/ 3955627 h 3955627"/>
                  <a:gd name="connsiteX2" fmla="*/ 3278293 w 3305635"/>
                  <a:gd name="connsiteY2" fmla="*/ 1930400 h 3955627"/>
                  <a:gd name="connsiteX3" fmla="*/ 3007360 w 3305635"/>
                  <a:gd name="connsiteY3" fmla="*/ 0 h 3955627"/>
                  <a:gd name="connsiteX0" fmla="*/ 0 w 3305635"/>
                  <a:gd name="connsiteY0" fmla="*/ 3061547 h 3955627"/>
                  <a:gd name="connsiteX1" fmla="*/ 1076960 w 3305635"/>
                  <a:gd name="connsiteY1" fmla="*/ 3955627 h 3955627"/>
                  <a:gd name="connsiteX2" fmla="*/ 3278293 w 3305635"/>
                  <a:gd name="connsiteY2" fmla="*/ 1930400 h 3955627"/>
                  <a:gd name="connsiteX3" fmla="*/ 3007360 w 3305635"/>
                  <a:gd name="connsiteY3" fmla="*/ 0 h 3955627"/>
                </a:gdLst>
                <a:ahLst/>
                <a:cxnLst>
                  <a:cxn ang="0">
                    <a:pos x="connsiteX0" y="connsiteY0"/>
                  </a:cxn>
                  <a:cxn ang="0">
                    <a:pos x="connsiteX1" y="connsiteY1"/>
                  </a:cxn>
                  <a:cxn ang="0">
                    <a:pos x="connsiteX2" y="connsiteY2"/>
                  </a:cxn>
                  <a:cxn ang="0">
                    <a:pos x="connsiteX3" y="connsiteY3"/>
                  </a:cxn>
                </a:cxnLst>
                <a:rect l="l" t="t" r="r" b="b"/>
                <a:pathLst>
                  <a:path w="3305635" h="3955627">
                    <a:moveTo>
                      <a:pt x="0" y="3061547"/>
                    </a:moveTo>
                    <a:cubicBezTo>
                      <a:pt x="358987" y="3359574"/>
                      <a:pt x="639735" y="3745617"/>
                      <a:pt x="1076960" y="3955627"/>
                    </a:cubicBezTo>
                    <a:cubicBezTo>
                      <a:pt x="2079679" y="3454141"/>
                      <a:pt x="2862354" y="2896421"/>
                      <a:pt x="3278293" y="1930400"/>
                    </a:cubicBezTo>
                    <a:cubicBezTo>
                      <a:pt x="3298004" y="1264928"/>
                      <a:pt x="3403286" y="863510"/>
                      <a:pt x="300736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eeform: Shape 49">
                <a:extLst>
                  <a:ext uri="{FF2B5EF4-FFF2-40B4-BE49-F238E27FC236}">
                    <a16:creationId xmlns:a16="http://schemas.microsoft.com/office/drawing/2014/main" id="{EC6DEAEA-B8F6-49A0-A3FF-D2F7D0BFC888}"/>
                  </a:ext>
                </a:extLst>
              </p:cNvPr>
              <p:cNvSpPr/>
              <p:nvPr/>
            </p:nvSpPr>
            <p:spPr>
              <a:xfrm>
                <a:off x="5253197" y="-221976"/>
                <a:ext cx="2454856" cy="2761975"/>
              </a:xfrm>
              <a:custGeom>
                <a:avLst/>
                <a:gdLst>
                  <a:gd name="connsiteX0" fmla="*/ 20320 w 2506133"/>
                  <a:gd name="connsiteY0" fmla="*/ 1171787 h 2661920"/>
                  <a:gd name="connsiteX1" fmla="*/ 1286933 w 2506133"/>
                  <a:gd name="connsiteY1" fmla="*/ 2661920 h 2661920"/>
                  <a:gd name="connsiteX2" fmla="*/ 2506133 w 2506133"/>
                  <a:gd name="connsiteY2" fmla="*/ 1212427 h 2661920"/>
                  <a:gd name="connsiteX3" fmla="*/ 1639147 w 2506133"/>
                  <a:gd name="connsiteY3" fmla="*/ 0 h 2661920"/>
                  <a:gd name="connsiteX4" fmla="*/ 0 w 2506133"/>
                  <a:gd name="connsiteY4" fmla="*/ 162560 h 2661920"/>
                  <a:gd name="connsiteX0" fmla="*/ 20320 w 2506133"/>
                  <a:gd name="connsiteY0" fmla="*/ 1171787 h 2661920"/>
                  <a:gd name="connsiteX1" fmla="*/ 1286933 w 2506133"/>
                  <a:gd name="connsiteY1" fmla="*/ 2661920 h 2661920"/>
                  <a:gd name="connsiteX2" fmla="*/ 2506133 w 2506133"/>
                  <a:gd name="connsiteY2" fmla="*/ 1212427 h 2661920"/>
                  <a:gd name="connsiteX3" fmla="*/ 1639147 w 2506133"/>
                  <a:gd name="connsiteY3" fmla="*/ 0 h 2661920"/>
                  <a:gd name="connsiteX4" fmla="*/ 0 w 2506133"/>
                  <a:gd name="connsiteY4" fmla="*/ 162560 h 2661920"/>
                  <a:gd name="connsiteX0" fmla="*/ 20320 w 2506133"/>
                  <a:gd name="connsiteY0" fmla="*/ 1171787 h 2661920"/>
                  <a:gd name="connsiteX1" fmla="*/ 1286933 w 2506133"/>
                  <a:gd name="connsiteY1" fmla="*/ 2661920 h 2661920"/>
                  <a:gd name="connsiteX2" fmla="*/ 2506133 w 2506133"/>
                  <a:gd name="connsiteY2" fmla="*/ 1212427 h 2661920"/>
                  <a:gd name="connsiteX3" fmla="*/ 1639147 w 2506133"/>
                  <a:gd name="connsiteY3" fmla="*/ 0 h 2661920"/>
                  <a:gd name="connsiteX4" fmla="*/ 0 w 2506133"/>
                  <a:gd name="connsiteY4" fmla="*/ 162560 h 2661920"/>
                  <a:gd name="connsiteX0" fmla="*/ 20320 w 2506133"/>
                  <a:gd name="connsiteY0" fmla="*/ 1171787 h 2661920"/>
                  <a:gd name="connsiteX1" fmla="*/ 1286933 w 2506133"/>
                  <a:gd name="connsiteY1" fmla="*/ 2661920 h 2661920"/>
                  <a:gd name="connsiteX2" fmla="*/ 2506133 w 2506133"/>
                  <a:gd name="connsiteY2" fmla="*/ 1212427 h 2661920"/>
                  <a:gd name="connsiteX3" fmla="*/ 1639147 w 2506133"/>
                  <a:gd name="connsiteY3" fmla="*/ 0 h 2661920"/>
                  <a:gd name="connsiteX4" fmla="*/ 0 w 2506133"/>
                  <a:gd name="connsiteY4" fmla="*/ 162560 h 2661920"/>
                  <a:gd name="connsiteX0" fmla="*/ 20320 w 2506133"/>
                  <a:gd name="connsiteY0" fmla="*/ 1310320 h 2800453"/>
                  <a:gd name="connsiteX1" fmla="*/ 1286933 w 2506133"/>
                  <a:gd name="connsiteY1" fmla="*/ 2800453 h 2800453"/>
                  <a:gd name="connsiteX2" fmla="*/ 2506133 w 2506133"/>
                  <a:gd name="connsiteY2" fmla="*/ 1350960 h 2800453"/>
                  <a:gd name="connsiteX3" fmla="*/ 1639147 w 2506133"/>
                  <a:gd name="connsiteY3" fmla="*/ 138533 h 2800453"/>
                  <a:gd name="connsiteX4" fmla="*/ 0 w 2506133"/>
                  <a:gd name="connsiteY4" fmla="*/ 301093 h 2800453"/>
                  <a:gd name="connsiteX0" fmla="*/ 20320 w 2506133"/>
                  <a:gd name="connsiteY0" fmla="*/ 1224742 h 2714875"/>
                  <a:gd name="connsiteX1" fmla="*/ 1286933 w 2506133"/>
                  <a:gd name="connsiteY1" fmla="*/ 2714875 h 2714875"/>
                  <a:gd name="connsiteX2" fmla="*/ 2506133 w 2506133"/>
                  <a:gd name="connsiteY2" fmla="*/ 1265382 h 2714875"/>
                  <a:gd name="connsiteX3" fmla="*/ 1639147 w 2506133"/>
                  <a:gd name="connsiteY3" fmla="*/ 52955 h 2714875"/>
                  <a:gd name="connsiteX4" fmla="*/ 0 w 2506133"/>
                  <a:gd name="connsiteY4" fmla="*/ 215515 h 2714875"/>
                  <a:gd name="connsiteX0" fmla="*/ 20320 w 2506133"/>
                  <a:gd name="connsiteY0" fmla="*/ 1224742 h 2714875"/>
                  <a:gd name="connsiteX1" fmla="*/ 1286933 w 2506133"/>
                  <a:gd name="connsiteY1" fmla="*/ 2714875 h 2714875"/>
                  <a:gd name="connsiteX2" fmla="*/ 2506133 w 2506133"/>
                  <a:gd name="connsiteY2" fmla="*/ 1265382 h 2714875"/>
                  <a:gd name="connsiteX3" fmla="*/ 1639147 w 2506133"/>
                  <a:gd name="connsiteY3" fmla="*/ 52955 h 2714875"/>
                  <a:gd name="connsiteX4" fmla="*/ 0 w 2506133"/>
                  <a:gd name="connsiteY4" fmla="*/ 215515 h 2714875"/>
                  <a:gd name="connsiteX0" fmla="*/ 20320 w 2506133"/>
                  <a:gd name="connsiteY0" fmla="*/ 1225603 h 2715736"/>
                  <a:gd name="connsiteX1" fmla="*/ 1286933 w 2506133"/>
                  <a:gd name="connsiteY1" fmla="*/ 2715736 h 2715736"/>
                  <a:gd name="connsiteX2" fmla="*/ 2506133 w 2506133"/>
                  <a:gd name="connsiteY2" fmla="*/ 1266243 h 2715736"/>
                  <a:gd name="connsiteX3" fmla="*/ 1639147 w 2506133"/>
                  <a:gd name="connsiteY3" fmla="*/ 53816 h 2715736"/>
                  <a:gd name="connsiteX4" fmla="*/ 0 w 2506133"/>
                  <a:gd name="connsiteY4" fmla="*/ 216376 h 2715736"/>
                  <a:gd name="connsiteX0" fmla="*/ 0 w 2485813"/>
                  <a:gd name="connsiteY0" fmla="*/ 1221181 h 2711314"/>
                  <a:gd name="connsiteX1" fmla="*/ 1266613 w 2485813"/>
                  <a:gd name="connsiteY1" fmla="*/ 2711314 h 2711314"/>
                  <a:gd name="connsiteX2" fmla="*/ 2485813 w 2485813"/>
                  <a:gd name="connsiteY2" fmla="*/ 1261821 h 2711314"/>
                  <a:gd name="connsiteX3" fmla="*/ 1618827 w 2485813"/>
                  <a:gd name="connsiteY3" fmla="*/ 49394 h 2711314"/>
                  <a:gd name="connsiteX4" fmla="*/ 1684 w 2485813"/>
                  <a:gd name="connsiteY4" fmla="*/ 248627 h 2711314"/>
                  <a:gd name="connsiteX0" fmla="*/ 0 w 2485813"/>
                  <a:gd name="connsiteY0" fmla="*/ 1281063 h 2771196"/>
                  <a:gd name="connsiteX1" fmla="*/ 1266613 w 2485813"/>
                  <a:gd name="connsiteY1" fmla="*/ 2771196 h 2771196"/>
                  <a:gd name="connsiteX2" fmla="*/ 2485813 w 2485813"/>
                  <a:gd name="connsiteY2" fmla="*/ 1321703 h 2771196"/>
                  <a:gd name="connsiteX3" fmla="*/ 1618827 w 2485813"/>
                  <a:gd name="connsiteY3" fmla="*/ 109276 h 2771196"/>
                  <a:gd name="connsiteX4" fmla="*/ 1684 w 2485813"/>
                  <a:gd name="connsiteY4" fmla="*/ 308509 h 2771196"/>
                  <a:gd name="connsiteX0" fmla="*/ 0 w 2485813"/>
                  <a:gd name="connsiteY0" fmla="*/ 1271842 h 2761975"/>
                  <a:gd name="connsiteX1" fmla="*/ 1266613 w 2485813"/>
                  <a:gd name="connsiteY1" fmla="*/ 2761975 h 2761975"/>
                  <a:gd name="connsiteX2" fmla="*/ 2485813 w 2485813"/>
                  <a:gd name="connsiteY2" fmla="*/ 1312482 h 2761975"/>
                  <a:gd name="connsiteX3" fmla="*/ 1618827 w 2485813"/>
                  <a:gd name="connsiteY3" fmla="*/ 100055 h 2761975"/>
                  <a:gd name="connsiteX4" fmla="*/ 1684 w 2485813"/>
                  <a:gd name="connsiteY4" fmla="*/ 299288 h 27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5813" h="2761975">
                    <a:moveTo>
                      <a:pt x="0" y="1271842"/>
                    </a:moveTo>
                    <a:cubicBezTo>
                      <a:pt x="368416" y="1917693"/>
                      <a:pt x="844409" y="2265264"/>
                      <a:pt x="1266613" y="2761975"/>
                    </a:cubicBezTo>
                    <a:cubicBezTo>
                      <a:pt x="1729246" y="2352159"/>
                      <a:pt x="2133202" y="1871439"/>
                      <a:pt x="2485813" y="1312482"/>
                    </a:cubicBezTo>
                    <a:cubicBezTo>
                      <a:pt x="2389967" y="849662"/>
                      <a:pt x="2438704" y="386277"/>
                      <a:pt x="1618827" y="100055"/>
                    </a:cubicBezTo>
                    <a:cubicBezTo>
                      <a:pt x="1196678" y="-47319"/>
                      <a:pt x="464939" y="-70294"/>
                      <a:pt x="1684" y="29928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Freeform: Shape 50">
                <a:extLst>
                  <a:ext uri="{FF2B5EF4-FFF2-40B4-BE49-F238E27FC236}">
                    <a16:creationId xmlns:a16="http://schemas.microsoft.com/office/drawing/2014/main" id="{7B4053E7-FEF6-4147-85F2-69BE69A0DB12}"/>
                  </a:ext>
                </a:extLst>
              </p:cNvPr>
              <p:cNvSpPr/>
              <p:nvPr/>
            </p:nvSpPr>
            <p:spPr>
              <a:xfrm>
                <a:off x="5672053" y="383518"/>
                <a:ext cx="1338346" cy="1160802"/>
              </a:xfrm>
              <a:custGeom>
                <a:avLst/>
                <a:gdLst>
                  <a:gd name="connsiteX0" fmla="*/ 711200 w 1178560"/>
                  <a:gd name="connsiteY0" fmla="*/ 1178560 h 1178560"/>
                  <a:gd name="connsiteX1" fmla="*/ 1178560 w 1178560"/>
                  <a:gd name="connsiteY1" fmla="*/ 657013 h 1178560"/>
                  <a:gd name="connsiteX2" fmla="*/ 521547 w 1178560"/>
                  <a:gd name="connsiteY2" fmla="*/ 0 h 1178560"/>
                  <a:gd name="connsiteX3" fmla="*/ 0 w 1178560"/>
                  <a:gd name="connsiteY3" fmla="*/ 650240 h 1178560"/>
                  <a:gd name="connsiteX4" fmla="*/ 711200 w 1178560"/>
                  <a:gd name="connsiteY4" fmla="*/ 1178560 h 1178560"/>
                  <a:gd name="connsiteX0" fmla="*/ 713168 w 1180528"/>
                  <a:gd name="connsiteY0" fmla="*/ 1178562 h 1178562"/>
                  <a:gd name="connsiteX1" fmla="*/ 1180528 w 1180528"/>
                  <a:gd name="connsiteY1" fmla="*/ 657015 h 1178562"/>
                  <a:gd name="connsiteX2" fmla="*/ 523515 w 1180528"/>
                  <a:gd name="connsiteY2" fmla="*/ 2 h 1178562"/>
                  <a:gd name="connsiteX3" fmla="*/ 1968 w 1180528"/>
                  <a:gd name="connsiteY3" fmla="*/ 650242 h 1178562"/>
                  <a:gd name="connsiteX4" fmla="*/ 713168 w 1180528"/>
                  <a:gd name="connsiteY4" fmla="*/ 1178562 h 1178562"/>
                  <a:gd name="connsiteX0" fmla="*/ 742947 w 1210307"/>
                  <a:gd name="connsiteY0" fmla="*/ 1178562 h 1178562"/>
                  <a:gd name="connsiteX1" fmla="*/ 1210307 w 1210307"/>
                  <a:gd name="connsiteY1" fmla="*/ 657015 h 1178562"/>
                  <a:gd name="connsiteX2" fmla="*/ 553294 w 1210307"/>
                  <a:gd name="connsiteY2" fmla="*/ 2 h 1178562"/>
                  <a:gd name="connsiteX3" fmla="*/ 31747 w 1210307"/>
                  <a:gd name="connsiteY3" fmla="*/ 650242 h 1178562"/>
                  <a:gd name="connsiteX4" fmla="*/ 742947 w 1210307"/>
                  <a:gd name="connsiteY4" fmla="*/ 1178562 h 1178562"/>
                  <a:gd name="connsiteX0" fmla="*/ 835178 w 1302538"/>
                  <a:gd name="connsiteY0" fmla="*/ 1178564 h 1178564"/>
                  <a:gd name="connsiteX1" fmla="*/ 1302538 w 1302538"/>
                  <a:gd name="connsiteY1" fmla="*/ 657017 h 1178564"/>
                  <a:gd name="connsiteX2" fmla="*/ 645525 w 1302538"/>
                  <a:gd name="connsiteY2" fmla="*/ 4 h 1178564"/>
                  <a:gd name="connsiteX3" fmla="*/ 123978 w 1302538"/>
                  <a:gd name="connsiteY3" fmla="*/ 650244 h 1178564"/>
                  <a:gd name="connsiteX4" fmla="*/ 835178 w 1302538"/>
                  <a:gd name="connsiteY4" fmla="*/ 1178564 h 1178564"/>
                  <a:gd name="connsiteX0" fmla="*/ 713755 w 1181115"/>
                  <a:gd name="connsiteY0" fmla="*/ 1141889 h 1141889"/>
                  <a:gd name="connsiteX1" fmla="*/ 1181115 w 1181115"/>
                  <a:gd name="connsiteY1" fmla="*/ 620342 h 1141889"/>
                  <a:gd name="connsiteX2" fmla="*/ 502098 w 1181115"/>
                  <a:gd name="connsiteY2" fmla="*/ 3 h 1141889"/>
                  <a:gd name="connsiteX3" fmla="*/ 2555 w 1181115"/>
                  <a:gd name="connsiteY3" fmla="*/ 613569 h 1141889"/>
                  <a:gd name="connsiteX4" fmla="*/ 713755 w 1181115"/>
                  <a:gd name="connsiteY4" fmla="*/ 1141889 h 1141889"/>
                  <a:gd name="connsiteX0" fmla="*/ 817623 w 1284983"/>
                  <a:gd name="connsiteY0" fmla="*/ 1161022 h 1161022"/>
                  <a:gd name="connsiteX1" fmla="*/ 1284983 w 1284983"/>
                  <a:gd name="connsiteY1" fmla="*/ 639475 h 1161022"/>
                  <a:gd name="connsiteX2" fmla="*/ 605966 w 1284983"/>
                  <a:gd name="connsiteY2" fmla="*/ 19136 h 1161022"/>
                  <a:gd name="connsiteX3" fmla="*/ 106423 w 1284983"/>
                  <a:gd name="connsiteY3" fmla="*/ 632702 h 1161022"/>
                  <a:gd name="connsiteX4" fmla="*/ 817623 w 1284983"/>
                  <a:gd name="connsiteY4" fmla="*/ 1161022 h 1161022"/>
                  <a:gd name="connsiteX0" fmla="*/ 879694 w 1347054"/>
                  <a:gd name="connsiteY0" fmla="*/ 1160228 h 1160228"/>
                  <a:gd name="connsiteX1" fmla="*/ 1347054 w 1347054"/>
                  <a:gd name="connsiteY1" fmla="*/ 638681 h 1160228"/>
                  <a:gd name="connsiteX2" fmla="*/ 668037 w 1347054"/>
                  <a:gd name="connsiteY2" fmla="*/ 18342 h 1160228"/>
                  <a:gd name="connsiteX3" fmla="*/ 168494 w 1347054"/>
                  <a:gd name="connsiteY3" fmla="*/ 631908 h 1160228"/>
                  <a:gd name="connsiteX4" fmla="*/ 879694 w 1347054"/>
                  <a:gd name="connsiteY4" fmla="*/ 1160228 h 1160228"/>
                  <a:gd name="connsiteX0" fmla="*/ 879694 w 1347054"/>
                  <a:gd name="connsiteY0" fmla="*/ 1160228 h 1160228"/>
                  <a:gd name="connsiteX1" fmla="*/ 1347054 w 1347054"/>
                  <a:gd name="connsiteY1" fmla="*/ 638681 h 1160228"/>
                  <a:gd name="connsiteX2" fmla="*/ 668037 w 1347054"/>
                  <a:gd name="connsiteY2" fmla="*/ 18342 h 1160228"/>
                  <a:gd name="connsiteX3" fmla="*/ 168494 w 1347054"/>
                  <a:gd name="connsiteY3" fmla="*/ 631908 h 1160228"/>
                  <a:gd name="connsiteX4" fmla="*/ 879694 w 1347054"/>
                  <a:gd name="connsiteY4" fmla="*/ 1160228 h 1160228"/>
                  <a:gd name="connsiteX0" fmla="*/ 870986 w 1338346"/>
                  <a:gd name="connsiteY0" fmla="*/ 1160802 h 1160802"/>
                  <a:gd name="connsiteX1" fmla="*/ 1338346 w 1338346"/>
                  <a:gd name="connsiteY1" fmla="*/ 639255 h 1160802"/>
                  <a:gd name="connsiteX2" fmla="*/ 659329 w 1338346"/>
                  <a:gd name="connsiteY2" fmla="*/ 18916 h 1160802"/>
                  <a:gd name="connsiteX3" fmla="*/ 159786 w 1338346"/>
                  <a:gd name="connsiteY3" fmla="*/ 632482 h 1160802"/>
                  <a:gd name="connsiteX4" fmla="*/ 870986 w 1338346"/>
                  <a:gd name="connsiteY4" fmla="*/ 1160802 h 1160802"/>
                  <a:gd name="connsiteX0" fmla="*/ 870986 w 1338346"/>
                  <a:gd name="connsiteY0" fmla="*/ 1160802 h 1160802"/>
                  <a:gd name="connsiteX1" fmla="*/ 1338346 w 1338346"/>
                  <a:gd name="connsiteY1" fmla="*/ 639255 h 1160802"/>
                  <a:gd name="connsiteX2" fmla="*/ 659329 w 1338346"/>
                  <a:gd name="connsiteY2" fmla="*/ 18916 h 1160802"/>
                  <a:gd name="connsiteX3" fmla="*/ 159786 w 1338346"/>
                  <a:gd name="connsiteY3" fmla="*/ 632482 h 1160802"/>
                  <a:gd name="connsiteX4" fmla="*/ 870986 w 1338346"/>
                  <a:gd name="connsiteY4" fmla="*/ 1160802 h 1160802"/>
                  <a:gd name="connsiteX0" fmla="*/ 870986 w 1338346"/>
                  <a:gd name="connsiteY0" fmla="*/ 1160802 h 1160802"/>
                  <a:gd name="connsiteX1" fmla="*/ 1338346 w 1338346"/>
                  <a:gd name="connsiteY1" fmla="*/ 639255 h 1160802"/>
                  <a:gd name="connsiteX2" fmla="*/ 659329 w 1338346"/>
                  <a:gd name="connsiteY2" fmla="*/ 18916 h 1160802"/>
                  <a:gd name="connsiteX3" fmla="*/ 159786 w 1338346"/>
                  <a:gd name="connsiteY3" fmla="*/ 632482 h 1160802"/>
                  <a:gd name="connsiteX4" fmla="*/ 870986 w 1338346"/>
                  <a:gd name="connsiteY4" fmla="*/ 1160802 h 11608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8346" h="1160802">
                    <a:moveTo>
                      <a:pt x="870986" y="1160802"/>
                    </a:moveTo>
                    <a:cubicBezTo>
                      <a:pt x="1049825" y="1035619"/>
                      <a:pt x="1228663" y="851524"/>
                      <a:pt x="1338346" y="639255"/>
                    </a:cubicBezTo>
                    <a:cubicBezTo>
                      <a:pt x="1270063" y="173887"/>
                      <a:pt x="853838" y="46322"/>
                      <a:pt x="659329" y="18916"/>
                    </a:cubicBezTo>
                    <a:cubicBezTo>
                      <a:pt x="-251015" y="-109349"/>
                      <a:pt x="-6190" y="450048"/>
                      <a:pt x="159786" y="632482"/>
                    </a:cubicBezTo>
                    <a:cubicBezTo>
                      <a:pt x="472686" y="976409"/>
                      <a:pt x="633919" y="984695"/>
                      <a:pt x="870986" y="1160802"/>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DE62EC54-CE7C-4EF4-AE7A-5A64A522A0C3}"/>
                  </a:ext>
                </a:extLst>
              </p:cNvPr>
              <p:cNvSpPr/>
              <p:nvPr/>
            </p:nvSpPr>
            <p:spPr>
              <a:xfrm rot="9273163">
                <a:off x="5724609" y="1033421"/>
                <a:ext cx="532134" cy="977524"/>
              </a:xfrm>
              <a:custGeom>
                <a:avLst/>
                <a:gdLst>
                  <a:gd name="connsiteX0" fmla="*/ 568960 w 568960"/>
                  <a:gd name="connsiteY0" fmla="*/ 975360 h 975360"/>
                  <a:gd name="connsiteX1" fmla="*/ 0 w 568960"/>
                  <a:gd name="connsiteY1" fmla="*/ 0 h 975360"/>
                  <a:gd name="connsiteX0" fmla="*/ 420543 w 420543"/>
                  <a:gd name="connsiteY0" fmla="*/ 751137 h 751137"/>
                  <a:gd name="connsiteX1" fmla="*/ 0 w 420543"/>
                  <a:gd name="connsiteY1" fmla="*/ 0 h 751137"/>
                  <a:gd name="connsiteX0" fmla="*/ 532134 w 532134"/>
                  <a:gd name="connsiteY0" fmla="*/ 977524 h 977524"/>
                  <a:gd name="connsiteX1" fmla="*/ 0 w 532134"/>
                  <a:gd name="connsiteY1" fmla="*/ 0 h 977524"/>
                </a:gdLst>
                <a:ahLst/>
                <a:cxnLst>
                  <a:cxn ang="0">
                    <a:pos x="connsiteX0" y="connsiteY0"/>
                  </a:cxn>
                  <a:cxn ang="0">
                    <a:pos x="connsiteX1" y="connsiteY1"/>
                  </a:cxn>
                </a:cxnLst>
                <a:rect l="l" t="t" r="r" b="b"/>
                <a:pathLst>
                  <a:path w="532134" h="977524">
                    <a:moveTo>
                      <a:pt x="532134" y="977524"/>
                    </a:moveTo>
                    <a:lnTo>
                      <a:pt x="0" y="0"/>
                    </a:lnTo>
                  </a:path>
                </a:pathLst>
              </a:custGeom>
              <a:noFill/>
              <a:ln w="38100" cap="rnd">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Freeform: Shape 52">
                <a:extLst>
                  <a:ext uri="{FF2B5EF4-FFF2-40B4-BE49-F238E27FC236}">
                    <a16:creationId xmlns:a16="http://schemas.microsoft.com/office/drawing/2014/main" id="{4ED93F6F-3111-4C7A-A689-6C32193E9943}"/>
                  </a:ext>
                </a:extLst>
              </p:cNvPr>
              <p:cNvSpPr/>
              <p:nvPr/>
            </p:nvSpPr>
            <p:spPr>
              <a:xfrm rot="8789962">
                <a:off x="5509486" y="1852560"/>
                <a:ext cx="532134" cy="977524"/>
              </a:xfrm>
              <a:custGeom>
                <a:avLst/>
                <a:gdLst>
                  <a:gd name="connsiteX0" fmla="*/ 568960 w 568960"/>
                  <a:gd name="connsiteY0" fmla="*/ 975360 h 975360"/>
                  <a:gd name="connsiteX1" fmla="*/ 0 w 568960"/>
                  <a:gd name="connsiteY1" fmla="*/ 0 h 975360"/>
                  <a:gd name="connsiteX0" fmla="*/ 420543 w 420543"/>
                  <a:gd name="connsiteY0" fmla="*/ 751137 h 751137"/>
                  <a:gd name="connsiteX1" fmla="*/ 0 w 420543"/>
                  <a:gd name="connsiteY1" fmla="*/ 0 h 751137"/>
                  <a:gd name="connsiteX0" fmla="*/ 532134 w 532134"/>
                  <a:gd name="connsiteY0" fmla="*/ 977524 h 977524"/>
                  <a:gd name="connsiteX1" fmla="*/ 0 w 532134"/>
                  <a:gd name="connsiteY1" fmla="*/ 0 h 977524"/>
                </a:gdLst>
                <a:ahLst/>
                <a:cxnLst>
                  <a:cxn ang="0">
                    <a:pos x="connsiteX0" y="connsiteY0"/>
                  </a:cxn>
                  <a:cxn ang="0">
                    <a:pos x="connsiteX1" y="connsiteY1"/>
                  </a:cxn>
                </a:cxnLst>
                <a:rect l="l" t="t" r="r" b="b"/>
                <a:pathLst>
                  <a:path w="532134" h="977524">
                    <a:moveTo>
                      <a:pt x="532134" y="977524"/>
                    </a:moveTo>
                    <a:lnTo>
                      <a:pt x="0" y="0"/>
                    </a:lnTo>
                  </a:path>
                </a:pathLst>
              </a:custGeom>
              <a:noFill/>
              <a:ln w="38100" cap="rnd">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7" name="Group 66">
                <a:extLst>
                  <a:ext uri="{FF2B5EF4-FFF2-40B4-BE49-F238E27FC236}">
                    <a16:creationId xmlns:a16="http://schemas.microsoft.com/office/drawing/2014/main" id="{432DF4F2-18F7-4396-A815-DACDB992DB58}"/>
                  </a:ext>
                </a:extLst>
              </p:cNvPr>
              <p:cNvGrpSpPr/>
              <p:nvPr/>
            </p:nvGrpSpPr>
            <p:grpSpPr>
              <a:xfrm>
                <a:off x="6068907" y="1049867"/>
                <a:ext cx="684510" cy="2844800"/>
                <a:chOff x="6068907" y="1049867"/>
                <a:chExt cx="684510" cy="2844800"/>
              </a:xfrm>
            </p:grpSpPr>
            <p:sp>
              <p:nvSpPr>
                <p:cNvPr id="43" name="Freeform: Shape 42">
                  <a:extLst>
                    <a:ext uri="{FF2B5EF4-FFF2-40B4-BE49-F238E27FC236}">
                      <a16:creationId xmlns:a16="http://schemas.microsoft.com/office/drawing/2014/main" id="{05A2FBD3-0300-4F50-9C97-B296175E9E43}"/>
                    </a:ext>
                  </a:extLst>
                </p:cNvPr>
                <p:cNvSpPr/>
                <p:nvPr/>
              </p:nvSpPr>
              <p:spPr>
                <a:xfrm>
                  <a:off x="6068907" y="1049867"/>
                  <a:ext cx="472075" cy="2844800"/>
                </a:xfrm>
                <a:custGeom>
                  <a:avLst/>
                  <a:gdLst>
                    <a:gd name="connsiteX0" fmla="*/ 399626 w 399626"/>
                    <a:gd name="connsiteY0" fmla="*/ 0 h 2844800"/>
                    <a:gd name="connsiteX1" fmla="*/ 0 w 399626"/>
                    <a:gd name="connsiteY1" fmla="*/ 2844800 h 2844800"/>
                    <a:gd name="connsiteX0" fmla="*/ 399626 w 438917"/>
                    <a:gd name="connsiteY0" fmla="*/ 0 h 2844800"/>
                    <a:gd name="connsiteX1" fmla="*/ 0 w 438917"/>
                    <a:gd name="connsiteY1" fmla="*/ 2844800 h 2844800"/>
                    <a:gd name="connsiteX0" fmla="*/ 399626 w 472075"/>
                    <a:gd name="connsiteY0" fmla="*/ 0 h 2844800"/>
                    <a:gd name="connsiteX1" fmla="*/ 0 w 472075"/>
                    <a:gd name="connsiteY1" fmla="*/ 2844800 h 2844800"/>
                  </a:gdLst>
                  <a:ahLst/>
                  <a:cxnLst>
                    <a:cxn ang="0">
                      <a:pos x="connsiteX0" y="connsiteY0"/>
                    </a:cxn>
                    <a:cxn ang="0">
                      <a:pos x="connsiteX1" y="connsiteY1"/>
                    </a:cxn>
                  </a:cxnLst>
                  <a:rect l="l" t="t" r="r" b="b"/>
                  <a:pathLst>
                    <a:path w="472075" h="2844800">
                      <a:moveTo>
                        <a:pt x="399626" y="0"/>
                      </a:moveTo>
                      <a:cubicBezTo>
                        <a:pt x="571217" y="1056640"/>
                        <a:pt x="438009" y="1998133"/>
                        <a:pt x="0" y="2844800"/>
                      </a:cubicBezTo>
                    </a:path>
                  </a:pathLst>
                </a:custGeom>
                <a:noFill/>
                <a:ln w="38100" cap="rnd">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Isosceles Triangle 53">
                  <a:extLst>
                    <a:ext uri="{FF2B5EF4-FFF2-40B4-BE49-F238E27FC236}">
                      <a16:creationId xmlns:a16="http://schemas.microsoft.com/office/drawing/2014/main" id="{E2DDCE92-AF7E-4590-B4CF-1FAD0E29CC65}"/>
                    </a:ext>
                  </a:extLst>
                </p:cNvPr>
                <p:cNvSpPr/>
                <p:nvPr/>
              </p:nvSpPr>
              <p:spPr>
                <a:xfrm rot="4943381">
                  <a:off x="6494955" y="1180239"/>
                  <a:ext cx="227438" cy="197335"/>
                </a:xfrm>
                <a:prstGeom prst="triangl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Isosceles Triangle 54">
                  <a:extLst>
                    <a:ext uri="{FF2B5EF4-FFF2-40B4-BE49-F238E27FC236}">
                      <a16:creationId xmlns:a16="http://schemas.microsoft.com/office/drawing/2014/main" id="{F9328710-EB42-4629-9452-372A4EDFCF30}"/>
                    </a:ext>
                  </a:extLst>
                </p:cNvPr>
                <p:cNvSpPr/>
                <p:nvPr/>
              </p:nvSpPr>
              <p:spPr>
                <a:xfrm rot="5228142">
                  <a:off x="6541031" y="1676598"/>
                  <a:ext cx="227438" cy="197335"/>
                </a:xfrm>
                <a:prstGeom prst="triangl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Isosceles Triangle 55">
                  <a:extLst>
                    <a:ext uri="{FF2B5EF4-FFF2-40B4-BE49-F238E27FC236}">
                      <a16:creationId xmlns:a16="http://schemas.microsoft.com/office/drawing/2014/main" id="{FB072D9B-0DCF-4521-A5ED-42E4829BF82B}"/>
                    </a:ext>
                  </a:extLst>
                </p:cNvPr>
                <p:cNvSpPr/>
                <p:nvPr/>
              </p:nvSpPr>
              <p:spPr>
                <a:xfrm rot="5649950">
                  <a:off x="6532342" y="2096109"/>
                  <a:ext cx="227438" cy="197335"/>
                </a:xfrm>
                <a:prstGeom prst="triangl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Isosceles Triangle 56">
                  <a:extLst>
                    <a:ext uri="{FF2B5EF4-FFF2-40B4-BE49-F238E27FC236}">
                      <a16:creationId xmlns:a16="http://schemas.microsoft.com/office/drawing/2014/main" id="{F81787F7-F9CA-4DBD-ADDE-753B40EEC57D}"/>
                    </a:ext>
                  </a:extLst>
                </p:cNvPr>
                <p:cNvSpPr/>
                <p:nvPr/>
              </p:nvSpPr>
              <p:spPr>
                <a:xfrm rot="5943634">
                  <a:off x="6464857" y="2610676"/>
                  <a:ext cx="227438" cy="197335"/>
                </a:xfrm>
                <a:prstGeom prst="triangl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Isosceles Triangle 57">
                  <a:extLst>
                    <a:ext uri="{FF2B5EF4-FFF2-40B4-BE49-F238E27FC236}">
                      <a16:creationId xmlns:a16="http://schemas.microsoft.com/office/drawing/2014/main" id="{CBAFF939-7ECB-4468-91F9-B502754A72BB}"/>
                    </a:ext>
                  </a:extLst>
                </p:cNvPr>
                <p:cNvSpPr/>
                <p:nvPr/>
              </p:nvSpPr>
              <p:spPr>
                <a:xfrm rot="6294343">
                  <a:off x="6369542" y="2986322"/>
                  <a:ext cx="227438" cy="197335"/>
                </a:xfrm>
                <a:prstGeom prst="triangl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Isosceles Triangle 58">
                  <a:extLst>
                    <a:ext uri="{FF2B5EF4-FFF2-40B4-BE49-F238E27FC236}">
                      <a16:creationId xmlns:a16="http://schemas.microsoft.com/office/drawing/2014/main" id="{710E5F44-FEBB-456E-A03D-9BE63F659E42}"/>
                    </a:ext>
                  </a:extLst>
                </p:cNvPr>
                <p:cNvSpPr/>
                <p:nvPr/>
              </p:nvSpPr>
              <p:spPr>
                <a:xfrm rot="6652660">
                  <a:off x="6220002" y="3459920"/>
                  <a:ext cx="227438" cy="197335"/>
                </a:xfrm>
                <a:prstGeom prst="triangl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8" name="Group 67">
                <a:extLst>
                  <a:ext uri="{FF2B5EF4-FFF2-40B4-BE49-F238E27FC236}">
                    <a16:creationId xmlns:a16="http://schemas.microsoft.com/office/drawing/2014/main" id="{3B8531E1-42D7-447A-ABEB-A41D671D623A}"/>
                  </a:ext>
                </a:extLst>
              </p:cNvPr>
              <p:cNvGrpSpPr/>
              <p:nvPr/>
            </p:nvGrpSpPr>
            <p:grpSpPr>
              <a:xfrm>
                <a:off x="6470448" y="909511"/>
                <a:ext cx="2463579" cy="675448"/>
                <a:chOff x="6470448" y="909511"/>
                <a:chExt cx="2463579" cy="675448"/>
              </a:xfrm>
            </p:grpSpPr>
            <p:sp>
              <p:nvSpPr>
                <p:cNvPr id="41" name="Freeform: Shape 40">
                  <a:extLst>
                    <a:ext uri="{FF2B5EF4-FFF2-40B4-BE49-F238E27FC236}">
                      <a16:creationId xmlns:a16="http://schemas.microsoft.com/office/drawing/2014/main" id="{7C651056-B4C7-40BD-ADFA-67E939C6B033}"/>
                    </a:ext>
                  </a:extLst>
                </p:cNvPr>
                <p:cNvSpPr/>
                <p:nvPr/>
              </p:nvSpPr>
              <p:spPr>
                <a:xfrm>
                  <a:off x="6470448" y="1021941"/>
                  <a:ext cx="2463579" cy="563018"/>
                </a:xfrm>
                <a:custGeom>
                  <a:avLst/>
                  <a:gdLst>
                    <a:gd name="connsiteX0" fmla="*/ 0 w 2499360"/>
                    <a:gd name="connsiteY0" fmla="*/ 0 h 541867"/>
                    <a:gd name="connsiteX1" fmla="*/ 2499360 w 2499360"/>
                    <a:gd name="connsiteY1" fmla="*/ 541867 h 541867"/>
                    <a:gd name="connsiteX0" fmla="*/ 0 w 2499360"/>
                    <a:gd name="connsiteY0" fmla="*/ 11809 h 553676"/>
                    <a:gd name="connsiteX1" fmla="*/ 2499360 w 2499360"/>
                    <a:gd name="connsiteY1" fmla="*/ 553676 h 553676"/>
                    <a:gd name="connsiteX0" fmla="*/ 0 w 2499360"/>
                    <a:gd name="connsiteY0" fmla="*/ 19274 h 561141"/>
                    <a:gd name="connsiteX1" fmla="*/ 2499360 w 2499360"/>
                    <a:gd name="connsiteY1" fmla="*/ 561141 h 561141"/>
                    <a:gd name="connsiteX0" fmla="*/ 0 w 2463579"/>
                    <a:gd name="connsiteY0" fmla="*/ 19163 h 563018"/>
                    <a:gd name="connsiteX1" fmla="*/ 2463579 w 2463579"/>
                    <a:gd name="connsiteY1" fmla="*/ 563018 h 563018"/>
                  </a:gdLst>
                  <a:ahLst/>
                  <a:cxnLst>
                    <a:cxn ang="0">
                      <a:pos x="connsiteX0" y="connsiteY0"/>
                    </a:cxn>
                    <a:cxn ang="0">
                      <a:pos x="connsiteX1" y="connsiteY1"/>
                    </a:cxn>
                  </a:cxnLst>
                  <a:rect l="l" t="t" r="r" b="b"/>
                  <a:pathLst>
                    <a:path w="2463579" h="563018">
                      <a:moveTo>
                        <a:pt x="0" y="19163"/>
                      </a:moveTo>
                      <a:cubicBezTo>
                        <a:pt x="1171786" y="-71148"/>
                        <a:pt x="1671099" y="165649"/>
                        <a:pt x="2463579" y="563018"/>
                      </a:cubicBezTo>
                    </a:path>
                  </a:pathLst>
                </a:custGeom>
                <a:noFill/>
                <a:ln w="38100"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Freeform: Shape 61">
                  <a:extLst>
                    <a:ext uri="{FF2B5EF4-FFF2-40B4-BE49-F238E27FC236}">
                      <a16:creationId xmlns:a16="http://schemas.microsoft.com/office/drawing/2014/main" id="{F37F599B-3A2C-4C56-A1BB-10FCC326A607}"/>
                    </a:ext>
                  </a:extLst>
                </p:cNvPr>
                <p:cNvSpPr/>
                <p:nvPr/>
              </p:nvSpPr>
              <p:spPr>
                <a:xfrm rot="362684">
                  <a:off x="7278527" y="933960"/>
                  <a:ext cx="190704" cy="107576"/>
                </a:xfrm>
                <a:custGeom>
                  <a:avLst/>
                  <a:gdLst>
                    <a:gd name="connsiteX0" fmla="*/ 95352 w 190704"/>
                    <a:gd name="connsiteY0" fmla="*/ 0 h 107576"/>
                    <a:gd name="connsiteX1" fmla="*/ 190704 w 190704"/>
                    <a:gd name="connsiteY1" fmla="*/ 95352 h 107576"/>
                    <a:gd name="connsiteX2" fmla="*/ 188236 w 190704"/>
                    <a:gd name="connsiteY2" fmla="*/ 107576 h 107576"/>
                    <a:gd name="connsiteX3" fmla="*/ 2468 w 190704"/>
                    <a:gd name="connsiteY3" fmla="*/ 107576 h 107576"/>
                    <a:gd name="connsiteX4" fmla="*/ 0 w 190704"/>
                    <a:gd name="connsiteY4" fmla="*/ 95352 h 107576"/>
                    <a:gd name="connsiteX5" fmla="*/ 95352 w 190704"/>
                    <a:gd name="connsiteY5" fmla="*/ 0 h 107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704" h="107576">
                      <a:moveTo>
                        <a:pt x="95352" y="0"/>
                      </a:moveTo>
                      <a:cubicBezTo>
                        <a:pt x="148013" y="0"/>
                        <a:pt x="190704" y="42691"/>
                        <a:pt x="190704" y="95352"/>
                      </a:cubicBezTo>
                      <a:lnTo>
                        <a:pt x="188236" y="107576"/>
                      </a:lnTo>
                      <a:lnTo>
                        <a:pt x="2468" y="107576"/>
                      </a:lnTo>
                      <a:lnTo>
                        <a:pt x="0" y="95352"/>
                      </a:lnTo>
                      <a:cubicBezTo>
                        <a:pt x="0" y="42691"/>
                        <a:pt x="42691" y="0"/>
                        <a:pt x="95352" y="0"/>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reeform: Shape 62">
                  <a:extLst>
                    <a:ext uri="{FF2B5EF4-FFF2-40B4-BE49-F238E27FC236}">
                      <a16:creationId xmlns:a16="http://schemas.microsoft.com/office/drawing/2014/main" id="{F5B4E4B1-4D0E-49B9-9F39-AED461543E7B}"/>
                    </a:ext>
                  </a:extLst>
                </p:cNvPr>
                <p:cNvSpPr/>
                <p:nvPr/>
              </p:nvSpPr>
              <p:spPr>
                <a:xfrm rot="1113367">
                  <a:off x="7941915" y="1068331"/>
                  <a:ext cx="190704" cy="107576"/>
                </a:xfrm>
                <a:custGeom>
                  <a:avLst/>
                  <a:gdLst>
                    <a:gd name="connsiteX0" fmla="*/ 95352 w 190704"/>
                    <a:gd name="connsiteY0" fmla="*/ 0 h 107576"/>
                    <a:gd name="connsiteX1" fmla="*/ 190704 w 190704"/>
                    <a:gd name="connsiteY1" fmla="*/ 95352 h 107576"/>
                    <a:gd name="connsiteX2" fmla="*/ 188236 w 190704"/>
                    <a:gd name="connsiteY2" fmla="*/ 107576 h 107576"/>
                    <a:gd name="connsiteX3" fmla="*/ 2468 w 190704"/>
                    <a:gd name="connsiteY3" fmla="*/ 107576 h 107576"/>
                    <a:gd name="connsiteX4" fmla="*/ 0 w 190704"/>
                    <a:gd name="connsiteY4" fmla="*/ 95352 h 107576"/>
                    <a:gd name="connsiteX5" fmla="*/ 95352 w 190704"/>
                    <a:gd name="connsiteY5" fmla="*/ 0 h 107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704" h="107576">
                      <a:moveTo>
                        <a:pt x="95352" y="0"/>
                      </a:moveTo>
                      <a:cubicBezTo>
                        <a:pt x="148013" y="0"/>
                        <a:pt x="190704" y="42691"/>
                        <a:pt x="190704" y="95352"/>
                      </a:cubicBezTo>
                      <a:lnTo>
                        <a:pt x="188236" y="107576"/>
                      </a:lnTo>
                      <a:lnTo>
                        <a:pt x="2468" y="107576"/>
                      </a:lnTo>
                      <a:lnTo>
                        <a:pt x="0" y="95352"/>
                      </a:lnTo>
                      <a:cubicBezTo>
                        <a:pt x="0" y="42691"/>
                        <a:pt x="42691" y="0"/>
                        <a:pt x="95352" y="0"/>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Freeform: Shape 63">
                  <a:extLst>
                    <a:ext uri="{FF2B5EF4-FFF2-40B4-BE49-F238E27FC236}">
                      <a16:creationId xmlns:a16="http://schemas.microsoft.com/office/drawing/2014/main" id="{906F3416-BE4C-42B6-9E72-F7CD48A5168A}"/>
                    </a:ext>
                  </a:extLst>
                </p:cNvPr>
                <p:cNvSpPr/>
                <p:nvPr/>
              </p:nvSpPr>
              <p:spPr>
                <a:xfrm rot="1462013">
                  <a:off x="8537164" y="1318231"/>
                  <a:ext cx="190704" cy="107576"/>
                </a:xfrm>
                <a:custGeom>
                  <a:avLst/>
                  <a:gdLst>
                    <a:gd name="connsiteX0" fmla="*/ 95352 w 190704"/>
                    <a:gd name="connsiteY0" fmla="*/ 0 h 107576"/>
                    <a:gd name="connsiteX1" fmla="*/ 190704 w 190704"/>
                    <a:gd name="connsiteY1" fmla="*/ 95352 h 107576"/>
                    <a:gd name="connsiteX2" fmla="*/ 188236 w 190704"/>
                    <a:gd name="connsiteY2" fmla="*/ 107576 h 107576"/>
                    <a:gd name="connsiteX3" fmla="*/ 2468 w 190704"/>
                    <a:gd name="connsiteY3" fmla="*/ 107576 h 107576"/>
                    <a:gd name="connsiteX4" fmla="*/ 0 w 190704"/>
                    <a:gd name="connsiteY4" fmla="*/ 95352 h 107576"/>
                    <a:gd name="connsiteX5" fmla="*/ 95352 w 190704"/>
                    <a:gd name="connsiteY5" fmla="*/ 0 h 107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704" h="107576">
                      <a:moveTo>
                        <a:pt x="95352" y="0"/>
                      </a:moveTo>
                      <a:cubicBezTo>
                        <a:pt x="148013" y="0"/>
                        <a:pt x="190704" y="42691"/>
                        <a:pt x="190704" y="95352"/>
                      </a:cubicBezTo>
                      <a:lnTo>
                        <a:pt x="188236" y="107576"/>
                      </a:lnTo>
                      <a:lnTo>
                        <a:pt x="2468" y="107576"/>
                      </a:lnTo>
                      <a:lnTo>
                        <a:pt x="0" y="95352"/>
                      </a:lnTo>
                      <a:cubicBezTo>
                        <a:pt x="0" y="42691"/>
                        <a:pt x="42691" y="0"/>
                        <a:pt x="95352" y="0"/>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Freeform: Shape 64">
                  <a:extLst>
                    <a:ext uri="{FF2B5EF4-FFF2-40B4-BE49-F238E27FC236}">
                      <a16:creationId xmlns:a16="http://schemas.microsoft.com/office/drawing/2014/main" id="{AC535349-D43F-49D4-995F-9FBDD7CFF05A}"/>
                    </a:ext>
                  </a:extLst>
                </p:cNvPr>
                <p:cNvSpPr/>
                <p:nvPr/>
              </p:nvSpPr>
              <p:spPr>
                <a:xfrm>
                  <a:off x="6664851" y="909511"/>
                  <a:ext cx="190704" cy="107576"/>
                </a:xfrm>
                <a:custGeom>
                  <a:avLst/>
                  <a:gdLst>
                    <a:gd name="connsiteX0" fmla="*/ 95352 w 190704"/>
                    <a:gd name="connsiteY0" fmla="*/ 0 h 107576"/>
                    <a:gd name="connsiteX1" fmla="*/ 190704 w 190704"/>
                    <a:gd name="connsiteY1" fmla="*/ 95352 h 107576"/>
                    <a:gd name="connsiteX2" fmla="*/ 188236 w 190704"/>
                    <a:gd name="connsiteY2" fmla="*/ 107576 h 107576"/>
                    <a:gd name="connsiteX3" fmla="*/ 2468 w 190704"/>
                    <a:gd name="connsiteY3" fmla="*/ 107576 h 107576"/>
                    <a:gd name="connsiteX4" fmla="*/ 0 w 190704"/>
                    <a:gd name="connsiteY4" fmla="*/ 95352 h 107576"/>
                    <a:gd name="connsiteX5" fmla="*/ 95352 w 190704"/>
                    <a:gd name="connsiteY5" fmla="*/ 0 h 107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704" h="107576">
                      <a:moveTo>
                        <a:pt x="95352" y="0"/>
                      </a:moveTo>
                      <a:cubicBezTo>
                        <a:pt x="148013" y="0"/>
                        <a:pt x="190704" y="42691"/>
                        <a:pt x="190704" y="95352"/>
                      </a:cubicBezTo>
                      <a:lnTo>
                        <a:pt x="188236" y="107576"/>
                      </a:lnTo>
                      <a:lnTo>
                        <a:pt x="2468" y="107576"/>
                      </a:lnTo>
                      <a:lnTo>
                        <a:pt x="0" y="95352"/>
                      </a:lnTo>
                      <a:cubicBezTo>
                        <a:pt x="0" y="42691"/>
                        <a:pt x="42691" y="0"/>
                        <a:pt x="95352" y="0"/>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84" name="Group 83">
              <a:extLst>
                <a:ext uri="{FF2B5EF4-FFF2-40B4-BE49-F238E27FC236}">
                  <a16:creationId xmlns:a16="http://schemas.microsoft.com/office/drawing/2014/main" id="{0AB8693F-6102-42B7-8F35-206C467BE6F3}"/>
                </a:ext>
              </a:extLst>
            </p:cNvPr>
            <p:cNvGrpSpPr/>
            <p:nvPr/>
          </p:nvGrpSpPr>
          <p:grpSpPr>
            <a:xfrm>
              <a:off x="996304" y="4665012"/>
              <a:ext cx="3188194" cy="1699275"/>
              <a:chOff x="5220492" y="4151964"/>
              <a:chExt cx="3778310" cy="2013801"/>
            </a:xfrm>
          </p:grpSpPr>
          <p:sp>
            <p:nvSpPr>
              <p:cNvPr id="19" name="Rectangle 18">
                <a:extLst>
                  <a:ext uri="{FF2B5EF4-FFF2-40B4-BE49-F238E27FC236}">
                    <a16:creationId xmlns:a16="http://schemas.microsoft.com/office/drawing/2014/main" id="{B21BA7D9-7858-4298-913D-0571A737216A}"/>
                  </a:ext>
                </a:extLst>
              </p:cNvPr>
              <p:cNvSpPr/>
              <p:nvPr/>
            </p:nvSpPr>
            <p:spPr>
              <a:xfrm>
                <a:off x="5232304" y="4151964"/>
                <a:ext cx="3757856" cy="2013754"/>
              </a:xfrm>
              <a:prstGeom prst="rect">
                <a:avLst/>
              </a:prstGeom>
              <a:gradFill flip="none" rotWithShape="1">
                <a:gsLst>
                  <a:gs pos="0">
                    <a:srgbClr val="035BFD"/>
                  </a:gs>
                  <a:gs pos="100000">
                    <a:srgbClr val="C4DFFD"/>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F9A382FF-2A9B-4567-8A20-4C1523B654B7}"/>
                  </a:ext>
                </a:extLst>
              </p:cNvPr>
              <p:cNvSpPr/>
              <p:nvPr/>
            </p:nvSpPr>
            <p:spPr>
              <a:xfrm rot="2963614">
                <a:off x="6542646" y="4664025"/>
                <a:ext cx="1411825" cy="908977"/>
              </a:xfrm>
              <a:prstGeom prst="ellipse">
                <a:avLst/>
              </a:prstGeom>
              <a:solidFill>
                <a:schemeClr val="tx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Shape 4">
                <a:extLst>
                  <a:ext uri="{FF2B5EF4-FFF2-40B4-BE49-F238E27FC236}">
                    <a16:creationId xmlns:a16="http://schemas.microsoft.com/office/drawing/2014/main" id="{1AD5B95B-471E-4A09-AAEC-F5E859FF9773}"/>
                  </a:ext>
                </a:extLst>
              </p:cNvPr>
              <p:cNvSpPr/>
              <p:nvPr/>
            </p:nvSpPr>
            <p:spPr>
              <a:xfrm>
                <a:off x="5230575" y="4359389"/>
                <a:ext cx="3766191" cy="565234"/>
              </a:xfrm>
              <a:custGeom>
                <a:avLst/>
                <a:gdLst>
                  <a:gd name="connsiteX0" fmla="*/ 0 w 3768227"/>
                  <a:gd name="connsiteY0" fmla="*/ 0 h 565234"/>
                  <a:gd name="connsiteX1" fmla="*/ 1987827 w 3768227"/>
                  <a:gd name="connsiteY1" fmla="*/ 565234 h 565234"/>
                  <a:gd name="connsiteX2" fmla="*/ 3768227 w 3768227"/>
                  <a:gd name="connsiteY2" fmla="*/ 22471 h 565234"/>
                  <a:gd name="connsiteX0" fmla="*/ 0 w 3768227"/>
                  <a:gd name="connsiteY0" fmla="*/ 0 h 565234"/>
                  <a:gd name="connsiteX1" fmla="*/ 1987827 w 3768227"/>
                  <a:gd name="connsiteY1" fmla="*/ 565234 h 565234"/>
                  <a:gd name="connsiteX2" fmla="*/ 3768227 w 3768227"/>
                  <a:gd name="connsiteY2" fmla="*/ 22471 h 565234"/>
                  <a:gd name="connsiteX0" fmla="*/ 0 w 3768227"/>
                  <a:gd name="connsiteY0" fmla="*/ 0 h 565234"/>
                  <a:gd name="connsiteX1" fmla="*/ 1987827 w 3768227"/>
                  <a:gd name="connsiteY1" fmla="*/ 565234 h 565234"/>
                  <a:gd name="connsiteX2" fmla="*/ 3768227 w 3768227"/>
                  <a:gd name="connsiteY2" fmla="*/ 22471 h 565234"/>
                  <a:gd name="connsiteX0" fmla="*/ 0 w 3768227"/>
                  <a:gd name="connsiteY0" fmla="*/ 0 h 565234"/>
                  <a:gd name="connsiteX1" fmla="*/ 1987827 w 3768227"/>
                  <a:gd name="connsiteY1" fmla="*/ 565234 h 565234"/>
                  <a:gd name="connsiteX2" fmla="*/ 3768227 w 3768227"/>
                  <a:gd name="connsiteY2" fmla="*/ 22471 h 565234"/>
                  <a:gd name="connsiteX0" fmla="*/ 0 w 3768227"/>
                  <a:gd name="connsiteY0" fmla="*/ 0 h 565234"/>
                  <a:gd name="connsiteX1" fmla="*/ 1987827 w 3768227"/>
                  <a:gd name="connsiteY1" fmla="*/ 565234 h 565234"/>
                  <a:gd name="connsiteX2" fmla="*/ 3768227 w 3768227"/>
                  <a:gd name="connsiteY2" fmla="*/ 22471 h 565234"/>
                  <a:gd name="connsiteX0" fmla="*/ 0 w 3768227"/>
                  <a:gd name="connsiteY0" fmla="*/ 0 h 565234"/>
                  <a:gd name="connsiteX1" fmla="*/ 1987827 w 3768227"/>
                  <a:gd name="connsiteY1" fmla="*/ 565234 h 565234"/>
                  <a:gd name="connsiteX2" fmla="*/ 3768227 w 3768227"/>
                  <a:gd name="connsiteY2" fmla="*/ 22471 h 565234"/>
                  <a:gd name="connsiteX0" fmla="*/ 0 w 3768227"/>
                  <a:gd name="connsiteY0" fmla="*/ 0 h 565234"/>
                  <a:gd name="connsiteX1" fmla="*/ 1987827 w 3768227"/>
                  <a:gd name="connsiteY1" fmla="*/ 565234 h 565234"/>
                  <a:gd name="connsiteX2" fmla="*/ 3768227 w 3768227"/>
                  <a:gd name="connsiteY2" fmla="*/ 22471 h 565234"/>
                  <a:gd name="connsiteX0" fmla="*/ 0 w 3768227"/>
                  <a:gd name="connsiteY0" fmla="*/ 0 h 565234"/>
                  <a:gd name="connsiteX1" fmla="*/ 1987827 w 3768227"/>
                  <a:gd name="connsiteY1" fmla="*/ 565234 h 565234"/>
                  <a:gd name="connsiteX2" fmla="*/ 3768227 w 3768227"/>
                  <a:gd name="connsiteY2" fmla="*/ 22471 h 565234"/>
                  <a:gd name="connsiteX0" fmla="*/ 0 w 3768227"/>
                  <a:gd name="connsiteY0" fmla="*/ 0 h 565234"/>
                  <a:gd name="connsiteX1" fmla="*/ 1987827 w 3768227"/>
                  <a:gd name="connsiteY1" fmla="*/ 565234 h 565234"/>
                  <a:gd name="connsiteX2" fmla="*/ 3768227 w 3768227"/>
                  <a:gd name="connsiteY2" fmla="*/ 22471 h 565234"/>
                </a:gdLst>
                <a:ahLst/>
                <a:cxnLst>
                  <a:cxn ang="0">
                    <a:pos x="connsiteX0" y="connsiteY0"/>
                  </a:cxn>
                  <a:cxn ang="0">
                    <a:pos x="connsiteX1" y="connsiteY1"/>
                  </a:cxn>
                  <a:cxn ang="0">
                    <a:pos x="connsiteX2" y="connsiteY2"/>
                  </a:cxn>
                </a:cxnLst>
                <a:rect l="l" t="t" r="r" b="b"/>
                <a:pathLst>
                  <a:path w="3768227" h="565234">
                    <a:moveTo>
                      <a:pt x="0" y="0"/>
                    </a:moveTo>
                    <a:cubicBezTo>
                      <a:pt x="1400697" y="1728"/>
                      <a:pt x="1503259" y="10372"/>
                      <a:pt x="1987827" y="565234"/>
                    </a:cubicBezTo>
                    <a:cubicBezTo>
                      <a:pt x="2054087" y="273686"/>
                      <a:pt x="2243074" y="-21319"/>
                      <a:pt x="3768227" y="22471"/>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Shape 5">
                <a:extLst>
                  <a:ext uri="{FF2B5EF4-FFF2-40B4-BE49-F238E27FC236}">
                    <a16:creationId xmlns:a16="http://schemas.microsoft.com/office/drawing/2014/main" id="{376ED9CF-CD46-44A5-A91A-B65FA655C903}"/>
                  </a:ext>
                </a:extLst>
              </p:cNvPr>
              <p:cNvSpPr/>
              <p:nvPr/>
            </p:nvSpPr>
            <p:spPr>
              <a:xfrm>
                <a:off x="5228847" y="4641142"/>
                <a:ext cx="3769955" cy="510829"/>
              </a:xfrm>
              <a:custGeom>
                <a:avLst/>
                <a:gdLst>
                  <a:gd name="connsiteX0" fmla="*/ 0 w 3769955"/>
                  <a:gd name="connsiteY0" fmla="*/ 93341 h 333609"/>
                  <a:gd name="connsiteX1" fmla="*/ 1692245 w 3769955"/>
                  <a:gd name="connsiteY1" fmla="*/ 333609 h 333609"/>
                  <a:gd name="connsiteX2" fmla="*/ 2171052 w 3769955"/>
                  <a:gd name="connsiteY2" fmla="*/ 321509 h 333609"/>
                  <a:gd name="connsiteX3" fmla="*/ 3769955 w 3769955"/>
                  <a:gd name="connsiteY3" fmla="*/ 0 h 333609"/>
                  <a:gd name="connsiteX0" fmla="*/ 0 w 3769955"/>
                  <a:gd name="connsiteY0" fmla="*/ 93341 h 362714"/>
                  <a:gd name="connsiteX1" fmla="*/ 1692245 w 3769955"/>
                  <a:gd name="connsiteY1" fmla="*/ 333609 h 362714"/>
                  <a:gd name="connsiteX2" fmla="*/ 2171052 w 3769955"/>
                  <a:gd name="connsiteY2" fmla="*/ 321509 h 362714"/>
                  <a:gd name="connsiteX3" fmla="*/ 3769955 w 3769955"/>
                  <a:gd name="connsiteY3" fmla="*/ 0 h 362714"/>
                  <a:gd name="connsiteX0" fmla="*/ 0 w 3769955"/>
                  <a:gd name="connsiteY0" fmla="*/ 93341 h 436519"/>
                  <a:gd name="connsiteX1" fmla="*/ 1692245 w 3769955"/>
                  <a:gd name="connsiteY1" fmla="*/ 333609 h 436519"/>
                  <a:gd name="connsiteX2" fmla="*/ 2171052 w 3769955"/>
                  <a:gd name="connsiteY2" fmla="*/ 321509 h 436519"/>
                  <a:gd name="connsiteX3" fmla="*/ 3769955 w 3769955"/>
                  <a:gd name="connsiteY3" fmla="*/ 0 h 436519"/>
                  <a:gd name="connsiteX0" fmla="*/ 0 w 3769955"/>
                  <a:gd name="connsiteY0" fmla="*/ 93341 h 362714"/>
                  <a:gd name="connsiteX1" fmla="*/ 1692245 w 3769955"/>
                  <a:gd name="connsiteY1" fmla="*/ 333609 h 362714"/>
                  <a:gd name="connsiteX2" fmla="*/ 2171052 w 3769955"/>
                  <a:gd name="connsiteY2" fmla="*/ 321509 h 362714"/>
                  <a:gd name="connsiteX3" fmla="*/ 3769955 w 3769955"/>
                  <a:gd name="connsiteY3" fmla="*/ 0 h 362714"/>
                  <a:gd name="connsiteX0" fmla="*/ 0 w 3769955"/>
                  <a:gd name="connsiteY0" fmla="*/ 93341 h 417364"/>
                  <a:gd name="connsiteX1" fmla="*/ 1692245 w 3769955"/>
                  <a:gd name="connsiteY1" fmla="*/ 333609 h 417364"/>
                  <a:gd name="connsiteX2" fmla="*/ 2171052 w 3769955"/>
                  <a:gd name="connsiteY2" fmla="*/ 321509 h 417364"/>
                  <a:gd name="connsiteX3" fmla="*/ 3769955 w 3769955"/>
                  <a:gd name="connsiteY3" fmla="*/ 0 h 417364"/>
                  <a:gd name="connsiteX0" fmla="*/ 0 w 3769955"/>
                  <a:gd name="connsiteY0" fmla="*/ 93341 h 508822"/>
                  <a:gd name="connsiteX1" fmla="*/ 1692245 w 3769955"/>
                  <a:gd name="connsiteY1" fmla="*/ 333609 h 508822"/>
                  <a:gd name="connsiteX2" fmla="*/ 2171052 w 3769955"/>
                  <a:gd name="connsiteY2" fmla="*/ 321509 h 508822"/>
                  <a:gd name="connsiteX3" fmla="*/ 3769955 w 3769955"/>
                  <a:gd name="connsiteY3" fmla="*/ 0 h 508822"/>
                  <a:gd name="connsiteX0" fmla="*/ 0 w 3769955"/>
                  <a:gd name="connsiteY0" fmla="*/ 93341 h 508822"/>
                  <a:gd name="connsiteX1" fmla="*/ 1692245 w 3769955"/>
                  <a:gd name="connsiteY1" fmla="*/ 333609 h 508822"/>
                  <a:gd name="connsiteX2" fmla="*/ 2171052 w 3769955"/>
                  <a:gd name="connsiteY2" fmla="*/ 321509 h 508822"/>
                  <a:gd name="connsiteX3" fmla="*/ 3769955 w 3769955"/>
                  <a:gd name="connsiteY3" fmla="*/ 0 h 508822"/>
                  <a:gd name="connsiteX0" fmla="*/ 0 w 3769955"/>
                  <a:gd name="connsiteY0" fmla="*/ 93341 h 507603"/>
                  <a:gd name="connsiteX1" fmla="*/ 1692245 w 3769955"/>
                  <a:gd name="connsiteY1" fmla="*/ 333609 h 507603"/>
                  <a:gd name="connsiteX2" fmla="*/ 2171052 w 3769955"/>
                  <a:gd name="connsiteY2" fmla="*/ 321509 h 507603"/>
                  <a:gd name="connsiteX3" fmla="*/ 3769955 w 3769955"/>
                  <a:gd name="connsiteY3" fmla="*/ 0 h 507603"/>
                  <a:gd name="connsiteX0" fmla="*/ 0 w 3769955"/>
                  <a:gd name="connsiteY0" fmla="*/ 93341 h 507603"/>
                  <a:gd name="connsiteX1" fmla="*/ 1692245 w 3769955"/>
                  <a:gd name="connsiteY1" fmla="*/ 333609 h 507603"/>
                  <a:gd name="connsiteX2" fmla="*/ 2171052 w 3769955"/>
                  <a:gd name="connsiteY2" fmla="*/ 321509 h 507603"/>
                  <a:gd name="connsiteX3" fmla="*/ 3769955 w 3769955"/>
                  <a:gd name="connsiteY3" fmla="*/ 0 h 507603"/>
                  <a:gd name="connsiteX0" fmla="*/ 0 w 3769955"/>
                  <a:gd name="connsiteY0" fmla="*/ 93341 h 510829"/>
                  <a:gd name="connsiteX1" fmla="*/ 1692245 w 3769955"/>
                  <a:gd name="connsiteY1" fmla="*/ 333609 h 510829"/>
                  <a:gd name="connsiteX2" fmla="*/ 2171052 w 3769955"/>
                  <a:gd name="connsiteY2" fmla="*/ 321509 h 510829"/>
                  <a:gd name="connsiteX3" fmla="*/ 3769955 w 3769955"/>
                  <a:gd name="connsiteY3" fmla="*/ 0 h 510829"/>
                </a:gdLst>
                <a:ahLst/>
                <a:cxnLst>
                  <a:cxn ang="0">
                    <a:pos x="connsiteX0" y="connsiteY0"/>
                  </a:cxn>
                  <a:cxn ang="0">
                    <a:pos x="connsiteX1" y="connsiteY1"/>
                  </a:cxn>
                  <a:cxn ang="0">
                    <a:pos x="connsiteX2" y="connsiteY2"/>
                  </a:cxn>
                  <a:cxn ang="0">
                    <a:pos x="connsiteX3" y="connsiteY3"/>
                  </a:cxn>
                </a:cxnLst>
                <a:rect l="l" t="t" r="r" b="b"/>
                <a:pathLst>
                  <a:path w="3769955" h="510829">
                    <a:moveTo>
                      <a:pt x="0" y="93341"/>
                    </a:moveTo>
                    <a:cubicBezTo>
                      <a:pt x="570996" y="114659"/>
                      <a:pt x="1272111" y="40064"/>
                      <a:pt x="1692245" y="333609"/>
                    </a:cubicBezTo>
                    <a:cubicBezTo>
                      <a:pt x="1943794" y="509364"/>
                      <a:pt x="2001793" y="628683"/>
                      <a:pt x="2171052" y="321509"/>
                    </a:cubicBezTo>
                    <a:cubicBezTo>
                      <a:pt x="2293361" y="99541"/>
                      <a:pt x="3230072" y="34571"/>
                      <a:pt x="3769955"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Shape 6">
                <a:extLst>
                  <a:ext uri="{FF2B5EF4-FFF2-40B4-BE49-F238E27FC236}">
                    <a16:creationId xmlns:a16="http://schemas.microsoft.com/office/drawing/2014/main" id="{EFEE1916-5A80-4822-8CFD-F10F48804F00}"/>
                  </a:ext>
                </a:extLst>
              </p:cNvPr>
              <p:cNvSpPr/>
              <p:nvPr/>
            </p:nvSpPr>
            <p:spPr>
              <a:xfrm>
                <a:off x="5220492" y="5054552"/>
                <a:ext cx="3769955" cy="489360"/>
              </a:xfrm>
              <a:custGeom>
                <a:avLst/>
                <a:gdLst>
                  <a:gd name="connsiteX0" fmla="*/ 0 w 3769955"/>
                  <a:gd name="connsiteY0" fmla="*/ 93341 h 333609"/>
                  <a:gd name="connsiteX1" fmla="*/ 1692245 w 3769955"/>
                  <a:gd name="connsiteY1" fmla="*/ 333609 h 333609"/>
                  <a:gd name="connsiteX2" fmla="*/ 2171052 w 3769955"/>
                  <a:gd name="connsiteY2" fmla="*/ 321509 h 333609"/>
                  <a:gd name="connsiteX3" fmla="*/ 3769955 w 3769955"/>
                  <a:gd name="connsiteY3" fmla="*/ 0 h 333609"/>
                  <a:gd name="connsiteX0" fmla="*/ 0 w 3769955"/>
                  <a:gd name="connsiteY0" fmla="*/ 93341 h 362714"/>
                  <a:gd name="connsiteX1" fmla="*/ 1692245 w 3769955"/>
                  <a:gd name="connsiteY1" fmla="*/ 333609 h 362714"/>
                  <a:gd name="connsiteX2" fmla="*/ 2171052 w 3769955"/>
                  <a:gd name="connsiteY2" fmla="*/ 321509 h 362714"/>
                  <a:gd name="connsiteX3" fmla="*/ 3769955 w 3769955"/>
                  <a:gd name="connsiteY3" fmla="*/ 0 h 362714"/>
                  <a:gd name="connsiteX0" fmla="*/ 0 w 3769955"/>
                  <a:gd name="connsiteY0" fmla="*/ 93341 h 436519"/>
                  <a:gd name="connsiteX1" fmla="*/ 1692245 w 3769955"/>
                  <a:gd name="connsiteY1" fmla="*/ 333609 h 436519"/>
                  <a:gd name="connsiteX2" fmla="*/ 2171052 w 3769955"/>
                  <a:gd name="connsiteY2" fmla="*/ 321509 h 436519"/>
                  <a:gd name="connsiteX3" fmla="*/ 3769955 w 3769955"/>
                  <a:gd name="connsiteY3" fmla="*/ 0 h 436519"/>
                  <a:gd name="connsiteX0" fmla="*/ 0 w 3769955"/>
                  <a:gd name="connsiteY0" fmla="*/ 93341 h 362714"/>
                  <a:gd name="connsiteX1" fmla="*/ 1692245 w 3769955"/>
                  <a:gd name="connsiteY1" fmla="*/ 333609 h 362714"/>
                  <a:gd name="connsiteX2" fmla="*/ 2171052 w 3769955"/>
                  <a:gd name="connsiteY2" fmla="*/ 321509 h 362714"/>
                  <a:gd name="connsiteX3" fmla="*/ 3769955 w 3769955"/>
                  <a:gd name="connsiteY3" fmla="*/ 0 h 362714"/>
                  <a:gd name="connsiteX0" fmla="*/ 0 w 3769955"/>
                  <a:gd name="connsiteY0" fmla="*/ 93341 h 417364"/>
                  <a:gd name="connsiteX1" fmla="*/ 1692245 w 3769955"/>
                  <a:gd name="connsiteY1" fmla="*/ 333609 h 417364"/>
                  <a:gd name="connsiteX2" fmla="*/ 2171052 w 3769955"/>
                  <a:gd name="connsiteY2" fmla="*/ 321509 h 417364"/>
                  <a:gd name="connsiteX3" fmla="*/ 3769955 w 3769955"/>
                  <a:gd name="connsiteY3" fmla="*/ 0 h 417364"/>
                  <a:gd name="connsiteX0" fmla="*/ 0 w 3769955"/>
                  <a:gd name="connsiteY0" fmla="*/ 93341 h 508822"/>
                  <a:gd name="connsiteX1" fmla="*/ 1692245 w 3769955"/>
                  <a:gd name="connsiteY1" fmla="*/ 333609 h 508822"/>
                  <a:gd name="connsiteX2" fmla="*/ 2171052 w 3769955"/>
                  <a:gd name="connsiteY2" fmla="*/ 321509 h 508822"/>
                  <a:gd name="connsiteX3" fmla="*/ 3769955 w 3769955"/>
                  <a:gd name="connsiteY3" fmla="*/ 0 h 508822"/>
                  <a:gd name="connsiteX0" fmla="*/ 0 w 3769955"/>
                  <a:gd name="connsiteY0" fmla="*/ 93341 h 508822"/>
                  <a:gd name="connsiteX1" fmla="*/ 1692245 w 3769955"/>
                  <a:gd name="connsiteY1" fmla="*/ 333609 h 508822"/>
                  <a:gd name="connsiteX2" fmla="*/ 2171052 w 3769955"/>
                  <a:gd name="connsiteY2" fmla="*/ 321509 h 508822"/>
                  <a:gd name="connsiteX3" fmla="*/ 3769955 w 3769955"/>
                  <a:gd name="connsiteY3" fmla="*/ 0 h 508822"/>
                  <a:gd name="connsiteX0" fmla="*/ 0 w 3769955"/>
                  <a:gd name="connsiteY0" fmla="*/ 93341 h 507603"/>
                  <a:gd name="connsiteX1" fmla="*/ 1692245 w 3769955"/>
                  <a:gd name="connsiteY1" fmla="*/ 333609 h 507603"/>
                  <a:gd name="connsiteX2" fmla="*/ 2171052 w 3769955"/>
                  <a:gd name="connsiteY2" fmla="*/ 321509 h 507603"/>
                  <a:gd name="connsiteX3" fmla="*/ 3769955 w 3769955"/>
                  <a:gd name="connsiteY3" fmla="*/ 0 h 507603"/>
                  <a:gd name="connsiteX0" fmla="*/ 0 w 3769955"/>
                  <a:gd name="connsiteY0" fmla="*/ 93341 h 507603"/>
                  <a:gd name="connsiteX1" fmla="*/ 1692245 w 3769955"/>
                  <a:gd name="connsiteY1" fmla="*/ 333609 h 507603"/>
                  <a:gd name="connsiteX2" fmla="*/ 2171052 w 3769955"/>
                  <a:gd name="connsiteY2" fmla="*/ 321509 h 507603"/>
                  <a:gd name="connsiteX3" fmla="*/ 3769955 w 3769955"/>
                  <a:gd name="connsiteY3" fmla="*/ 0 h 507603"/>
                  <a:gd name="connsiteX0" fmla="*/ 0 w 3769955"/>
                  <a:gd name="connsiteY0" fmla="*/ 93341 h 510829"/>
                  <a:gd name="connsiteX1" fmla="*/ 1692245 w 3769955"/>
                  <a:gd name="connsiteY1" fmla="*/ 333609 h 510829"/>
                  <a:gd name="connsiteX2" fmla="*/ 2171052 w 3769955"/>
                  <a:gd name="connsiteY2" fmla="*/ 321509 h 510829"/>
                  <a:gd name="connsiteX3" fmla="*/ 3769955 w 3769955"/>
                  <a:gd name="connsiteY3" fmla="*/ 0 h 510829"/>
                  <a:gd name="connsiteX0" fmla="*/ 0 w 3769955"/>
                  <a:gd name="connsiteY0" fmla="*/ 93341 h 433248"/>
                  <a:gd name="connsiteX1" fmla="*/ 1873742 w 3769955"/>
                  <a:gd name="connsiteY1" fmla="*/ 349165 h 433248"/>
                  <a:gd name="connsiteX2" fmla="*/ 2171052 w 3769955"/>
                  <a:gd name="connsiteY2" fmla="*/ 321509 h 433248"/>
                  <a:gd name="connsiteX3" fmla="*/ 3769955 w 3769955"/>
                  <a:gd name="connsiteY3" fmla="*/ 0 h 433248"/>
                  <a:gd name="connsiteX0" fmla="*/ 0 w 3769955"/>
                  <a:gd name="connsiteY0" fmla="*/ 93341 h 367840"/>
                  <a:gd name="connsiteX1" fmla="*/ 1873742 w 3769955"/>
                  <a:gd name="connsiteY1" fmla="*/ 349165 h 367840"/>
                  <a:gd name="connsiteX2" fmla="*/ 2371563 w 3769955"/>
                  <a:gd name="connsiteY2" fmla="*/ 309409 h 367840"/>
                  <a:gd name="connsiteX3" fmla="*/ 3769955 w 3769955"/>
                  <a:gd name="connsiteY3" fmla="*/ 0 h 367840"/>
                  <a:gd name="connsiteX0" fmla="*/ 0 w 3769955"/>
                  <a:gd name="connsiteY0" fmla="*/ 93341 h 434966"/>
                  <a:gd name="connsiteX1" fmla="*/ 1873742 w 3769955"/>
                  <a:gd name="connsiteY1" fmla="*/ 349165 h 434966"/>
                  <a:gd name="connsiteX2" fmla="*/ 2371563 w 3769955"/>
                  <a:gd name="connsiteY2" fmla="*/ 309409 h 434966"/>
                  <a:gd name="connsiteX3" fmla="*/ 3769955 w 3769955"/>
                  <a:gd name="connsiteY3" fmla="*/ 0 h 434966"/>
                  <a:gd name="connsiteX0" fmla="*/ 0 w 3769955"/>
                  <a:gd name="connsiteY0" fmla="*/ 93341 h 484550"/>
                  <a:gd name="connsiteX1" fmla="*/ 1873742 w 3769955"/>
                  <a:gd name="connsiteY1" fmla="*/ 349165 h 484550"/>
                  <a:gd name="connsiteX2" fmla="*/ 2371563 w 3769955"/>
                  <a:gd name="connsiteY2" fmla="*/ 309409 h 484550"/>
                  <a:gd name="connsiteX3" fmla="*/ 3769955 w 3769955"/>
                  <a:gd name="connsiteY3" fmla="*/ 0 h 484550"/>
                  <a:gd name="connsiteX0" fmla="*/ 0 w 3769955"/>
                  <a:gd name="connsiteY0" fmla="*/ 93341 h 491554"/>
                  <a:gd name="connsiteX1" fmla="*/ 1873742 w 3769955"/>
                  <a:gd name="connsiteY1" fmla="*/ 349165 h 491554"/>
                  <a:gd name="connsiteX2" fmla="*/ 2371563 w 3769955"/>
                  <a:gd name="connsiteY2" fmla="*/ 309409 h 491554"/>
                  <a:gd name="connsiteX3" fmla="*/ 3769955 w 3769955"/>
                  <a:gd name="connsiteY3" fmla="*/ 0 h 491554"/>
                  <a:gd name="connsiteX0" fmla="*/ 0 w 3769955"/>
                  <a:gd name="connsiteY0" fmla="*/ 93341 h 491554"/>
                  <a:gd name="connsiteX1" fmla="*/ 1873742 w 3769955"/>
                  <a:gd name="connsiteY1" fmla="*/ 349165 h 491554"/>
                  <a:gd name="connsiteX2" fmla="*/ 2371563 w 3769955"/>
                  <a:gd name="connsiteY2" fmla="*/ 309409 h 491554"/>
                  <a:gd name="connsiteX3" fmla="*/ 3769955 w 3769955"/>
                  <a:gd name="connsiteY3" fmla="*/ 0 h 491554"/>
                  <a:gd name="connsiteX0" fmla="*/ 0 w 3769955"/>
                  <a:gd name="connsiteY0" fmla="*/ 93341 h 491554"/>
                  <a:gd name="connsiteX1" fmla="*/ 1873742 w 3769955"/>
                  <a:gd name="connsiteY1" fmla="*/ 349165 h 491554"/>
                  <a:gd name="connsiteX2" fmla="*/ 2371563 w 3769955"/>
                  <a:gd name="connsiteY2" fmla="*/ 309409 h 491554"/>
                  <a:gd name="connsiteX3" fmla="*/ 3769955 w 3769955"/>
                  <a:gd name="connsiteY3" fmla="*/ 0 h 491554"/>
                  <a:gd name="connsiteX0" fmla="*/ 0 w 3769955"/>
                  <a:gd name="connsiteY0" fmla="*/ 93341 h 488329"/>
                  <a:gd name="connsiteX1" fmla="*/ 1873742 w 3769955"/>
                  <a:gd name="connsiteY1" fmla="*/ 349165 h 488329"/>
                  <a:gd name="connsiteX2" fmla="*/ 2371563 w 3769955"/>
                  <a:gd name="connsiteY2" fmla="*/ 309409 h 488329"/>
                  <a:gd name="connsiteX3" fmla="*/ 3769955 w 3769955"/>
                  <a:gd name="connsiteY3" fmla="*/ 0 h 488329"/>
                  <a:gd name="connsiteX0" fmla="*/ 0 w 3769955"/>
                  <a:gd name="connsiteY0" fmla="*/ 93341 h 489360"/>
                  <a:gd name="connsiteX1" fmla="*/ 1873742 w 3769955"/>
                  <a:gd name="connsiteY1" fmla="*/ 349165 h 489360"/>
                  <a:gd name="connsiteX2" fmla="*/ 2371563 w 3769955"/>
                  <a:gd name="connsiteY2" fmla="*/ 309409 h 489360"/>
                  <a:gd name="connsiteX3" fmla="*/ 3769955 w 3769955"/>
                  <a:gd name="connsiteY3" fmla="*/ 0 h 489360"/>
                </a:gdLst>
                <a:ahLst/>
                <a:cxnLst>
                  <a:cxn ang="0">
                    <a:pos x="connsiteX0" y="connsiteY0"/>
                  </a:cxn>
                  <a:cxn ang="0">
                    <a:pos x="connsiteX1" y="connsiteY1"/>
                  </a:cxn>
                  <a:cxn ang="0">
                    <a:pos x="connsiteX2" y="connsiteY2"/>
                  </a:cxn>
                  <a:cxn ang="0">
                    <a:pos x="connsiteX3" y="connsiteY3"/>
                  </a:cxn>
                </a:cxnLst>
                <a:rect l="l" t="t" r="r" b="b"/>
                <a:pathLst>
                  <a:path w="3769955" h="489360">
                    <a:moveTo>
                      <a:pt x="0" y="93341"/>
                    </a:moveTo>
                    <a:cubicBezTo>
                      <a:pt x="1029061" y="93916"/>
                      <a:pt x="1671470" y="203253"/>
                      <a:pt x="1873742" y="349165"/>
                    </a:cubicBezTo>
                    <a:cubicBezTo>
                      <a:pt x="2136057" y="538390"/>
                      <a:pt x="2154600" y="546457"/>
                      <a:pt x="2371563" y="309409"/>
                    </a:cubicBezTo>
                    <a:cubicBezTo>
                      <a:pt x="2592528" y="67989"/>
                      <a:pt x="3230072" y="34571"/>
                      <a:pt x="3769955"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Shape 7">
                <a:extLst>
                  <a:ext uri="{FF2B5EF4-FFF2-40B4-BE49-F238E27FC236}">
                    <a16:creationId xmlns:a16="http://schemas.microsoft.com/office/drawing/2014/main" id="{7455A07E-B33F-4BD5-88E4-F80C32239D12}"/>
                  </a:ext>
                </a:extLst>
              </p:cNvPr>
              <p:cNvSpPr/>
              <p:nvPr/>
            </p:nvSpPr>
            <p:spPr>
              <a:xfrm>
                <a:off x="5220780" y="5492162"/>
                <a:ext cx="3769955" cy="405127"/>
              </a:xfrm>
              <a:custGeom>
                <a:avLst/>
                <a:gdLst>
                  <a:gd name="connsiteX0" fmla="*/ 0 w 3769955"/>
                  <a:gd name="connsiteY0" fmla="*/ 93341 h 333609"/>
                  <a:gd name="connsiteX1" fmla="*/ 1692245 w 3769955"/>
                  <a:gd name="connsiteY1" fmla="*/ 333609 h 333609"/>
                  <a:gd name="connsiteX2" fmla="*/ 2171052 w 3769955"/>
                  <a:gd name="connsiteY2" fmla="*/ 321509 h 333609"/>
                  <a:gd name="connsiteX3" fmla="*/ 3769955 w 3769955"/>
                  <a:gd name="connsiteY3" fmla="*/ 0 h 333609"/>
                  <a:gd name="connsiteX0" fmla="*/ 0 w 3769955"/>
                  <a:gd name="connsiteY0" fmla="*/ 93341 h 362714"/>
                  <a:gd name="connsiteX1" fmla="*/ 1692245 w 3769955"/>
                  <a:gd name="connsiteY1" fmla="*/ 333609 h 362714"/>
                  <a:gd name="connsiteX2" fmla="*/ 2171052 w 3769955"/>
                  <a:gd name="connsiteY2" fmla="*/ 321509 h 362714"/>
                  <a:gd name="connsiteX3" fmla="*/ 3769955 w 3769955"/>
                  <a:gd name="connsiteY3" fmla="*/ 0 h 362714"/>
                  <a:gd name="connsiteX0" fmla="*/ 0 w 3769955"/>
                  <a:gd name="connsiteY0" fmla="*/ 93341 h 436519"/>
                  <a:gd name="connsiteX1" fmla="*/ 1692245 w 3769955"/>
                  <a:gd name="connsiteY1" fmla="*/ 333609 h 436519"/>
                  <a:gd name="connsiteX2" fmla="*/ 2171052 w 3769955"/>
                  <a:gd name="connsiteY2" fmla="*/ 321509 h 436519"/>
                  <a:gd name="connsiteX3" fmla="*/ 3769955 w 3769955"/>
                  <a:gd name="connsiteY3" fmla="*/ 0 h 436519"/>
                  <a:gd name="connsiteX0" fmla="*/ 0 w 3769955"/>
                  <a:gd name="connsiteY0" fmla="*/ 93341 h 362714"/>
                  <a:gd name="connsiteX1" fmla="*/ 1692245 w 3769955"/>
                  <a:gd name="connsiteY1" fmla="*/ 333609 h 362714"/>
                  <a:gd name="connsiteX2" fmla="*/ 2171052 w 3769955"/>
                  <a:gd name="connsiteY2" fmla="*/ 321509 h 362714"/>
                  <a:gd name="connsiteX3" fmla="*/ 3769955 w 3769955"/>
                  <a:gd name="connsiteY3" fmla="*/ 0 h 362714"/>
                  <a:gd name="connsiteX0" fmla="*/ 0 w 3769955"/>
                  <a:gd name="connsiteY0" fmla="*/ 93341 h 417364"/>
                  <a:gd name="connsiteX1" fmla="*/ 1692245 w 3769955"/>
                  <a:gd name="connsiteY1" fmla="*/ 333609 h 417364"/>
                  <a:gd name="connsiteX2" fmla="*/ 2171052 w 3769955"/>
                  <a:gd name="connsiteY2" fmla="*/ 321509 h 417364"/>
                  <a:gd name="connsiteX3" fmla="*/ 3769955 w 3769955"/>
                  <a:gd name="connsiteY3" fmla="*/ 0 h 417364"/>
                  <a:gd name="connsiteX0" fmla="*/ 0 w 3769955"/>
                  <a:gd name="connsiteY0" fmla="*/ 93341 h 508822"/>
                  <a:gd name="connsiteX1" fmla="*/ 1692245 w 3769955"/>
                  <a:gd name="connsiteY1" fmla="*/ 333609 h 508822"/>
                  <a:gd name="connsiteX2" fmla="*/ 2171052 w 3769955"/>
                  <a:gd name="connsiteY2" fmla="*/ 321509 h 508822"/>
                  <a:gd name="connsiteX3" fmla="*/ 3769955 w 3769955"/>
                  <a:gd name="connsiteY3" fmla="*/ 0 h 508822"/>
                  <a:gd name="connsiteX0" fmla="*/ 0 w 3769955"/>
                  <a:gd name="connsiteY0" fmla="*/ 93341 h 508822"/>
                  <a:gd name="connsiteX1" fmla="*/ 1692245 w 3769955"/>
                  <a:gd name="connsiteY1" fmla="*/ 333609 h 508822"/>
                  <a:gd name="connsiteX2" fmla="*/ 2171052 w 3769955"/>
                  <a:gd name="connsiteY2" fmla="*/ 321509 h 508822"/>
                  <a:gd name="connsiteX3" fmla="*/ 3769955 w 3769955"/>
                  <a:gd name="connsiteY3" fmla="*/ 0 h 508822"/>
                  <a:gd name="connsiteX0" fmla="*/ 0 w 3769955"/>
                  <a:gd name="connsiteY0" fmla="*/ 93341 h 507603"/>
                  <a:gd name="connsiteX1" fmla="*/ 1692245 w 3769955"/>
                  <a:gd name="connsiteY1" fmla="*/ 333609 h 507603"/>
                  <a:gd name="connsiteX2" fmla="*/ 2171052 w 3769955"/>
                  <a:gd name="connsiteY2" fmla="*/ 321509 h 507603"/>
                  <a:gd name="connsiteX3" fmla="*/ 3769955 w 3769955"/>
                  <a:gd name="connsiteY3" fmla="*/ 0 h 507603"/>
                  <a:gd name="connsiteX0" fmla="*/ 0 w 3769955"/>
                  <a:gd name="connsiteY0" fmla="*/ 93341 h 507603"/>
                  <a:gd name="connsiteX1" fmla="*/ 1692245 w 3769955"/>
                  <a:gd name="connsiteY1" fmla="*/ 333609 h 507603"/>
                  <a:gd name="connsiteX2" fmla="*/ 2171052 w 3769955"/>
                  <a:gd name="connsiteY2" fmla="*/ 321509 h 507603"/>
                  <a:gd name="connsiteX3" fmla="*/ 3769955 w 3769955"/>
                  <a:gd name="connsiteY3" fmla="*/ 0 h 507603"/>
                  <a:gd name="connsiteX0" fmla="*/ 0 w 3769955"/>
                  <a:gd name="connsiteY0" fmla="*/ 93341 h 510829"/>
                  <a:gd name="connsiteX1" fmla="*/ 1692245 w 3769955"/>
                  <a:gd name="connsiteY1" fmla="*/ 333609 h 510829"/>
                  <a:gd name="connsiteX2" fmla="*/ 2171052 w 3769955"/>
                  <a:gd name="connsiteY2" fmla="*/ 321509 h 510829"/>
                  <a:gd name="connsiteX3" fmla="*/ 3769955 w 3769955"/>
                  <a:gd name="connsiteY3" fmla="*/ 0 h 510829"/>
                  <a:gd name="connsiteX0" fmla="*/ 0 w 3769955"/>
                  <a:gd name="connsiteY0" fmla="*/ 93341 h 433248"/>
                  <a:gd name="connsiteX1" fmla="*/ 1873742 w 3769955"/>
                  <a:gd name="connsiteY1" fmla="*/ 349165 h 433248"/>
                  <a:gd name="connsiteX2" fmla="*/ 2171052 w 3769955"/>
                  <a:gd name="connsiteY2" fmla="*/ 321509 h 433248"/>
                  <a:gd name="connsiteX3" fmla="*/ 3769955 w 3769955"/>
                  <a:gd name="connsiteY3" fmla="*/ 0 h 433248"/>
                  <a:gd name="connsiteX0" fmla="*/ 0 w 3769955"/>
                  <a:gd name="connsiteY0" fmla="*/ 93341 h 367840"/>
                  <a:gd name="connsiteX1" fmla="*/ 1873742 w 3769955"/>
                  <a:gd name="connsiteY1" fmla="*/ 349165 h 367840"/>
                  <a:gd name="connsiteX2" fmla="*/ 2371563 w 3769955"/>
                  <a:gd name="connsiteY2" fmla="*/ 309409 h 367840"/>
                  <a:gd name="connsiteX3" fmla="*/ 3769955 w 3769955"/>
                  <a:gd name="connsiteY3" fmla="*/ 0 h 367840"/>
                  <a:gd name="connsiteX0" fmla="*/ 0 w 3769955"/>
                  <a:gd name="connsiteY0" fmla="*/ 93341 h 434966"/>
                  <a:gd name="connsiteX1" fmla="*/ 1873742 w 3769955"/>
                  <a:gd name="connsiteY1" fmla="*/ 349165 h 434966"/>
                  <a:gd name="connsiteX2" fmla="*/ 2371563 w 3769955"/>
                  <a:gd name="connsiteY2" fmla="*/ 309409 h 434966"/>
                  <a:gd name="connsiteX3" fmla="*/ 3769955 w 3769955"/>
                  <a:gd name="connsiteY3" fmla="*/ 0 h 434966"/>
                  <a:gd name="connsiteX0" fmla="*/ 0 w 3769955"/>
                  <a:gd name="connsiteY0" fmla="*/ 93341 h 484550"/>
                  <a:gd name="connsiteX1" fmla="*/ 1873742 w 3769955"/>
                  <a:gd name="connsiteY1" fmla="*/ 349165 h 484550"/>
                  <a:gd name="connsiteX2" fmla="*/ 2371563 w 3769955"/>
                  <a:gd name="connsiteY2" fmla="*/ 309409 h 484550"/>
                  <a:gd name="connsiteX3" fmla="*/ 3769955 w 3769955"/>
                  <a:gd name="connsiteY3" fmla="*/ 0 h 484550"/>
                  <a:gd name="connsiteX0" fmla="*/ 0 w 3769955"/>
                  <a:gd name="connsiteY0" fmla="*/ 93341 h 491554"/>
                  <a:gd name="connsiteX1" fmla="*/ 1873742 w 3769955"/>
                  <a:gd name="connsiteY1" fmla="*/ 349165 h 491554"/>
                  <a:gd name="connsiteX2" fmla="*/ 2371563 w 3769955"/>
                  <a:gd name="connsiteY2" fmla="*/ 309409 h 491554"/>
                  <a:gd name="connsiteX3" fmla="*/ 3769955 w 3769955"/>
                  <a:gd name="connsiteY3" fmla="*/ 0 h 491554"/>
                  <a:gd name="connsiteX0" fmla="*/ 0 w 3769955"/>
                  <a:gd name="connsiteY0" fmla="*/ 93341 h 491554"/>
                  <a:gd name="connsiteX1" fmla="*/ 1873742 w 3769955"/>
                  <a:gd name="connsiteY1" fmla="*/ 349165 h 491554"/>
                  <a:gd name="connsiteX2" fmla="*/ 2371563 w 3769955"/>
                  <a:gd name="connsiteY2" fmla="*/ 309409 h 491554"/>
                  <a:gd name="connsiteX3" fmla="*/ 3769955 w 3769955"/>
                  <a:gd name="connsiteY3" fmla="*/ 0 h 491554"/>
                  <a:gd name="connsiteX0" fmla="*/ 0 w 3769955"/>
                  <a:gd name="connsiteY0" fmla="*/ 93341 h 491554"/>
                  <a:gd name="connsiteX1" fmla="*/ 1873742 w 3769955"/>
                  <a:gd name="connsiteY1" fmla="*/ 349165 h 491554"/>
                  <a:gd name="connsiteX2" fmla="*/ 2371563 w 3769955"/>
                  <a:gd name="connsiteY2" fmla="*/ 309409 h 491554"/>
                  <a:gd name="connsiteX3" fmla="*/ 3769955 w 3769955"/>
                  <a:gd name="connsiteY3" fmla="*/ 0 h 491554"/>
                  <a:gd name="connsiteX0" fmla="*/ 0 w 3769955"/>
                  <a:gd name="connsiteY0" fmla="*/ 93341 h 488329"/>
                  <a:gd name="connsiteX1" fmla="*/ 1873742 w 3769955"/>
                  <a:gd name="connsiteY1" fmla="*/ 349165 h 488329"/>
                  <a:gd name="connsiteX2" fmla="*/ 2371563 w 3769955"/>
                  <a:gd name="connsiteY2" fmla="*/ 309409 h 488329"/>
                  <a:gd name="connsiteX3" fmla="*/ 3769955 w 3769955"/>
                  <a:gd name="connsiteY3" fmla="*/ 0 h 488329"/>
                  <a:gd name="connsiteX0" fmla="*/ 0 w 3769955"/>
                  <a:gd name="connsiteY0" fmla="*/ 93341 h 489360"/>
                  <a:gd name="connsiteX1" fmla="*/ 1873742 w 3769955"/>
                  <a:gd name="connsiteY1" fmla="*/ 349165 h 489360"/>
                  <a:gd name="connsiteX2" fmla="*/ 2371563 w 3769955"/>
                  <a:gd name="connsiteY2" fmla="*/ 309409 h 489360"/>
                  <a:gd name="connsiteX3" fmla="*/ 3769955 w 3769955"/>
                  <a:gd name="connsiteY3" fmla="*/ 0 h 489360"/>
                  <a:gd name="connsiteX0" fmla="*/ 0 w 3769955"/>
                  <a:gd name="connsiteY0" fmla="*/ 93341 h 398692"/>
                  <a:gd name="connsiteX1" fmla="*/ 1873742 w 3769955"/>
                  <a:gd name="connsiteY1" fmla="*/ 349165 h 398692"/>
                  <a:gd name="connsiteX2" fmla="*/ 2535775 w 3769955"/>
                  <a:gd name="connsiteY2" fmla="*/ 250639 h 398692"/>
                  <a:gd name="connsiteX3" fmla="*/ 3769955 w 3769955"/>
                  <a:gd name="connsiteY3" fmla="*/ 0 h 398692"/>
                  <a:gd name="connsiteX0" fmla="*/ 0 w 3769955"/>
                  <a:gd name="connsiteY0" fmla="*/ 93341 h 324681"/>
                  <a:gd name="connsiteX1" fmla="*/ 2001654 w 3769955"/>
                  <a:gd name="connsiteY1" fmla="*/ 316322 h 324681"/>
                  <a:gd name="connsiteX2" fmla="*/ 2535775 w 3769955"/>
                  <a:gd name="connsiteY2" fmla="*/ 250639 h 324681"/>
                  <a:gd name="connsiteX3" fmla="*/ 3769955 w 3769955"/>
                  <a:gd name="connsiteY3" fmla="*/ 0 h 324681"/>
                  <a:gd name="connsiteX0" fmla="*/ 0 w 3769955"/>
                  <a:gd name="connsiteY0" fmla="*/ 93341 h 386176"/>
                  <a:gd name="connsiteX1" fmla="*/ 2001654 w 3769955"/>
                  <a:gd name="connsiteY1" fmla="*/ 316322 h 386176"/>
                  <a:gd name="connsiteX2" fmla="*/ 2535775 w 3769955"/>
                  <a:gd name="connsiteY2" fmla="*/ 250639 h 386176"/>
                  <a:gd name="connsiteX3" fmla="*/ 3769955 w 3769955"/>
                  <a:gd name="connsiteY3" fmla="*/ 0 h 386176"/>
                  <a:gd name="connsiteX0" fmla="*/ 0 w 3769955"/>
                  <a:gd name="connsiteY0" fmla="*/ 93341 h 405127"/>
                  <a:gd name="connsiteX1" fmla="*/ 2001654 w 3769955"/>
                  <a:gd name="connsiteY1" fmla="*/ 316322 h 405127"/>
                  <a:gd name="connsiteX2" fmla="*/ 2535775 w 3769955"/>
                  <a:gd name="connsiteY2" fmla="*/ 250639 h 405127"/>
                  <a:gd name="connsiteX3" fmla="*/ 3769955 w 3769955"/>
                  <a:gd name="connsiteY3" fmla="*/ 0 h 405127"/>
                </a:gdLst>
                <a:ahLst/>
                <a:cxnLst>
                  <a:cxn ang="0">
                    <a:pos x="connsiteX0" y="connsiteY0"/>
                  </a:cxn>
                  <a:cxn ang="0">
                    <a:pos x="connsiteX1" y="connsiteY1"/>
                  </a:cxn>
                  <a:cxn ang="0">
                    <a:pos x="connsiteX2" y="connsiteY2"/>
                  </a:cxn>
                  <a:cxn ang="0">
                    <a:pos x="connsiteX3" y="connsiteY3"/>
                  </a:cxn>
                </a:cxnLst>
                <a:rect l="l" t="t" r="r" b="b"/>
                <a:pathLst>
                  <a:path w="3769955" h="405127">
                    <a:moveTo>
                      <a:pt x="0" y="93341"/>
                    </a:moveTo>
                    <a:cubicBezTo>
                      <a:pt x="1029061" y="93916"/>
                      <a:pt x="1637066" y="100967"/>
                      <a:pt x="2001654" y="316322"/>
                    </a:cubicBezTo>
                    <a:cubicBezTo>
                      <a:pt x="2285999" y="484279"/>
                      <a:pt x="2431198" y="386329"/>
                      <a:pt x="2535775" y="250639"/>
                    </a:cubicBezTo>
                    <a:cubicBezTo>
                      <a:pt x="2718539" y="13500"/>
                      <a:pt x="3230072" y="34571"/>
                      <a:pt x="3769955"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9B2F0336-9133-4D6C-BF64-D94851C8F94F}"/>
                  </a:ext>
                </a:extLst>
              </p:cNvPr>
              <p:cNvSpPr/>
              <p:nvPr/>
            </p:nvSpPr>
            <p:spPr>
              <a:xfrm rot="2417856">
                <a:off x="6815832" y="4715147"/>
                <a:ext cx="738393" cy="496630"/>
              </a:xfrm>
              <a:prstGeom prst="ellipse">
                <a:avLst/>
              </a:prstGeom>
              <a:solidFill>
                <a:srgbClr val="0000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284EC25C-2A18-4601-97E1-F31A9FBA89F1}"/>
                  </a:ext>
                </a:extLst>
              </p:cNvPr>
              <p:cNvSpPr txBox="1"/>
              <p:nvPr/>
            </p:nvSpPr>
            <p:spPr>
              <a:xfrm>
                <a:off x="7002333" y="4236662"/>
                <a:ext cx="309700" cy="338554"/>
              </a:xfrm>
              <a:prstGeom prst="rect">
                <a:avLst/>
              </a:prstGeom>
              <a:noFill/>
            </p:spPr>
            <p:txBody>
              <a:bodyPr wrap="none" rtlCol="0">
                <a:spAutoFit/>
              </a:bodyPr>
              <a:lstStyle/>
              <a:p>
                <a:r>
                  <a:rPr lang="en-US" sz="1600" b="1" dirty="0">
                    <a:solidFill>
                      <a:srgbClr val="FF0000"/>
                    </a:solidFill>
                    <a:latin typeface="Arial" panose="020B0604020202020204" pitchFamily="34" charset="0"/>
                  </a:rPr>
                  <a:t>L</a:t>
                </a:r>
              </a:p>
            </p:txBody>
          </p:sp>
          <p:sp>
            <p:nvSpPr>
              <p:cNvPr id="12" name="Freeform: Shape 11">
                <a:extLst>
                  <a:ext uri="{FF2B5EF4-FFF2-40B4-BE49-F238E27FC236}">
                    <a16:creationId xmlns:a16="http://schemas.microsoft.com/office/drawing/2014/main" id="{BFBBEB95-60CE-4844-B852-FC6E6906E6D4}"/>
                  </a:ext>
                </a:extLst>
              </p:cNvPr>
              <p:cNvSpPr/>
              <p:nvPr/>
            </p:nvSpPr>
            <p:spPr>
              <a:xfrm>
                <a:off x="7007519" y="4254245"/>
                <a:ext cx="295581" cy="172558"/>
              </a:xfrm>
              <a:custGeom>
                <a:avLst/>
                <a:gdLst>
                  <a:gd name="connsiteX0" fmla="*/ 288667 w 288667"/>
                  <a:gd name="connsiteY0" fmla="*/ 0 h 148655"/>
                  <a:gd name="connsiteX1" fmla="*/ 0 w 288667"/>
                  <a:gd name="connsiteY1" fmla="*/ 148655 h 148655"/>
                  <a:gd name="connsiteX0" fmla="*/ 288667 w 288667"/>
                  <a:gd name="connsiteY0" fmla="*/ 0 h 148655"/>
                  <a:gd name="connsiteX1" fmla="*/ 0 w 288667"/>
                  <a:gd name="connsiteY1" fmla="*/ 148655 h 148655"/>
                  <a:gd name="connsiteX0" fmla="*/ 288667 w 288667"/>
                  <a:gd name="connsiteY0" fmla="*/ 7973 h 156628"/>
                  <a:gd name="connsiteX1" fmla="*/ 0 w 288667"/>
                  <a:gd name="connsiteY1" fmla="*/ 156628 h 156628"/>
                  <a:gd name="connsiteX0" fmla="*/ 295581 w 295581"/>
                  <a:gd name="connsiteY0" fmla="*/ 6617 h 172558"/>
                  <a:gd name="connsiteX1" fmla="*/ 0 w 295581"/>
                  <a:gd name="connsiteY1" fmla="*/ 172558 h 172558"/>
                </a:gdLst>
                <a:ahLst/>
                <a:cxnLst>
                  <a:cxn ang="0">
                    <a:pos x="connsiteX0" y="connsiteY0"/>
                  </a:cxn>
                  <a:cxn ang="0">
                    <a:pos x="connsiteX1" y="connsiteY1"/>
                  </a:cxn>
                </a:cxnLst>
                <a:rect l="l" t="t" r="r" b="b"/>
                <a:pathLst>
                  <a:path w="295581" h="172558">
                    <a:moveTo>
                      <a:pt x="295581" y="6617"/>
                    </a:moveTo>
                    <a:cubicBezTo>
                      <a:pt x="107746" y="-21615"/>
                      <a:pt x="16709" y="41764"/>
                      <a:pt x="0" y="172558"/>
                    </a:cubicBezTo>
                  </a:path>
                </a:pathLst>
              </a:custGeom>
              <a:noFill/>
              <a:ln cap="rnd">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9F177B41-D05E-463B-BEB2-7A57831E73CB}"/>
                  </a:ext>
                </a:extLst>
              </p:cNvPr>
              <p:cNvSpPr/>
              <p:nvPr/>
            </p:nvSpPr>
            <p:spPr>
              <a:xfrm rot="13740225">
                <a:off x="6856346" y="4413785"/>
                <a:ext cx="266852" cy="178175"/>
              </a:xfrm>
              <a:custGeom>
                <a:avLst/>
                <a:gdLst>
                  <a:gd name="connsiteX0" fmla="*/ 288667 w 288667"/>
                  <a:gd name="connsiteY0" fmla="*/ 0 h 148655"/>
                  <a:gd name="connsiteX1" fmla="*/ 0 w 288667"/>
                  <a:gd name="connsiteY1" fmla="*/ 148655 h 148655"/>
                  <a:gd name="connsiteX0" fmla="*/ 288667 w 288667"/>
                  <a:gd name="connsiteY0" fmla="*/ 0 h 148655"/>
                  <a:gd name="connsiteX1" fmla="*/ 0 w 288667"/>
                  <a:gd name="connsiteY1" fmla="*/ 148655 h 148655"/>
                  <a:gd name="connsiteX0" fmla="*/ 288667 w 288667"/>
                  <a:gd name="connsiteY0" fmla="*/ 7973 h 156628"/>
                  <a:gd name="connsiteX1" fmla="*/ 0 w 288667"/>
                  <a:gd name="connsiteY1" fmla="*/ 156628 h 156628"/>
                  <a:gd name="connsiteX0" fmla="*/ 295581 w 295581"/>
                  <a:gd name="connsiteY0" fmla="*/ 6617 h 172558"/>
                  <a:gd name="connsiteX1" fmla="*/ 0 w 295581"/>
                  <a:gd name="connsiteY1" fmla="*/ 172558 h 172558"/>
                  <a:gd name="connsiteX0" fmla="*/ 256735 w 256735"/>
                  <a:gd name="connsiteY0" fmla="*/ 6977 h 167749"/>
                  <a:gd name="connsiteX1" fmla="*/ 0 w 256735"/>
                  <a:gd name="connsiteY1" fmla="*/ 167749 h 167749"/>
                  <a:gd name="connsiteX0" fmla="*/ 268896 w 268896"/>
                  <a:gd name="connsiteY0" fmla="*/ 5260 h 166032"/>
                  <a:gd name="connsiteX1" fmla="*/ 12161 w 268896"/>
                  <a:gd name="connsiteY1" fmla="*/ 166032 h 166032"/>
                  <a:gd name="connsiteX0" fmla="*/ 266852 w 266852"/>
                  <a:gd name="connsiteY0" fmla="*/ 17403 h 178175"/>
                  <a:gd name="connsiteX1" fmla="*/ 10117 w 266852"/>
                  <a:gd name="connsiteY1" fmla="*/ 178175 h 178175"/>
                </a:gdLst>
                <a:ahLst/>
                <a:cxnLst>
                  <a:cxn ang="0">
                    <a:pos x="connsiteX0" y="connsiteY0"/>
                  </a:cxn>
                  <a:cxn ang="0">
                    <a:pos x="connsiteX1" y="connsiteY1"/>
                  </a:cxn>
                </a:cxnLst>
                <a:rect l="l" t="t" r="r" b="b"/>
                <a:pathLst>
                  <a:path w="266852" h="178175">
                    <a:moveTo>
                      <a:pt x="266852" y="17403"/>
                    </a:moveTo>
                    <a:cubicBezTo>
                      <a:pt x="116949" y="-46566"/>
                      <a:pt x="-42015" y="79156"/>
                      <a:pt x="10117" y="178175"/>
                    </a:cubicBezTo>
                  </a:path>
                </a:pathLst>
              </a:custGeom>
              <a:noFill/>
              <a:ln cap="rnd">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850FEDD8-31FA-4454-BA2D-03739BFDE4F0}"/>
                  </a:ext>
                </a:extLst>
              </p:cNvPr>
              <p:cNvSpPr/>
              <p:nvPr/>
            </p:nvSpPr>
            <p:spPr>
              <a:xfrm rot="6130123">
                <a:off x="7189676" y="4450123"/>
                <a:ext cx="262611" cy="153921"/>
              </a:xfrm>
              <a:custGeom>
                <a:avLst/>
                <a:gdLst>
                  <a:gd name="connsiteX0" fmla="*/ 288667 w 288667"/>
                  <a:gd name="connsiteY0" fmla="*/ 0 h 148655"/>
                  <a:gd name="connsiteX1" fmla="*/ 0 w 288667"/>
                  <a:gd name="connsiteY1" fmla="*/ 148655 h 148655"/>
                  <a:gd name="connsiteX0" fmla="*/ 288667 w 288667"/>
                  <a:gd name="connsiteY0" fmla="*/ 0 h 148655"/>
                  <a:gd name="connsiteX1" fmla="*/ 0 w 288667"/>
                  <a:gd name="connsiteY1" fmla="*/ 148655 h 148655"/>
                  <a:gd name="connsiteX0" fmla="*/ 288667 w 288667"/>
                  <a:gd name="connsiteY0" fmla="*/ 7973 h 156628"/>
                  <a:gd name="connsiteX1" fmla="*/ 0 w 288667"/>
                  <a:gd name="connsiteY1" fmla="*/ 156628 h 156628"/>
                  <a:gd name="connsiteX0" fmla="*/ 295581 w 295581"/>
                  <a:gd name="connsiteY0" fmla="*/ 6617 h 172558"/>
                  <a:gd name="connsiteX1" fmla="*/ 0 w 295581"/>
                  <a:gd name="connsiteY1" fmla="*/ 172558 h 172558"/>
                  <a:gd name="connsiteX0" fmla="*/ 256735 w 256735"/>
                  <a:gd name="connsiteY0" fmla="*/ 6977 h 167749"/>
                  <a:gd name="connsiteX1" fmla="*/ 0 w 256735"/>
                  <a:gd name="connsiteY1" fmla="*/ 167749 h 167749"/>
                  <a:gd name="connsiteX0" fmla="*/ 268896 w 268896"/>
                  <a:gd name="connsiteY0" fmla="*/ 5260 h 166032"/>
                  <a:gd name="connsiteX1" fmla="*/ 12161 w 268896"/>
                  <a:gd name="connsiteY1" fmla="*/ 166032 h 166032"/>
                  <a:gd name="connsiteX0" fmla="*/ 266852 w 266852"/>
                  <a:gd name="connsiteY0" fmla="*/ 17403 h 178175"/>
                  <a:gd name="connsiteX1" fmla="*/ 10117 w 266852"/>
                  <a:gd name="connsiteY1" fmla="*/ 178175 h 178175"/>
                  <a:gd name="connsiteX0" fmla="*/ 261556 w 261556"/>
                  <a:gd name="connsiteY0" fmla="*/ 29749 h 109747"/>
                  <a:gd name="connsiteX1" fmla="*/ 10391 w 261556"/>
                  <a:gd name="connsiteY1" fmla="*/ 109747 h 109747"/>
                  <a:gd name="connsiteX0" fmla="*/ 264510 w 264510"/>
                  <a:gd name="connsiteY0" fmla="*/ 83936 h 163934"/>
                  <a:gd name="connsiteX1" fmla="*/ 13345 w 264510"/>
                  <a:gd name="connsiteY1" fmla="*/ 163934 h 163934"/>
                  <a:gd name="connsiteX0" fmla="*/ 261860 w 261860"/>
                  <a:gd name="connsiteY0" fmla="*/ 86847 h 155613"/>
                  <a:gd name="connsiteX1" fmla="*/ 13577 w 261860"/>
                  <a:gd name="connsiteY1" fmla="*/ 155613 h 155613"/>
                  <a:gd name="connsiteX0" fmla="*/ 266189 w 266189"/>
                  <a:gd name="connsiteY0" fmla="*/ 86110 h 157658"/>
                  <a:gd name="connsiteX1" fmla="*/ 13202 w 266189"/>
                  <a:gd name="connsiteY1" fmla="*/ 157658 h 157658"/>
                  <a:gd name="connsiteX0" fmla="*/ 277875 w 277875"/>
                  <a:gd name="connsiteY0" fmla="*/ 83833 h 155381"/>
                  <a:gd name="connsiteX1" fmla="*/ 24888 w 277875"/>
                  <a:gd name="connsiteY1" fmla="*/ 155381 h 155381"/>
                  <a:gd name="connsiteX0" fmla="*/ 262611 w 262611"/>
                  <a:gd name="connsiteY0" fmla="*/ 84327 h 153921"/>
                  <a:gd name="connsiteX1" fmla="*/ 26885 w 262611"/>
                  <a:gd name="connsiteY1" fmla="*/ 153921 h 153921"/>
                </a:gdLst>
                <a:ahLst/>
                <a:cxnLst>
                  <a:cxn ang="0">
                    <a:pos x="connsiteX0" y="connsiteY0"/>
                  </a:cxn>
                  <a:cxn ang="0">
                    <a:pos x="connsiteX1" y="connsiteY1"/>
                  </a:cxn>
                </a:cxnLst>
                <a:rect l="l" t="t" r="r" b="b"/>
                <a:pathLst>
                  <a:path w="262611" h="153921">
                    <a:moveTo>
                      <a:pt x="262611" y="84327"/>
                    </a:moveTo>
                    <a:cubicBezTo>
                      <a:pt x="63415" y="-101634"/>
                      <a:pt x="-56622" y="65204"/>
                      <a:pt x="26885" y="153921"/>
                    </a:cubicBezTo>
                  </a:path>
                </a:pathLst>
              </a:custGeom>
              <a:noFill/>
              <a:ln cap="rnd">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54990857-788D-46D4-A23C-8444934AF0DF}"/>
                  </a:ext>
                </a:extLst>
              </p:cNvPr>
              <p:cNvGrpSpPr/>
              <p:nvPr/>
            </p:nvGrpSpPr>
            <p:grpSpPr>
              <a:xfrm>
                <a:off x="7313016" y="5827211"/>
                <a:ext cx="419860" cy="338554"/>
                <a:chOff x="7313016" y="5827211"/>
                <a:chExt cx="419860" cy="338554"/>
              </a:xfrm>
            </p:grpSpPr>
            <p:sp>
              <p:nvSpPr>
                <p:cNvPr id="15" name="Freeform: Shape 14">
                  <a:extLst>
                    <a:ext uri="{FF2B5EF4-FFF2-40B4-BE49-F238E27FC236}">
                      <a16:creationId xmlns:a16="http://schemas.microsoft.com/office/drawing/2014/main" id="{565F85B5-CAD4-4F04-8A3C-34E4C7054FAE}"/>
                    </a:ext>
                  </a:extLst>
                </p:cNvPr>
                <p:cNvSpPr/>
                <p:nvPr/>
              </p:nvSpPr>
              <p:spPr>
                <a:xfrm rot="6130123">
                  <a:off x="7595155" y="6001387"/>
                  <a:ext cx="139750" cy="135693"/>
                </a:xfrm>
                <a:custGeom>
                  <a:avLst/>
                  <a:gdLst>
                    <a:gd name="connsiteX0" fmla="*/ 288667 w 288667"/>
                    <a:gd name="connsiteY0" fmla="*/ 0 h 148655"/>
                    <a:gd name="connsiteX1" fmla="*/ 0 w 288667"/>
                    <a:gd name="connsiteY1" fmla="*/ 148655 h 148655"/>
                    <a:gd name="connsiteX0" fmla="*/ 288667 w 288667"/>
                    <a:gd name="connsiteY0" fmla="*/ 0 h 148655"/>
                    <a:gd name="connsiteX1" fmla="*/ 0 w 288667"/>
                    <a:gd name="connsiteY1" fmla="*/ 148655 h 148655"/>
                    <a:gd name="connsiteX0" fmla="*/ 288667 w 288667"/>
                    <a:gd name="connsiteY0" fmla="*/ 7973 h 156628"/>
                    <a:gd name="connsiteX1" fmla="*/ 0 w 288667"/>
                    <a:gd name="connsiteY1" fmla="*/ 156628 h 156628"/>
                    <a:gd name="connsiteX0" fmla="*/ 295581 w 295581"/>
                    <a:gd name="connsiteY0" fmla="*/ 6617 h 172558"/>
                    <a:gd name="connsiteX1" fmla="*/ 0 w 295581"/>
                    <a:gd name="connsiteY1" fmla="*/ 172558 h 172558"/>
                    <a:gd name="connsiteX0" fmla="*/ 256735 w 256735"/>
                    <a:gd name="connsiteY0" fmla="*/ 6977 h 167749"/>
                    <a:gd name="connsiteX1" fmla="*/ 0 w 256735"/>
                    <a:gd name="connsiteY1" fmla="*/ 167749 h 167749"/>
                    <a:gd name="connsiteX0" fmla="*/ 268896 w 268896"/>
                    <a:gd name="connsiteY0" fmla="*/ 5260 h 166032"/>
                    <a:gd name="connsiteX1" fmla="*/ 12161 w 268896"/>
                    <a:gd name="connsiteY1" fmla="*/ 166032 h 166032"/>
                    <a:gd name="connsiteX0" fmla="*/ 266852 w 266852"/>
                    <a:gd name="connsiteY0" fmla="*/ 17403 h 178175"/>
                    <a:gd name="connsiteX1" fmla="*/ 10117 w 266852"/>
                    <a:gd name="connsiteY1" fmla="*/ 178175 h 178175"/>
                    <a:gd name="connsiteX0" fmla="*/ 261556 w 261556"/>
                    <a:gd name="connsiteY0" fmla="*/ 29749 h 109747"/>
                    <a:gd name="connsiteX1" fmla="*/ 10391 w 261556"/>
                    <a:gd name="connsiteY1" fmla="*/ 109747 h 109747"/>
                    <a:gd name="connsiteX0" fmla="*/ 264510 w 264510"/>
                    <a:gd name="connsiteY0" fmla="*/ 83936 h 163934"/>
                    <a:gd name="connsiteX1" fmla="*/ 13345 w 264510"/>
                    <a:gd name="connsiteY1" fmla="*/ 163934 h 163934"/>
                    <a:gd name="connsiteX0" fmla="*/ 261860 w 261860"/>
                    <a:gd name="connsiteY0" fmla="*/ 86847 h 155613"/>
                    <a:gd name="connsiteX1" fmla="*/ 13577 w 261860"/>
                    <a:gd name="connsiteY1" fmla="*/ 155613 h 155613"/>
                    <a:gd name="connsiteX0" fmla="*/ 266189 w 266189"/>
                    <a:gd name="connsiteY0" fmla="*/ 86110 h 157658"/>
                    <a:gd name="connsiteX1" fmla="*/ 13202 w 266189"/>
                    <a:gd name="connsiteY1" fmla="*/ 157658 h 157658"/>
                    <a:gd name="connsiteX0" fmla="*/ 277875 w 277875"/>
                    <a:gd name="connsiteY0" fmla="*/ 83833 h 155381"/>
                    <a:gd name="connsiteX1" fmla="*/ 24888 w 277875"/>
                    <a:gd name="connsiteY1" fmla="*/ 155381 h 155381"/>
                    <a:gd name="connsiteX0" fmla="*/ 262611 w 262611"/>
                    <a:gd name="connsiteY0" fmla="*/ 84327 h 153921"/>
                    <a:gd name="connsiteX1" fmla="*/ 26885 w 262611"/>
                    <a:gd name="connsiteY1" fmla="*/ 153921 h 153921"/>
                    <a:gd name="connsiteX0" fmla="*/ 162044 w 162044"/>
                    <a:gd name="connsiteY0" fmla="*/ 77577 h 175736"/>
                    <a:gd name="connsiteX1" fmla="*/ 56257 w 162044"/>
                    <a:gd name="connsiteY1" fmla="*/ 175736 h 175736"/>
                    <a:gd name="connsiteX0" fmla="*/ 139750 w 139750"/>
                    <a:gd name="connsiteY0" fmla="*/ 37534 h 135693"/>
                    <a:gd name="connsiteX1" fmla="*/ 33963 w 139750"/>
                    <a:gd name="connsiteY1" fmla="*/ 135693 h 135693"/>
                  </a:gdLst>
                  <a:ahLst/>
                  <a:cxnLst>
                    <a:cxn ang="0">
                      <a:pos x="connsiteX0" y="connsiteY0"/>
                    </a:cxn>
                    <a:cxn ang="0">
                      <a:pos x="connsiteX1" y="connsiteY1"/>
                    </a:cxn>
                  </a:cxnLst>
                  <a:rect l="l" t="t" r="r" b="b"/>
                  <a:pathLst>
                    <a:path w="139750" h="135693">
                      <a:moveTo>
                        <a:pt x="139750" y="37534"/>
                      </a:moveTo>
                      <a:cubicBezTo>
                        <a:pt x="34477" y="-57279"/>
                        <a:pt x="-49544" y="46976"/>
                        <a:pt x="33963" y="135693"/>
                      </a:cubicBezTo>
                    </a:path>
                  </a:pathLst>
                </a:custGeom>
                <a:noFill/>
                <a:ln cap="rnd">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A0255AC8-5C5C-40C3-9A0E-22918F295991}"/>
                    </a:ext>
                  </a:extLst>
                </p:cNvPr>
                <p:cNvSpPr txBox="1"/>
                <p:nvPr/>
              </p:nvSpPr>
              <p:spPr>
                <a:xfrm>
                  <a:off x="7403644" y="5827211"/>
                  <a:ext cx="309700" cy="338554"/>
                </a:xfrm>
                <a:prstGeom prst="rect">
                  <a:avLst/>
                </a:prstGeom>
                <a:noFill/>
              </p:spPr>
              <p:txBody>
                <a:bodyPr wrap="none" rtlCol="0">
                  <a:spAutoFit/>
                </a:bodyPr>
                <a:lstStyle/>
                <a:p>
                  <a:r>
                    <a:rPr lang="en-US" sz="1600" b="1" dirty="0">
                      <a:solidFill>
                        <a:srgbClr val="FF0000"/>
                      </a:solidFill>
                      <a:latin typeface="Arial" panose="020B0604020202020204" pitchFamily="34" charset="0"/>
                    </a:rPr>
                    <a:t>L</a:t>
                  </a:r>
                </a:p>
              </p:txBody>
            </p:sp>
            <p:sp>
              <p:nvSpPr>
                <p:cNvPr id="17" name="Freeform: Shape 16">
                  <a:extLst>
                    <a:ext uri="{FF2B5EF4-FFF2-40B4-BE49-F238E27FC236}">
                      <a16:creationId xmlns:a16="http://schemas.microsoft.com/office/drawing/2014/main" id="{9100A3F8-52B6-453E-A5AB-71F733E3D16C}"/>
                    </a:ext>
                  </a:extLst>
                </p:cNvPr>
                <p:cNvSpPr/>
                <p:nvPr/>
              </p:nvSpPr>
              <p:spPr>
                <a:xfrm rot="818241">
                  <a:off x="7426055" y="5879900"/>
                  <a:ext cx="116547" cy="151964"/>
                </a:xfrm>
                <a:custGeom>
                  <a:avLst/>
                  <a:gdLst>
                    <a:gd name="connsiteX0" fmla="*/ 288667 w 288667"/>
                    <a:gd name="connsiteY0" fmla="*/ 0 h 148655"/>
                    <a:gd name="connsiteX1" fmla="*/ 0 w 288667"/>
                    <a:gd name="connsiteY1" fmla="*/ 148655 h 148655"/>
                    <a:gd name="connsiteX0" fmla="*/ 288667 w 288667"/>
                    <a:gd name="connsiteY0" fmla="*/ 0 h 148655"/>
                    <a:gd name="connsiteX1" fmla="*/ 0 w 288667"/>
                    <a:gd name="connsiteY1" fmla="*/ 148655 h 148655"/>
                    <a:gd name="connsiteX0" fmla="*/ 288667 w 288667"/>
                    <a:gd name="connsiteY0" fmla="*/ 7973 h 156628"/>
                    <a:gd name="connsiteX1" fmla="*/ 0 w 288667"/>
                    <a:gd name="connsiteY1" fmla="*/ 156628 h 156628"/>
                    <a:gd name="connsiteX0" fmla="*/ 295581 w 295581"/>
                    <a:gd name="connsiteY0" fmla="*/ 6617 h 172558"/>
                    <a:gd name="connsiteX1" fmla="*/ 0 w 295581"/>
                    <a:gd name="connsiteY1" fmla="*/ 172558 h 172558"/>
                    <a:gd name="connsiteX0" fmla="*/ 256735 w 256735"/>
                    <a:gd name="connsiteY0" fmla="*/ 6977 h 167749"/>
                    <a:gd name="connsiteX1" fmla="*/ 0 w 256735"/>
                    <a:gd name="connsiteY1" fmla="*/ 167749 h 167749"/>
                    <a:gd name="connsiteX0" fmla="*/ 268896 w 268896"/>
                    <a:gd name="connsiteY0" fmla="*/ 5260 h 166032"/>
                    <a:gd name="connsiteX1" fmla="*/ 12161 w 268896"/>
                    <a:gd name="connsiteY1" fmla="*/ 166032 h 166032"/>
                    <a:gd name="connsiteX0" fmla="*/ 266852 w 266852"/>
                    <a:gd name="connsiteY0" fmla="*/ 17403 h 178175"/>
                    <a:gd name="connsiteX1" fmla="*/ 10117 w 266852"/>
                    <a:gd name="connsiteY1" fmla="*/ 178175 h 178175"/>
                    <a:gd name="connsiteX0" fmla="*/ 261556 w 261556"/>
                    <a:gd name="connsiteY0" fmla="*/ 29749 h 109747"/>
                    <a:gd name="connsiteX1" fmla="*/ 10391 w 261556"/>
                    <a:gd name="connsiteY1" fmla="*/ 109747 h 109747"/>
                    <a:gd name="connsiteX0" fmla="*/ 264510 w 264510"/>
                    <a:gd name="connsiteY0" fmla="*/ 83936 h 163934"/>
                    <a:gd name="connsiteX1" fmla="*/ 13345 w 264510"/>
                    <a:gd name="connsiteY1" fmla="*/ 163934 h 163934"/>
                    <a:gd name="connsiteX0" fmla="*/ 261860 w 261860"/>
                    <a:gd name="connsiteY0" fmla="*/ 86847 h 155613"/>
                    <a:gd name="connsiteX1" fmla="*/ 13577 w 261860"/>
                    <a:gd name="connsiteY1" fmla="*/ 155613 h 155613"/>
                    <a:gd name="connsiteX0" fmla="*/ 266189 w 266189"/>
                    <a:gd name="connsiteY0" fmla="*/ 86110 h 157658"/>
                    <a:gd name="connsiteX1" fmla="*/ 13202 w 266189"/>
                    <a:gd name="connsiteY1" fmla="*/ 157658 h 157658"/>
                    <a:gd name="connsiteX0" fmla="*/ 277875 w 277875"/>
                    <a:gd name="connsiteY0" fmla="*/ 83833 h 155381"/>
                    <a:gd name="connsiteX1" fmla="*/ 24888 w 277875"/>
                    <a:gd name="connsiteY1" fmla="*/ 155381 h 155381"/>
                    <a:gd name="connsiteX0" fmla="*/ 262611 w 262611"/>
                    <a:gd name="connsiteY0" fmla="*/ 84327 h 153921"/>
                    <a:gd name="connsiteX1" fmla="*/ 26885 w 262611"/>
                    <a:gd name="connsiteY1" fmla="*/ 153921 h 153921"/>
                    <a:gd name="connsiteX0" fmla="*/ 162044 w 162044"/>
                    <a:gd name="connsiteY0" fmla="*/ 77577 h 175736"/>
                    <a:gd name="connsiteX1" fmla="*/ 56257 w 162044"/>
                    <a:gd name="connsiteY1" fmla="*/ 175736 h 175736"/>
                    <a:gd name="connsiteX0" fmla="*/ 139750 w 139750"/>
                    <a:gd name="connsiteY0" fmla="*/ 37534 h 135693"/>
                    <a:gd name="connsiteX1" fmla="*/ 33963 w 139750"/>
                    <a:gd name="connsiteY1" fmla="*/ 135693 h 135693"/>
                    <a:gd name="connsiteX0" fmla="*/ 123876 w 123876"/>
                    <a:gd name="connsiteY0" fmla="*/ 32127 h 162709"/>
                    <a:gd name="connsiteX1" fmla="*/ 38405 w 123876"/>
                    <a:gd name="connsiteY1" fmla="*/ 162709 h 162709"/>
                    <a:gd name="connsiteX0" fmla="*/ 116425 w 116425"/>
                    <a:gd name="connsiteY0" fmla="*/ 0 h 130582"/>
                    <a:gd name="connsiteX1" fmla="*/ 30954 w 116425"/>
                    <a:gd name="connsiteY1" fmla="*/ 130582 h 130582"/>
                    <a:gd name="connsiteX0" fmla="*/ 116547 w 116547"/>
                    <a:gd name="connsiteY0" fmla="*/ 0 h 151964"/>
                    <a:gd name="connsiteX1" fmla="*/ 30928 w 116547"/>
                    <a:gd name="connsiteY1" fmla="*/ 151964 h 151964"/>
                    <a:gd name="connsiteX0" fmla="*/ 116547 w 116547"/>
                    <a:gd name="connsiteY0" fmla="*/ 0 h 151964"/>
                    <a:gd name="connsiteX1" fmla="*/ 30928 w 116547"/>
                    <a:gd name="connsiteY1" fmla="*/ 151964 h 151964"/>
                  </a:gdLst>
                  <a:ahLst/>
                  <a:cxnLst>
                    <a:cxn ang="0">
                      <a:pos x="connsiteX0" y="connsiteY0"/>
                    </a:cxn>
                    <a:cxn ang="0">
                      <a:pos x="connsiteX1" y="connsiteY1"/>
                    </a:cxn>
                  </a:cxnLst>
                  <a:rect l="l" t="t" r="r" b="b"/>
                  <a:pathLst>
                    <a:path w="116547" h="151964">
                      <a:moveTo>
                        <a:pt x="116547" y="0"/>
                      </a:moveTo>
                      <a:cubicBezTo>
                        <a:pt x="52525" y="1900"/>
                        <a:pt x="-52579" y="63247"/>
                        <a:pt x="30928" y="151964"/>
                      </a:cubicBezTo>
                    </a:path>
                  </a:pathLst>
                </a:custGeom>
                <a:noFill/>
                <a:ln cap="rnd">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B644FD53-4C9C-4B0E-91A3-5C1C3AD304F0}"/>
                    </a:ext>
                  </a:extLst>
                </p:cNvPr>
                <p:cNvSpPr/>
                <p:nvPr/>
              </p:nvSpPr>
              <p:spPr>
                <a:xfrm rot="15066300" flipH="1">
                  <a:off x="7346417" y="5973739"/>
                  <a:ext cx="139699" cy="206502"/>
                </a:xfrm>
                <a:custGeom>
                  <a:avLst/>
                  <a:gdLst>
                    <a:gd name="connsiteX0" fmla="*/ 288667 w 288667"/>
                    <a:gd name="connsiteY0" fmla="*/ 0 h 148655"/>
                    <a:gd name="connsiteX1" fmla="*/ 0 w 288667"/>
                    <a:gd name="connsiteY1" fmla="*/ 148655 h 148655"/>
                    <a:gd name="connsiteX0" fmla="*/ 288667 w 288667"/>
                    <a:gd name="connsiteY0" fmla="*/ 0 h 148655"/>
                    <a:gd name="connsiteX1" fmla="*/ 0 w 288667"/>
                    <a:gd name="connsiteY1" fmla="*/ 148655 h 148655"/>
                    <a:gd name="connsiteX0" fmla="*/ 288667 w 288667"/>
                    <a:gd name="connsiteY0" fmla="*/ 7973 h 156628"/>
                    <a:gd name="connsiteX1" fmla="*/ 0 w 288667"/>
                    <a:gd name="connsiteY1" fmla="*/ 156628 h 156628"/>
                    <a:gd name="connsiteX0" fmla="*/ 295581 w 295581"/>
                    <a:gd name="connsiteY0" fmla="*/ 6617 h 172558"/>
                    <a:gd name="connsiteX1" fmla="*/ 0 w 295581"/>
                    <a:gd name="connsiteY1" fmla="*/ 172558 h 172558"/>
                    <a:gd name="connsiteX0" fmla="*/ 256735 w 256735"/>
                    <a:gd name="connsiteY0" fmla="*/ 6977 h 167749"/>
                    <a:gd name="connsiteX1" fmla="*/ 0 w 256735"/>
                    <a:gd name="connsiteY1" fmla="*/ 167749 h 167749"/>
                    <a:gd name="connsiteX0" fmla="*/ 268896 w 268896"/>
                    <a:gd name="connsiteY0" fmla="*/ 5260 h 166032"/>
                    <a:gd name="connsiteX1" fmla="*/ 12161 w 268896"/>
                    <a:gd name="connsiteY1" fmla="*/ 166032 h 166032"/>
                    <a:gd name="connsiteX0" fmla="*/ 266852 w 266852"/>
                    <a:gd name="connsiteY0" fmla="*/ 17403 h 178175"/>
                    <a:gd name="connsiteX1" fmla="*/ 10117 w 266852"/>
                    <a:gd name="connsiteY1" fmla="*/ 178175 h 178175"/>
                    <a:gd name="connsiteX0" fmla="*/ 261556 w 261556"/>
                    <a:gd name="connsiteY0" fmla="*/ 29749 h 109747"/>
                    <a:gd name="connsiteX1" fmla="*/ 10391 w 261556"/>
                    <a:gd name="connsiteY1" fmla="*/ 109747 h 109747"/>
                    <a:gd name="connsiteX0" fmla="*/ 264510 w 264510"/>
                    <a:gd name="connsiteY0" fmla="*/ 83936 h 163934"/>
                    <a:gd name="connsiteX1" fmla="*/ 13345 w 264510"/>
                    <a:gd name="connsiteY1" fmla="*/ 163934 h 163934"/>
                    <a:gd name="connsiteX0" fmla="*/ 261860 w 261860"/>
                    <a:gd name="connsiteY0" fmla="*/ 86847 h 155613"/>
                    <a:gd name="connsiteX1" fmla="*/ 13577 w 261860"/>
                    <a:gd name="connsiteY1" fmla="*/ 155613 h 155613"/>
                    <a:gd name="connsiteX0" fmla="*/ 266189 w 266189"/>
                    <a:gd name="connsiteY0" fmla="*/ 86110 h 157658"/>
                    <a:gd name="connsiteX1" fmla="*/ 13202 w 266189"/>
                    <a:gd name="connsiteY1" fmla="*/ 157658 h 157658"/>
                    <a:gd name="connsiteX0" fmla="*/ 277875 w 277875"/>
                    <a:gd name="connsiteY0" fmla="*/ 83833 h 155381"/>
                    <a:gd name="connsiteX1" fmla="*/ 24888 w 277875"/>
                    <a:gd name="connsiteY1" fmla="*/ 155381 h 155381"/>
                    <a:gd name="connsiteX0" fmla="*/ 262611 w 262611"/>
                    <a:gd name="connsiteY0" fmla="*/ 84327 h 153921"/>
                    <a:gd name="connsiteX1" fmla="*/ 26885 w 262611"/>
                    <a:gd name="connsiteY1" fmla="*/ 153921 h 153921"/>
                    <a:gd name="connsiteX0" fmla="*/ 162044 w 162044"/>
                    <a:gd name="connsiteY0" fmla="*/ 77577 h 175736"/>
                    <a:gd name="connsiteX1" fmla="*/ 56257 w 162044"/>
                    <a:gd name="connsiteY1" fmla="*/ 175736 h 175736"/>
                    <a:gd name="connsiteX0" fmla="*/ 139750 w 139750"/>
                    <a:gd name="connsiteY0" fmla="*/ 37534 h 135693"/>
                    <a:gd name="connsiteX1" fmla="*/ 33963 w 139750"/>
                    <a:gd name="connsiteY1" fmla="*/ 135693 h 135693"/>
                    <a:gd name="connsiteX0" fmla="*/ 22455 w 295133"/>
                    <a:gd name="connsiteY0" fmla="*/ 23845 h 230347"/>
                    <a:gd name="connsiteX1" fmla="*/ 295133 w 295133"/>
                    <a:gd name="connsiteY1" fmla="*/ 230347 h 230347"/>
                    <a:gd name="connsiteX0" fmla="*/ 0 w 272678"/>
                    <a:gd name="connsiteY0" fmla="*/ 0 h 206502"/>
                    <a:gd name="connsiteX1" fmla="*/ 272678 w 272678"/>
                    <a:gd name="connsiteY1" fmla="*/ 206502 h 206502"/>
                    <a:gd name="connsiteX0" fmla="*/ 0 w 277465"/>
                    <a:gd name="connsiteY0" fmla="*/ 0 h 206502"/>
                    <a:gd name="connsiteX1" fmla="*/ 272678 w 277465"/>
                    <a:gd name="connsiteY1" fmla="*/ 206502 h 206502"/>
                  </a:gdLst>
                  <a:ahLst/>
                  <a:cxnLst>
                    <a:cxn ang="0">
                      <a:pos x="connsiteX0" y="connsiteY0"/>
                    </a:cxn>
                    <a:cxn ang="0">
                      <a:pos x="connsiteX1" y="connsiteY1"/>
                    </a:cxn>
                  </a:cxnLst>
                  <a:rect l="l" t="t" r="r" b="b"/>
                  <a:pathLst>
                    <a:path w="277465" h="206502">
                      <a:moveTo>
                        <a:pt x="0" y="0"/>
                      </a:moveTo>
                      <a:cubicBezTo>
                        <a:pt x="260199" y="15769"/>
                        <a:pt x="292436" y="125566"/>
                        <a:pt x="272678" y="206502"/>
                      </a:cubicBezTo>
                    </a:path>
                  </a:pathLst>
                </a:custGeom>
                <a:noFill/>
                <a:ln cap="rnd">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1" name="TextBox 80">
                <a:extLst>
                  <a:ext uri="{FF2B5EF4-FFF2-40B4-BE49-F238E27FC236}">
                    <a16:creationId xmlns:a16="http://schemas.microsoft.com/office/drawing/2014/main" id="{97AFC4D3-84A4-449D-B237-001A4CEC5493}"/>
                  </a:ext>
                </a:extLst>
              </p:cNvPr>
              <p:cNvSpPr txBox="1"/>
              <p:nvPr/>
            </p:nvSpPr>
            <p:spPr>
              <a:xfrm>
                <a:off x="7666106" y="4749781"/>
                <a:ext cx="892424" cy="307777"/>
              </a:xfrm>
              <a:prstGeom prst="rect">
                <a:avLst/>
              </a:prstGeom>
              <a:noFill/>
            </p:spPr>
            <p:txBody>
              <a:bodyPr wrap="none" rtlCol="0">
                <a:spAutoFit/>
              </a:bodyPr>
              <a:lstStyle/>
              <a:p>
                <a:r>
                  <a:rPr lang="en-US" sz="1400" dirty="0"/>
                  <a:t>Cold Core</a:t>
                </a:r>
              </a:p>
            </p:txBody>
          </p:sp>
        </p:grpSp>
        <p:sp>
          <p:nvSpPr>
            <p:cNvPr id="121" name="TextBox 120">
              <a:extLst>
                <a:ext uri="{FF2B5EF4-FFF2-40B4-BE49-F238E27FC236}">
                  <a16:creationId xmlns:a16="http://schemas.microsoft.com/office/drawing/2014/main" id="{43C7CA72-1E7D-4549-A59A-3351C2059EA2}"/>
                </a:ext>
              </a:extLst>
            </p:cNvPr>
            <p:cNvSpPr txBox="1"/>
            <p:nvPr/>
          </p:nvSpPr>
          <p:spPr>
            <a:xfrm>
              <a:off x="970352" y="716995"/>
              <a:ext cx="1367106" cy="369332"/>
            </a:xfrm>
            <a:prstGeom prst="rect">
              <a:avLst/>
            </a:prstGeom>
            <a:noFill/>
          </p:spPr>
          <p:txBody>
            <a:bodyPr wrap="none" rtlCol="0">
              <a:spAutoFit/>
            </a:bodyPr>
            <a:lstStyle/>
            <a:p>
              <a:r>
                <a:rPr lang="en-US" dirty="0"/>
                <a:t>Extratropical</a:t>
              </a:r>
            </a:p>
          </p:txBody>
        </p:sp>
        <p:sp>
          <p:nvSpPr>
            <p:cNvPr id="122" name="TextBox 121">
              <a:extLst>
                <a:ext uri="{FF2B5EF4-FFF2-40B4-BE49-F238E27FC236}">
                  <a16:creationId xmlns:a16="http://schemas.microsoft.com/office/drawing/2014/main" id="{D796853D-5E8E-4954-B1D0-14ACB18D2FCD}"/>
                </a:ext>
              </a:extLst>
            </p:cNvPr>
            <p:cNvSpPr txBox="1"/>
            <p:nvPr/>
          </p:nvSpPr>
          <p:spPr>
            <a:xfrm>
              <a:off x="4995144" y="716995"/>
              <a:ext cx="914930" cy="369332"/>
            </a:xfrm>
            <a:prstGeom prst="rect">
              <a:avLst/>
            </a:prstGeom>
            <a:noFill/>
          </p:spPr>
          <p:txBody>
            <a:bodyPr wrap="none" rtlCol="0">
              <a:spAutoFit/>
            </a:bodyPr>
            <a:lstStyle/>
            <a:p>
              <a:r>
                <a:rPr lang="en-US" dirty="0"/>
                <a:t>Tropical</a:t>
              </a:r>
            </a:p>
          </p:txBody>
        </p:sp>
        <p:grpSp>
          <p:nvGrpSpPr>
            <p:cNvPr id="132" name="Group 131">
              <a:extLst>
                <a:ext uri="{FF2B5EF4-FFF2-40B4-BE49-F238E27FC236}">
                  <a16:creationId xmlns:a16="http://schemas.microsoft.com/office/drawing/2014/main" id="{3D6E5FF0-1C00-4AE5-980F-3DC4B2A6F18B}"/>
                </a:ext>
              </a:extLst>
            </p:cNvPr>
            <p:cNvGrpSpPr/>
            <p:nvPr/>
          </p:nvGrpSpPr>
          <p:grpSpPr>
            <a:xfrm>
              <a:off x="6347913" y="2488443"/>
              <a:ext cx="233702" cy="356408"/>
              <a:chOff x="205075" y="1560265"/>
              <a:chExt cx="430665" cy="656788"/>
            </a:xfrm>
          </p:grpSpPr>
          <p:sp>
            <p:nvSpPr>
              <p:cNvPr id="125" name="Oval 124">
                <a:extLst>
                  <a:ext uri="{FF2B5EF4-FFF2-40B4-BE49-F238E27FC236}">
                    <a16:creationId xmlns:a16="http://schemas.microsoft.com/office/drawing/2014/main" id="{EC68D110-A204-40BF-8D29-E217D098A5F4}"/>
                  </a:ext>
                </a:extLst>
              </p:cNvPr>
              <p:cNvSpPr/>
              <p:nvPr/>
            </p:nvSpPr>
            <p:spPr>
              <a:xfrm>
                <a:off x="205075" y="1674867"/>
                <a:ext cx="429584" cy="42958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Freeform: Shape 129">
                <a:extLst>
                  <a:ext uri="{FF2B5EF4-FFF2-40B4-BE49-F238E27FC236}">
                    <a16:creationId xmlns:a16="http://schemas.microsoft.com/office/drawing/2014/main" id="{5E310F52-9543-4774-B6A3-3FA78A04FDF0}"/>
                  </a:ext>
                </a:extLst>
              </p:cNvPr>
              <p:cNvSpPr/>
              <p:nvPr/>
            </p:nvSpPr>
            <p:spPr>
              <a:xfrm>
                <a:off x="205075" y="1560265"/>
                <a:ext cx="316132" cy="336041"/>
              </a:xfrm>
              <a:custGeom>
                <a:avLst/>
                <a:gdLst>
                  <a:gd name="connsiteX0" fmla="*/ 316132 w 316132"/>
                  <a:gd name="connsiteY0" fmla="*/ 0 h 336041"/>
                  <a:gd name="connsiteX1" fmla="*/ 298408 w 316132"/>
                  <a:gd name="connsiteY1" fmla="*/ 14623 h 336041"/>
                  <a:gd name="connsiteX2" fmla="*/ 201495 w 316132"/>
                  <a:gd name="connsiteY2" fmla="*/ 248592 h 336041"/>
                  <a:gd name="connsiteX3" fmla="*/ 208217 w 316132"/>
                  <a:gd name="connsiteY3" fmla="*/ 315276 h 336041"/>
                  <a:gd name="connsiteX4" fmla="*/ 214663 w 316132"/>
                  <a:gd name="connsiteY4" fmla="*/ 336041 h 336041"/>
                  <a:gd name="connsiteX5" fmla="*/ 670 w 316132"/>
                  <a:gd name="connsiteY5" fmla="*/ 336041 h 336041"/>
                  <a:gd name="connsiteX6" fmla="*/ 0 w 316132"/>
                  <a:gd name="connsiteY6" fmla="*/ 329395 h 336041"/>
                  <a:gd name="connsiteX7" fmla="*/ 264198 w 316132"/>
                  <a:gd name="connsiteY7" fmla="*/ 5235 h 33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132" h="336041">
                    <a:moveTo>
                      <a:pt x="316132" y="0"/>
                    </a:moveTo>
                    <a:lnTo>
                      <a:pt x="298408" y="14623"/>
                    </a:lnTo>
                    <a:cubicBezTo>
                      <a:pt x="238530" y="74501"/>
                      <a:pt x="201495" y="157222"/>
                      <a:pt x="201495" y="248592"/>
                    </a:cubicBezTo>
                    <a:cubicBezTo>
                      <a:pt x="201495" y="271435"/>
                      <a:pt x="203810" y="293737"/>
                      <a:pt x="208217" y="315276"/>
                    </a:cubicBezTo>
                    <a:lnTo>
                      <a:pt x="214663" y="336041"/>
                    </a:lnTo>
                    <a:lnTo>
                      <a:pt x="670" y="336041"/>
                    </a:lnTo>
                    <a:lnTo>
                      <a:pt x="0" y="329395"/>
                    </a:lnTo>
                    <a:cubicBezTo>
                      <a:pt x="0" y="169497"/>
                      <a:pt x="113420" y="36089"/>
                      <a:pt x="264198" y="5235"/>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Freeform: Shape 130">
                <a:extLst>
                  <a:ext uri="{FF2B5EF4-FFF2-40B4-BE49-F238E27FC236}">
                    <a16:creationId xmlns:a16="http://schemas.microsoft.com/office/drawing/2014/main" id="{7CAF7258-01D2-4FC4-BC21-704D9377CCEC}"/>
                  </a:ext>
                </a:extLst>
              </p:cNvPr>
              <p:cNvSpPr/>
              <p:nvPr/>
            </p:nvSpPr>
            <p:spPr>
              <a:xfrm rot="10800000">
                <a:off x="319608" y="1881012"/>
                <a:ext cx="316132" cy="336041"/>
              </a:xfrm>
              <a:custGeom>
                <a:avLst/>
                <a:gdLst>
                  <a:gd name="connsiteX0" fmla="*/ 316132 w 316132"/>
                  <a:gd name="connsiteY0" fmla="*/ 0 h 336041"/>
                  <a:gd name="connsiteX1" fmla="*/ 298408 w 316132"/>
                  <a:gd name="connsiteY1" fmla="*/ 14623 h 336041"/>
                  <a:gd name="connsiteX2" fmla="*/ 201495 w 316132"/>
                  <a:gd name="connsiteY2" fmla="*/ 248592 h 336041"/>
                  <a:gd name="connsiteX3" fmla="*/ 208217 w 316132"/>
                  <a:gd name="connsiteY3" fmla="*/ 315276 h 336041"/>
                  <a:gd name="connsiteX4" fmla="*/ 214663 w 316132"/>
                  <a:gd name="connsiteY4" fmla="*/ 336041 h 336041"/>
                  <a:gd name="connsiteX5" fmla="*/ 670 w 316132"/>
                  <a:gd name="connsiteY5" fmla="*/ 336041 h 336041"/>
                  <a:gd name="connsiteX6" fmla="*/ 0 w 316132"/>
                  <a:gd name="connsiteY6" fmla="*/ 329395 h 336041"/>
                  <a:gd name="connsiteX7" fmla="*/ 264198 w 316132"/>
                  <a:gd name="connsiteY7" fmla="*/ 5235 h 33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132" h="336041">
                    <a:moveTo>
                      <a:pt x="316132" y="0"/>
                    </a:moveTo>
                    <a:lnTo>
                      <a:pt x="298408" y="14623"/>
                    </a:lnTo>
                    <a:cubicBezTo>
                      <a:pt x="238530" y="74501"/>
                      <a:pt x="201495" y="157222"/>
                      <a:pt x="201495" y="248592"/>
                    </a:cubicBezTo>
                    <a:cubicBezTo>
                      <a:pt x="201495" y="271435"/>
                      <a:pt x="203810" y="293737"/>
                      <a:pt x="208217" y="315276"/>
                    </a:cubicBezTo>
                    <a:lnTo>
                      <a:pt x="214663" y="336041"/>
                    </a:lnTo>
                    <a:lnTo>
                      <a:pt x="670" y="336041"/>
                    </a:lnTo>
                    <a:lnTo>
                      <a:pt x="0" y="329395"/>
                    </a:lnTo>
                    <a:cubicBezTo>
                      <a:pt x="0" y="169497"/>
                      <a:pt x="113420" y="36089"/>
                      <a:pt x="264198" y="5235"/>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custDataLst>
      <p:tags r:id="rId1"/>
    </p:custDataLst>
    <p:extLst>
      <p:ext uri="{BB962C8B-B14F-4D97-AF65-F5344CB8AC3E}">
        <p14:creationId xmlns:p14="http://schemas.microsoft.com/office/powerpoint/2010/main" val="2886806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altLang="en-US" dirty="0"/>
              <a:t>Why is this Important to You?</a:t>
            </a:r>
          </a:p>
        </p:txBody>
      </p:sp>
      <p:pic>
        <p:nvPicPr>
          <p:cNvPr id="25603" name="Picture 3" descr="satori"/>
          <p:cNvPicPr>
            <a:picLocks noChangeAspect="1" noChangeArrowheads="1"/>
          </p:cNvPicPr>
          <p:nvPr/>
        </p:nvPicPr>
        <p:blipFill rotWithShape="1">
          <a:blip r:embed="rId4">
            <a:extLst>
              <a:ext uri="{28A0092B-C50C-407E-A947-70E740481C1C}">
                <a14:useLocalDpi xmlns:a14="http://schemas.microsoft.com/office/drawing/2010/main" val="0"/>
              </a:ext>
            </a:extLst>
          </a:blip>
          <a:srcRect t="769" r="20833" b="22731"/>
          <a:stretch/>
        </p:blipFill>
        <p:spPr bwMode="auto">
          <a:xfrm>
            <a:off x="0" y="747132"/>
            <a:ext cx="9148763" cy="6110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769754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
          <p:cNvSpPr>
            <a:spLocks/>
          </p:cNvSpPr>
          <p:nvPr/>
        </p:nvSpPr>
        <p:spPr bwMode="auto">
          <a:xfrm>
            <a:off x="150813" y="0"/>
            <a:ext cx="876458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41275" bIns="0"/>
          <a:lstStyle>
            <a:lvl1pPr marL="41275"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br>
              <a:rPr lang="en-US" altLang="en-US" sz="4400" dirty="0">
                <a:solidFill>
                  <a:srgbClr val="FDFF00"/>
                </a:solidFill>
                <a:latin typeface="Times New Roman" panose="02020603050405020304" pitchFamily="18" charset="0"/>
              </a:rPr>
            </a:br>
            <a:endParaRPr lang="en-US" altLang="en-US" sz="4400" dirty="0">
              <a:solidFill>
                <a:srgbClr val="FDFF00"/>
              </a:solidFill>
              <a:latin typeface="Times New Roman" panose="02020603050405020304" pitchFamily="18" charset="0"/>
            </a:endParaRPr>
          </a:p>
        </p:txBody>
      </p:sp>
      <p:sp>
        <p:nvSpPr>
          <p:cNvPr id="2" name="Title 1"/>
          <p:cNvSpPr>
            <a:spLocks noGrp="1"/>
          </p:cNvSpPr>
          <p:nvPr>
            <p:ph type="title"/>
          </p:nvPr>
        </p:nvSpPr>
        <p:spPr/>
        <p:txBody>
          <a:bodyPr/>
          <a:lstStyle/>
          <a:p>
            <a:r>
              <a:rPr lang="en-US" altLang="en-US" dirty="0"/>
              <a:t>Tropical Cyclone Classifications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4159585960"/>
              </p:ext>
            </p:extLst>
          </p:nvPr>
        </p:nvGraphicFramePr>
        <p:xfrm>
          <a:off x="1305962" y="2276475"/>
          <a:ext cx="7152238" cy="1854200"/>
        </p:xfrm>
        <a:graphic>
          <a:graphicData uri="http://schemas.openxmlformats.org/drawingml/2006/table">
            <a:tbl>
              <a:tblPr firstRow="1" bandRow="1">
                <a:tableStyleId>{5C22544A-7EE6-4342-B048-85BDC9FD1C3A}</a:tableStyleId>
              </a:tblPr>
              <a:tblGrid>
                <a:gridCol w="2503283">
                  <a:extLst>
                    <a:ext uri="{9D8B030D-6E8A-4147-A177-3AD203B41FA5}">
                      <a16:colId xmlns:a16="http://schemas.microsoft.com/office/drawing/2014/main" val="20000"/>
                    </a:ext>
                  </a:extLst>
                </a:gridCol>
                <a:gridCol w="4648955">
                  <a:extLst>
                    <a:ext uri="{9D8B030D-6E8A-4147-A177-3AD203B41FA5}">
                      <a16:colId xmlns:a16="http://schemas.microsoft.com/office/drawing/2014/main" val="20001"/>
                    </a:ext>
                  </a:extLst>
                </a:gridCol>
              </a:tblGrid>
              <a:tr h="370840">
                <a:tc gridSpan="2">
                  <a:txBody>
                    <a:bodyPr/>
                    <a:lstStyle/>
                    <a:p>
                      <a:r>
                        <a:rPr lang="en-US" dirty="0">
                          <a:latin typeface="Arial" panose="020B0604020202020204" pitchFamily="34" charset="0"/>
                          <a:cs typeface="Arial" panose="020B0604020202020204" pitchFamily="34" charset="0"/>
                        </a:rPr>
                        <a:t>Stages of Tropical Cyclone Development</a:t>
                      </a:r>
                    </a:p>
                  </a:txBody>
                  <a:tcPr>
                    <a:solidFill>
                      <a:srgbClr val="660033"/>
                    </a:solidFill>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r>
                        <a:rPr lang="en-US" dirty="0">
                          <a:latin typeface="Arial" panose="020B0604020202020204" pitchFamily="34" charset="0"/>
                          <a:cs typeface="Arial" panose="020B0604020202020204" pitchFamily="34" charset="0"/>
                        </a:rPr>
                        <a:t>Tropical Wave</a:t>
                      </a:r>
                    </a:p>
                  </a:txBody>
                  <a:tcPr>
                    <a:solidFill>
                      <a:srgbClr val="660033">
                        <a:alpha val="40000"/>
                      </a:srgbClr>
                    </a:solidFill>
                  </a:tcPr>
                </a:tc>
                <a:tc>
                  <a:txBody>
                    <a:bodyPr/>
                    <a:lstStyle/>
                    <a:p>
                      <a:r>
                        <a:rPr lang="en-US" dirty="0">
                          <a:latin typeface="Arial" panose="020B0604020202020204" pitchFamily="34" charset="0"/>
                          <a:cs typeface="Arial" panose="020B0604020202020204" pitchFamily="34" charset="0"/>
                        </a:rPr>
                        <a:t>Organized</a:t>
                      </a:r>
                      <a:r>
                        <a:rPr lang="en-US" baseline="0" dirty="0">
                          <a:latin typeface="Arial" panose="020B0604020202020204" pitchFamily="34" charset="0"/>
                          <a:cs typeface="Arial" panose="020B0604020202020204" pitchFamily="34" charset="0"/>
                        </a:rPr>
                        <a:t> cluster or line of thunderstorms</a:t>
                      </a:r>
                      <a:endParaRPr lang="en-US" dirty="0">
                        <a:latin typeface="Arial" panose="020B0604020202020204" pitchFamily="34" charset="0"/>
                        <a:cs typeface="Arial" panose="020B0604020202020204" pitchFamily="34" charset="0"/>
                      </a:endParaRPr>
                    </a:p>
                  </a:txBody>
                  <a:tcPr>
                    <a:solidFill>
                      <a:srgbClr val="660033">
                        <a:alpha val="40000"/>
                      </a:srgbClr>
                    </a:solidFill>
                  </a:tcPr>
                </a:tc>
                <a:extLst>
                  <a:ext uri="{0D108BD9-81ED-4DB2-BD59-A6C34878D82A}">
                    <a16:rowId xmlns:a16="http://schemas.microsoft.com/office/drawing/2014/main" val="10001"/>
                  </a:ext>
                </a:extLst>
              </a:tr>
              <a:tr h="370840">
                <a:tc>
                  <a:txBody>
                    <a:bodyPr/>
                    <a:lstStyle/>
                    <a:p>
                      <a:r>
                        <a:rPr lang="en-US" dirty="0">
                          <a:latin typeface="Arial" panose="020B0604020202020204" pitchFamily="34" charset="0"/>
                          <a:cs typeface="Arial" panose="020B0604020202020204" pitchFamily="34" charset="0"/>
                        </a:rPr>
                        <a:t>Tropical</a:t>
                      </a:r>
                      <a:r>
                        <a:rPr lang="en-US" baseline="0" dirty="0">
                          <a:latin typeface="Arial" panose="020B0604020202020204" pitchFamily="34" charset="0"/>
                          <a:cs typeface="Arial" panose="020B0604020202020204" pitchFamily="34" charset="0"/>
                        </a:rPr>
                        <a:t> Depression</a:t>
                      </a:r>
                      <a:endParaRPr lang="en-US" dirty="0">
                        <a:latin typeface="Arial" panose="020B0604020202020204" pitchFamily="34" charset="0"/>
                        <a:cs typeface="Arial" panose="020B0604020202020204" pitchFamily="34" charset="0"/>
                      </a:endParaRPr>
                    </a:p>
                  </a:txBody>
                  <a:tcPr>
                    <a:solidFill>
                      <a:srgbClr val="B27F99">
                        <a:alpha val="25098"/>
                      </a:srgbClr>
                    </a:solidFill>
                  </a:tcPr>
                </a:tc>
                <a:tc>
                  <a:txBody>
                    <a:bodyPr/>
                    <a:lstStyle/>
                    <a:p>
                      <a:r>
                        <a:rPr lang="en-US" dirty="0">
                          <a:latin typeface="Arial" panose="020B0604020202020204" pitchFamily="34" charset="0"/>
                          <a:cs typeface="Arial" panose="020B0604020202020204" pitchFamily="34" charset="0"/>
                        </a:rPr>
                        <a:t>Closed circulation, winds less than 34 knots</a:t>
                      </a:r>
                    </a:p>
                  </a:txBody>
                  <a:tcPr>
                    <a:solidFill>
                      <a:srgbClr val="B27F99">
                        <a:alpha val="25098"/>
                      </a:srgbClr>
                    </a:solidFill>
                  </a:tcPr>
                </a:tc>
                <a:extLst>
                  <a:ext uri="{0D108BD9-81ED-4DB2-BD59-A6C34878D82A}">
                    <a16:rowId xmlns:a16="http://schemas.microsoft.com/office/drawing/2014/main" val="10002"/>
                  </a:ext>
                </a:extLst>
              </a:tr>
              <a:tr h="370840">
                <a:tc>
                  <a:txBody>
                    <a:bodyPr/>
                    <a:lstStyle/>
                    <a:p>
                      <a:r>
                        <a:rPr lang="en-US" dirty="0">
                          <a:latin typeface="Arial" panose="020B0604020202020204" pitchFamily="34" charset="0"/>
                          <a:cs typeface="Arial" panose="020B0604020202020204" pitchFamily="34" charset="0"/>
                        </a:rPr>
                        <a:t>Tropical</a:t>
                      </a:r>
                      <a:r>
                        <a:rPr lang="en-US" baseline="0" dirty="0">
                          <a:latin typeface="Arial" panose="020B0604020202020204" pitchFamily="34" charset="0"/>
                          <a:cs typeface="Arial" panose="020B0604020202020204" pitchFamily="34" charset="0"/>
                        </a:rPr>
                        <a:t> Storm</a:t>
                      </a:r>
                      <a:endParaRPr lang="en-US" dirty="0">
                        <a:latin typeface="Arial" panose="020B0604020202020204" pitchFamily="34" charset="0"/>
                        <a:cs typeface="Arial" panose="020B0604020202020204" pitchFamily="34" charset="0"/>
                      </a:endParaRPr>
                    </a:p>
                  </a:txBody>
                  <a:tcPr>
                    <a:solidFill>
                      <a:srgbClr val="C299AD"/>
                    </a:solidFill>
                  </a:tcPr>
                </a:tc>
                <a:tc>
                  <a:txBody>
                    <a:bodyPr/>
                    <a:lstStyle/>
                    <a:p>
                      <a:r>
                        <a:rPr lang="en-US" dirty="0">
                          <a:latin typeface="Arial" panose="020B0604020202020204" pitchFamily="34" charset="0"/>
                          <a:cs typeface="Arial" panose="020B0604020202020204" pitchFamily="34" charset="0"/>
                        </a:rPr>
                        <a:t>Sustained</a:t>
                      </a:r>
                      <a:r>
                        <a:rPr lang="en-US" baseline="0" dirty="0">
                          <a:latin typeface="Arial" panose="020B0604020202020204" pitchFamily="34" charset="0"/>
                          <a:cs typeface="Arial" panose="020B0604020202020204" pitchFamily="34" charset="0"/>
                        </a:rPr>
                        <a:t> winds of 34 to 63 knots</a:t>
                      </a:r>
                      <a:endParaRPr lang="en-US" dirty="0">
                        <a:latin typeface="Arial" panose="020B0604020202020204" pitchFamily="34" charset="0"/>
                        <a:cs typeface="Arial" panose="020B0604020202020204" pitchFamily="34" charset="0"/>
                      </a:endParaRPr>
                    </a:p>
                  </a:txBody>
                  <a:tcPr>
                    <a:solidFill>
                      <a:srgbClr val="C299AD"/>
                    </a:solidFill>
                  </a:tcPr>
                </a:tc>
                <a:extLst>
                  <a:ext uri="{0D108BD9-81ED-4DB2-BD59-A6C34878D82A}">
                    <a16:rowId xmlns:a16="http://schemas.microsoft.com/office/drawing/2014/main" val="10003"/>
                  </a:ext>
                </a:extLst>
              </a:tr>
              <a:tr h="370840">
                <a:tc>
                  <a:txBody>
                    <a:bodyPr/>
                    <a:lstStyle/>
                    <a:p>
                      <a:r>
                        <a:rPr lang="en-US" dirty="0">
                          <a:latin typeface="Arial" panose="020B0604020202020204" pitchFamily="34" charset="0"/>
                          <a:cs typeface="Arial" panose="020B0604020202020204" pitchFamily="34" charset="0"/>
                        </a:rPr>
                        <a:t>Hurricane</a:t>
                      </a:r>
                    </a:p>
                  </a:txBody>
                  <a:tcPr>
                    <a:solidFill>
                      <a:srgbClr val="ECDFE5"/>
                    </a:solidFill>
                  </a:tcPr>
                </a:tc>
                <a:tc>
                  <a:txBody>
                    <a:bodyPr/>
                    <a:lstStyle/>
                    <a:p>
                      <a:r>
                        <a:rPr lang="en-US" dirty="0">
                          <a:latin typeface="Arial" panose="020B0604020202020204" pitchFamily="34" charset="0"/>
                          <a:cs typeface="Arial" panose="020B0604020202020204" pitchFamily="34" charset="0"/>
                        </a:rPr>
                        <a:t>Sustained winds at least</a:t>
                      </a:r>
                      <a:r>
                        <a:rPr lang="en-US" baseline="0" dirty="0">
                          <a:latin typeface="Arial" panose="020B0604020202020204" pitchFamily="34" charset="0"/>
                          <a:cs typeface="Arial" panose="020B0604020202020204" pitchFamily="34" charset="0"/>
                        </a:rPr>
                        <a:t> 64 knots</a:t>
                      </a:r>
                      <a:endParaRPr lang="en-US" dirty="0">
                        <a:latin typeface="Arial" panose="020B0604020202020204" pitchFamily="34" charset="0"/>
                        <a:cs typeface="Arial" panose="020B0604020202020204" pitchFamily="34" charset="0"/>
                      </a:endParaRPr>
                    </a:p>
                  </a:txBody>
                  <a:tcPr>
                    <a:solidFill>
                      <a:srgbClr val="ECDFE5"/>
                    </a:solidFill>
                  </a:tcPr>
                </a:tc>
                <a:extLst>
                  <a:ext uri="{0D108BD9-81ED-4DB2-BD59-A6C34878D82A}">
                    <a16:rowId xmlns:a16="http://schemas.microsoft.com/office/drawing/2014/main" val="10004"/>
                  </a:ext>
                </a:extLst>
              </a:tr>
            </a:tbl>
          </a:graphicData>
        </a:graphic>
      </p:graphicFrame>
    </p:spTree>
    <p:custDataLst>
      <p:tags r:id="rId1"/>
    </p:custDataLst>
    <p:extLst>
      <p:ext uri="{BB962C8B-B14F-4D97-AF65-F5344CB8AC3E}">
        <p14:creationId xmlns:p14="http://schemas.microsoft.com/office/powerpoint/2010/main" val="17255813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
          <p:cNvSpPr>
            <a:spLocks/>
          </p:cNvSpPr>
          <p:nvPr/>
        </p:nvSpPr>
        <p:spPr bwMode="auto">
          <a:xfrm>
            <a:off x="150813" y="0"/>
            <a:ext cx="876458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41275" bIns="0"/>
          <a:lstStyle>
            <a:lvl1pPr marL="41275"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br>
              <a:rPr lang="en-US" altLang="en-US" sz="4400" dirty="0">
                <a:solidFill>
                  <a:srgbClr val="FDFF00"/>
                </a:solidFill>
                <a:latin typeface="Times New Roman" panose="02020603050405020304" pitchFamily="18" charset="0"/>
              </a:rPr>
            </a:br>
            <a:endParaRPr lang="en-US" altLang="en-US" sz="4400" dirty="0">
              <a:solidFill>
                <a:srgbClr val="FDFF00"/>
              </a:solidFill>
              <a:latin typeface="Times New Roman" panose="02020603050405020304" pitchFamily="18" charset="0"/>
            </a:endParaRPr>
          </a:p>
        </p:txBody>
      </p:sp>
      <p:sp>
        <p:nvSpPr>
          <p:cNvPr id="2" name="Title 1"/>
          <p:cNvSpPr>
            <a:spLocks noGrp="1"/>
          </p:cNvSpPr>
          <p:nvPr>
            <p:ph type="title"/>
          </p:nvPr>
        </p:nvSpPr>
        <p:spPr/>
        <p:txBody>
          <a:bodyPr/>
          <a:lstStyle/>
          <a:p>
            <a:r>
              <a:rPr lang="en-US" altLang="en-US" dirty="0"/>
              <a:t>Hurricane Classifications</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2751954127"/>
              </p:ext>
            </p:extLst>
          </p:nvPr>
        </p:nvGraphicFramePr>
        <p:xfrm>
          <a:off x="1305962" y="1943100"/>
          <a:ext cx="7152238" cy="2225040"/>
        </p:xfrm>
        <a:graphic>
          <a:graphicData uri="http://schemas.openxmlformats.org/drawingml/2006/table">
            <a:tbl>
              <a:tblPr firstRow="1" bandRow="1">
                <a:tableStyleId>{5C22544A-7EE6-4342-B048-85BDC9FD1C3A}</a:tableStyleId>
              </a:tblPr>
              <a:tblGrid>
                <a:gridCol w="1544233">
                  <a:extLst>
                    <a:ext uri="{9D8B030D-6E8A-4147-A177-3AD203B41FA5}">
                      <a16:colId xmlns:a16="http://schemas.microsoft.com/office/drawing/2014/main" val="20000"/>
                    </a:ext>
                  </a:extLst>
                </a:gridCol>
                <a:gridCol w="5608005">
                  <a:extLst>
                    <a:ext uri="{9D8B030D-6E8A-4147-A177-3AD203B41FA5}">
                      <a16:colId xmlns:a16="http://schemas.microsoft.com/office/drawing/2014/main" val="20001"/>
                    </a:ext>
                  </a:extLst>
                </a:gridCol>
              </a:tblGrid>
              <a:tr h="370840">
                <a:tc gridSpan="2">
                  <a:txBody>
                    <a:bodyPr/>
                    <a:lstStyle/>
                    <a:p>
                      <a:r>
                        <a:rPr lang="en-US" dirty="0">
                          <a:latin typeface="Arial" panose="020B0604020202020204" pitchFamily="34" charset="0"/>
                          <a:cs typeface="Arial" panose="020B0604020202020204" pitchFamily="34" charset="0"/>
                        </a:rPr>
                        <a:t>Saffir/Simpson Hurricane Intensity</a:t>
                      </a:r>
                      <a:r>
                        <a:rPr lang="en-US" baseline="0" dirty="0">
                          <a:latin typeface="Arial" panose="020B0604020202020204" pitchFamily="34" charset="0"/>
                          <a:cs typeface="Arial" panose="020B0604020202020204" pitchFamily="34" charset="0"/>
                        </a:rPr>
                        <a:t> Scale</a:t>
                      </a:r>
                      <a:endParaRPr lang="en-US" dirty="0">
                        <a:latin typeface="Arial" panose="020B0604020202020204" pitchFamily="34" charset="0"/>
                        <a:cs typeface="Arial" panose="020B0604020202020204" pitchFamily="34" charset="0"/>
                      </a:endParaRPr>
                    </a:p>
                  </a:txBody>
                  <a:tcPr>
                    <a:solidFill>
                      <a:srgbClr val="660033"/>
                    </a:solidFill>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r>
                        <a:rPr lang="en-US" dirty="0">
                          <a:latin typeface="Arial" panose="020B0604020202020204" pitchFamily="34" charset="0"/>
                          <a:cs typeface="Arial" panose="020B0604020202020204" pitchFamily="34" charset="0"/>
                        </a:rPr>
                        <a:t>Category</a:t>
                      </a:r>
                      <a:r>
                        <a:rPr lang="en-US" baseline="0" dirty="0">
                          <a:latin typeface="Arial" panose="020B0604020202020204" pitchFamily="34" charset="0"/>
                          <a:cs typeface="Arial" panose="020B0604020202020204" pitchFamily="34" charset="0"/>
                        </a:rPr>
                        <a:t> 1</a:t>
                      </a:r>
                      <a:endParaRPr lang="en-US" dirty="0">
                        <a:latin typeface="Arial" panose="020B0604020202020204" pitchFamily="34" charset="0"/>
                        <a:cs typeface="Arial" panose="020B0604020202020204" pitchFamily="34" charset="0"/>
                      </a:endParaRPr>
                    </a:p>
                  </a:txBody>
                  <a:tcPr>
                    <a:solidFill>
                      <a:srgbClr val="C299AD"/>
                    </a:solidFill>
                  </a:tcPr>
                </a:tc>
                <a:tc>
                  <a:txBody>
                    <a:bodyPr/>
                    <a:lstStyle/>
                    <a:p>
                      <a:r>
                        <a:rPr lang="en-US" dirty="0">
                          <a:latin typeface="Arial" panose="020B0604020202020204" pitchFamily="34" charset="0"/>
                          <a:cs typeface="Arial" panose="020B0604020202020204" pitchFamily="34" charset="0"/>
                        </a:rPr>
                        <a:t>64 – 82 knots; storm surge 4-5 ft</a:t>
                      </a:r>
                    </a:p>
                  </a:txBody>
                  <a:tcPr>
                    <a:solidFill>
                      <a:srgbClr val="C299AD"/>
                    </a:solidFill>
                  </a:tcPr>
                </a:tc>
                <a:extLst>
                  <a:ext uri="{0D108BD9-81ED-4DB2-BD59-A6C34878D82A}">
                    <a16:rowId xmlns:a16="http://schemas.microsoft.com/office/drawing/2014/main" val="10001"/>
                  </a:ext>
                </a:extLst>
              </a:tr>
              <a:tr h="370840">
                <a:tc>
                  <a:txBody>
                    <a:bodyPr/>
                    <a:lstStyle/>
                    <a:p>
                      <a:r>
                        <a:rPr lang="en-US" dirty="0">
                          <a:latin typeface="Arial" panose="020B0604020202020204" pitchFamily="34" charset="0"/>
                          <a:cs typeface="Arial" panose="020B0604020202020204" pitchFamily="34" charset="0"/>
                        </a:rPr>
                        <a:t>Category</a:t>
                      </a:r>
                      <a:r>
                        <a:rPr lang="en-US" baseline="0" dirty="0">
                          <a:latin typeface="Arial" panose="020B0604020202020204" pitchFamily="34" charset="0"/>
                          <a:cs typeface="Arial" panose="020B0604020202020204" pitchFamily="34" charset="0"/>
                        </a:rPr>
                        <a:t> 2</a:t>
                      </a:r>
                      <a:endParaRPr lang="en-US" dirty="0">
                        <a:latin typeface="Arial" panose="020B0604020202020204" pitchFamily="34" charset="0"/>
                        <a:cs typeface="Arial" panose="020B0604020202020204" pitchFamily="34" charset="0"/>
                      </a:endParaRPr>
                    </a:p>
                  </a:txBody>
                  <a:tcPr>
                    <a:solidFill>
                      <a:srgbClr val="ECDFE5"/>
                    </a:solidFill>
                  </a:tcPr>
                </a:tc>
                <a:tc>
                  <a:txBody>
                    <a:bodyPr/>
                    <a:lstStyle/>
                    <a:p>
                      <a:r>
                        <a:rPr lang="en-US" dirty="0">
                          <a:latin typeface="Arial" panose="020B0604020202020204" pitchFamily="34" charset="0"/>
                          <a:cs typeface="Arial" panose="020B0604020202020204" pitchFamily="34" charset="0"/>
                        </a:rPr>
                        <a:t>83 – 95 knots; storm surge 6-8 ft</a:t>
                      </a:r>
                    </a:p>
                  </a:txBody>
                  <a:tcPr>
                    <a:solidFill>
                      <a:srgbClr val="ECDFE5"/>
                    </a:solidFill>
                  </a:tcPr>
                </a:tc>
                <a:extLst>
                  <a:ext uri="{0D108BD9-81ED-4DB2-BD59-A6C34878D82A}">
                    <a16:rowId xmlns:a16="http://schemas.microsoft.com/office/drawing/2014/main" val="10002"/>
                  </a:ext>
                </a:extLst>
              </a:tr>
              <a:tr h="370840">
                <a:tc>
                  <a:txBody>
                    <a:bodyPr/>
                    <a:lstStyle/>
                    <a:p>
                      <a:r>
                        <a:rPr lang="en-US" dirty="0">
                          <a:latin typeface="Arial" panose="020B0604020202020204" pitchFamily="34" charset="0"/>
                          <a:cs typeface="Arial" panose="020B0604020202020204" pitchFamily="34" charset="0"/>
                        </a:rPr>
                        <a:t>Category</a:t>
                      </a:r>
                      <a:r>
                        <a:rPr lang="en-US" baseline="0" dirty="0">
                          <a:latin typeface="Arial" panose="020B0604020202020204" pitchFamily="34" charset="0"/>
                          <a:cs typeface="Arial" panose="020B0604020202020204" pitchFamily="34" charset="0"/>
                        </a:rPr>
                        <a:t> 3</a:t>
                      </a:r>
                      <a:endParaRPr lang="en-US" dirty="0">
                        <a:latin typeface="Arial" panose="020B0604020202020204" pitchFamily="34" charset="0"/>
                        <a:cs typeface="Arial" panose="020B0604020202020204" pitchFamily="34" charset="0"/>
                      </a:endParaRPr>
                    </a:p>
                  </a:txBody>
                  <a:tcPr>
                    <a:solidFill>
                      <a:srgbClr val="C299AD"/>
                    </a:solidFill>
                  </a:tcPr>
                </a:tc>
                <a:tc>
                  <a:txBody>
                    <a:bodyPr/>
                    <a:lstStyle/>
                    <a:p>
                      <a:r>
                        <a:rPr lang="en-US" dirty="0">
                          <a:latin typeface="Arial" panose="020B0604020202020204" pitchFamily="34" charset="0"/>
                          <a:cs typeface="Arial" panose="020B0604020202020204" pitchFamily="34" charset="0"/>
                        </a:rPr>
                        <a:t>96 – 113 knots; storm surge 9-12 ft</a:t>
                      </a:r>
                    </a:p>
                  </a:txBody>
                  <a:tcPr>
                    <a:solidFill>
                      <a:srgbClr val="C299AD"/>
                    </a:solidFill>
                  </a:tcPr>
                </a:tc>
                <a:extLst>
                  <a:ext uri="{0D108BD9-81ED-4DB2-BD59-A6C34878D82A}">
                    <a16:rowId xmlns:a16="http://schemas.microsoft.com/office/drawing/2014/main" val="10003"/>
                  </a:ext>
                </a:extLst>
              </a:tr>
              <a:tr h="370840">
                <a:tc>
                  <a:txBody>
                    <a:bodyPr/>
                    <a:lstStyle/>
                    <a:p>
                      <a:r>
                        <a:rPr lang="en-US" dirty="0">
                          <a:latin typeface="Arial" panose="020B0604020202020204" pitchFamily="34" charset="0"/>
                          <a:cs typeface="Arial" panose="020B0604020202020204" pitchFamily="34" charset="0"/>
                        </a:rPr>
                        <a:t>Category</a:t>
                      </a:r>
                      <a:r>
                        <a:rPr lang="en-US" baseline="0" dirty="0">
                          <a:latin typeface="Arial" panose="020B0604020202020204" pitchFamily="34" charset="0"/>
                          <a:cs typeface="Arial" panose="020B0604020202020204" pitchFamily="34" charset="0"/>
                        </a:rPr>
                        <a:t> 4</a:t>
                      </a:r>
                      <a:endParaRPr lang="en-US" dirty="0">
                        <a:latin typeface="Arial" panose="020B0604020202020204" pitchFamily="34" charset="0"/>
                        <a:cs typeface="Arial" panose="020B0604020202020204" pitchFamily="34" charset="0"/>
                      </a:endParaRPr>
                    </a:p>
                  </a:txBody>
                  <a:tcPr>
                    <a:solidFill>
                      <a:srgbClr val="ECDFE5"/>
                    </a:solidFill>
                  </a:tcPr>
                </a:tc>
                <a:tc>
                  <a:txBody>
                    <a:bodyPr/>
                    <a:lstStyle/>
                    <a:p>
                      <a:r>
                        <a:rPr lang="en-US" dirty="0">
                          <a:latin typeface="Arial" panose="020B0604020202020204" pitchFamily="34" charset="0"/>
                          <a:cs typeface="Arial" panose="020B0604020202020204" pitchFamily="34" charset="0"/>
                        </a:rPr>
                        <a:t>114 – 135 knots; storm surge 13-18 ft</a:t>
                      </a:r>
                    </a:p>
                  </a:txBody>
                  <a:tcPr>
                    <a:solidFill>
                      <a:srgbClr val="ECDFE5"/>
                    </a:solidFill>
                  </a:tcPr>
                </a:tc>
                <a:extLst>
                  <a:ext uri="{0D108BD9-81ED-4DB2-BD59-A6C34878D82A}">
                    <a16:rowId xmlns:a16="http://schemas.microsoft.com/office/drawing/2014/main" val="100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Category</a:t>
                      </a:r>
                      <a:r>
                        <a:rPr lang="en-US" baseline="0" dirty="0">
                          <a:latin typeface="Arial" panose="020B0604020202020204" pitchFamily="34" charset="0"/>
                          <a:cs typeface="Arial" panose="020B0604020202020204" pitchFamily="34" charset="0"/>
                        </a:rPr>
                        <a:t> 5</a:t>
                      </a:r>
                      <a:endParaRPr lang="en-US" dirty="0">
                        <a:latin typeface="Arial" panose="020B0604020202020204" pitchFamily="34" charset="0"/>
                        <a:cs typeface="Arial" panose="020B0604020202020204" pitchFamily="34" charset="0"/>
                      </a:endParaRPr>
                    </a:p>
                  </a:txBody>
                  <a:tcPr>
                    <a:solidFill>
                      <a:srgbClr val="C299A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136 knots and higher; storm surge greater</a:t>
                      </a:r>
                      <a:r>
                        <a:rPr lang="en-US" baseline="0" dirty="0">
                          <a:latin typeface="Arial" panose="020B0604020202020204" pitchFamily="34" charset="0"/>
                          <a:cs typeface="Arial" panose="020B0604020202020204" pitchFamily="34" charset="0"/>
                        </a:rPr>
                        <a:t> than 18</a:t>
                      </a:r>
                      <a:r>
                        <a:rPr lang="en-US" dirty="0">
                          <a:latin typeface="Arial" panose="020B0604020202020204" pitchFamily="34" charset="0"/>
                          <a:cs typeface="Arial" panose="020B0604020202020204" pitchFamily="34" charset="0"/>
                        </a:rPr>
                        <a:t> ft</a:t>
                      </a:r>
                    </a:p>
                  </a:txBody>
                  <a:tcPr>
                    <a:solidFill>
                      <a:srgbClr val="C299AD"/>
                    </a:solidFill>
                  </a:tcPr>
                </a:tc>
                <a:extLst>
                  <a:ext uri="{0D108BD9-81ED-4DB2-BD59-A6C34878D82A}">
                    <a16:rowId xmlns:a16="http://schemas.microsoft.com/office/drawing/2014/main" val="10005"/>
                  </a:ext>
                </a:extLst>
              </a:tr>
            </a:tbl>
          </a:graphicData>
        </a:graphic>
      </p:graphicFrame>
    </p:spTree>
    <p:custDataLst>
      <p:tags r:id="rId1"/>
    </p:custDataLst>
    <p:extLst>
      <p:ext uri="{BB962C8B-B14F-4D97-AF65-F5344CB8AC3E}">
        <p14:creationId xmlns:p14="http://schemas.microsoft.com/office/powerpoint/2010/main" val="13535200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DE7903-D4D4-493C-A289-A50B39BA2CB0}"/>
              </a:ext>
            </a:extLst>
          </p:cNvPr>
          <p:cNvPicPr>
            <a:picLocks noChangeAspect="1"/>
          </p:cNvPicPr>
          <p:nvPr/>
        </p:nvPicPr>
        <p:blipFill rotWithShape="1">
          <a:blip r:embed="rId4">
            <a:extLst>
              <a:ext uri="{28A0092B-C50C-407E-A947-70E740481C1C}">
                <a14:useLocalDpi xmlns:a14="http://schemas.microsoft.com/office/drawing/2010/main" val="0"/>
              </a:ext>
            </a:extLst>
          </a:blip>
          <a:srcRect l="1190" t="1234" r="1205" b="1830"/>
          <a:stretch/>
        </p:blipFill>
        <p:spPr>
          <a:xfrm>
            <a:off x="1688123" y="664308"/>
            <a:ext cx="5767754" cy="5795107"/>
          </a:xfrm>
          <a:prstGeom prst="rect">
            <a:avLst/>
          </a:prstGeom>
        </p:spPr>
      </p:pic>
      <p:sp>
        <p:nvSpPr>
          <p:cNvPr id="4" name="Title 3">
            <a:extLst>
              <a:ext uri="{FF2B5EF4-FFF2-40B4-BE49-F238E27FC236}">
                <a16:creationId xmlns:a16="http://schemas.microsoft.com/office/drawing/2014/main" id="{3ECDC838-980A-49D4-BBB4-63B9B167CE9D}"/>
              </a:ext>
            </a:extLst>
          </p:cNvPr>
          <p:cNvSpPr>
            <a:spLocks noGrp="1"/>
          </p:cNvSpPr>
          <p:nvPr>
            <p:ph type="title"/>
          </p:nvPr>
        </p:nvSpPr>
        <p:spPr/>
        <p:txBody>
          <a:bodyPr/>
          <a:lstStyle/>
          <a:p>
            <a:r>
              <a:rPr lang="en-US" dirty="0"/>
              <a:t>Hurricane Classifications </a:t>
            </a:r>
          </a:p>
        </p:txBody>
      </p:sp>
    </p:spTree>
    <p:custDataLst>
      <p:tags r:id="rId1"/>
    </p:custDataLst>
    <p:extLst>
      <p:ext uri="{BB962C8B-B14F-4D97-AF65-F5344CB8AC3E}">
        <p14:creationId xmlns:p14="http://schemas.microsoft.com/office/powerpoint/2010/main" val="35422390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dirty="0"/>
              <a:t>Tropical  Cyclone Symbols &amp; Features </a:t>
            </a:r>
          </a:p>
        </p:txBody>
      </p:sp>
      <p:sp>
        <p:nvSpPr>
          <p:cNvPr id="42" name="Rectangle 41"/>
          <p:cNvSpPr/>
          <p:nvPr/>
        </p:nvSpPr>
        <p:spPr>
          <a:xfrm>
            <a:off x="952500" y="685800"/>
            <a:ext cx="7239000" cy="5791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461" name="Text Box 5"/>
          <p:cNvSpPr txBox="1">
            <a:spLocks noChangeArrowheads="1"/>
          </p:cNvSpPr>
          <p:nvPr/>
        </p:nvSpPr>
        <p:spPr bwMode="auto">
          <a:xfrm>
            <a:off x="4686300" y="2946737"/>
            <a:ext cx="3433572" cy="1015663"/>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b="1" dirty="0">
                <a:latin typeface="Arial" panose="020B0604020202020204" pitchFamily="34" charset="0"/>
              </a:rPr>
              <a:t>Hurricane Carlotta</a:t>
            </a:r>
          </a:p>
          <a:p>
            <a:pPr eaLnBrk="1" hangingPunct="1">
              <a:spcBef>
                <a:spcPct val="0"/>
              </a:spcBef>
              <a:buFontTx/>
              <a:buNone/>
            </a:pPr>
            <a:r>
              <a:rPr lang="en-US" altLang="en-US" sz="2000" b="1" dirty="0">
                <a:latin typeface="Arial" panose="020B0604020202020204" pitchFamily="34" charset="0"/>
              </a:rPr>
              <a:t>Max Winds 80 G 105 knots</a:t>
            </a:r>
          </a:p>
          <a:p>
            <a:pPr eaLnBrk="1" hangingPunct="1">
              <a:spcBef>
                <a:spcPct val="0"/>
              </a:spcBef>
              <a:buFontTx/>
              <a:buNone/>
            </a:pPr>
            <a:r>
              <a:rPr lang="en-US" altLang="en-US" sz="2000" b="1" dirty="0">
                <a:latin typeface="Arial" panose="020B0604020202020204" pitchFamily="34" charset="0"/>
              </a:rPr>
              <a:t>See Latest NHC Advisory</a:t>
            </a:r>
          </a:p>
        </p:txBody>
      </p:sp>
      <p:sp>
        <p:nvSpPr>
          <p:cNvPr id="6" name="TextBox 5"/>
          <p:cNvSpPr txBox="1"/>
          <p:nvPr/>
        </p:nvSpPr>
        <p:spPr>
          <a:xfrm>
            <a:off x="2951416" y="803242"/>
            <a:ext cx="1582484" cy="707886"/>
          </a:xfrm>
          <a:prstGeom prst="rect">
            <a:avLst/>
          </a:prstGeom>
          <a:noFill/>
        </p:spPr>
        <p:txBody>
          <a:bodyPr wrap="none" rtlCol="0">
            <a:spAutoFit/>
          </a:bodyPr>
          <a:lstStyle/>
          <a:p>
            <a:pPr algn="ctr"/>
            <a:r>
              <a:rPr lang="en-US" sz="2000" b="1" dirty="0">
                <a:latin typeface="Arial" panose="020B0604020202020204" pitchFamily="34" charset="0"/>
              </a:rPr>
              <a:t>Tropical</a:t>
            </a:r>
          </a:p>
          <a:p>
            <a:pPr algn="ctr"/>
            <a:r>
              <a:rPr lang="en-US" sz="2000" b="1" dirty="0">
                <a:latin typeface="Arial" panose="020B0604020202020204" pitchFamily="34" charset="0"/>
              </a:rPr>
              <a:t>Depression</a:t>
            </a:r>
          </a:p>
        </p:txBody>
      </p:sp>
      <p:sp>
        <p:nvSpPr>
          <p:cNvPr id="12" name="TextBox 11"/>
          <p:cNvSpPr txBox="1"/>
          <p:nvPr/>
        </p:nvSpPr>
        <p:spPr>
          <a:xfrm>
            <a:off x="3158876" y="1838263"/>
            <a:ext cx="1167564" cy="707886"/>
          </a:xfrm>
          <a:prstGeom prst="rect">
            <a:avLst/>
          </a:prstGeom>
          <a:noFill/>
        </p:spPr>
        <p:txBody>
          <a:bodyPr wrap="none" rtlCol="0">
            <a:spAutoFit/>
          </a:bodyPr>
          <a:lstStyle/>
          <a:p>
            <a:pPr algn="ctr"/>
            <a:r>
              <a:rPr lang="en-US" sz="2000" b="1" dirty="0">
                <a:latin typeface="Arial" panose="020B0604020202020204" pitchFamily="34" charset="0"/>
              </a:rPr>
              <a:t>Tropical</a:t>
            </a:r>
          </a:p>
          <a:p>
            <a:pPr algn="ctr"/>
            <a:r>
              <a:rPr lang="en-US" sz="2000" b="1" dirty="0">
                <a:latin typeface="Arial" panose="020B0604020202020204" pitchFamily="34" charset="0"/>
              </a:rPr>
              <a:t>Storm</a:t>
            </a:r>
          </a:p>
        </p:txBody>
      </p:sp>
      <p:sp>
        <p:nvSpPr>
          <p:cNvPr id="13" name="TextBox 12"/>
          <p:cNvSpPr txBox="1"/>
          <p:nvPr/>
        </p:nvSpPr>
        <p:spPr>
          <a:xfrm>
            <a:off x="3016337" y="2905055"/>
            <a:ext cx="1452642" cy="707886"/>
          </a:xfrm>
          <a:prstGeom prst="rect">
            <a:avLst/>
          </a:prstGeom>
          <a:noFill/>
        </p:spPr>
        <p:txBody>
          <a:bodyPr wrap="none" rtlCol="0">
            <a:spAutoFit/>
          </a:bodyPr>
          <a:lstStyle/>
          <a:p>
            <a:pPr algn="ctr"/>
            <a:r>
              <a:rPr lang="en-US" sz="2000" b="1" dirty="0">
                <a:latin typeface="Arial" panose="020B0604020202020204" pitchFamily="34" charset="0"/>
              </a:rPr>
              <a:t>Hurricane/</a:t>
            </a:r>
          </a:p>
          <a:p>
            <a:pPr algn="ctr"/>
            <a:r>
              <a:rPr lang="en-US" sz="2000" b="1" dirty="0">
                <a:latin typeface="Arial" panose="020B0604020202020204" pitchFamily="34" charset="0"/>
              </a:rPr>
              <a:t>Typhoon</a:t>
            </a:r>
          </a:p>
        </p:txBody>
      </p:sp>
      <p:grpSp>
        <p:nvGrpSpPr>
          <p:cNvPr id="39" name="Group 38"/>
          <p:cNvGrpSpPr/>
          <p:nvPr/>
        </p:nvGrpSpPr>
        <p:grpSpPr>
          <a:xfrm>
            <a:off x="1252507" y="3940076"/>
            <a:ext cx="2867819" cy="400110"/>
            <a:chOff x="1824007" y="4135283"/>
            <a:chExt cx="2867819" cy="400110"/>
          </a:xfrm>
        </p:grpSpPr>
        <p:grpSp>
          <p:nvGrpSpPr>
            <p:cNvPr id="23" name="Group 22"/>
            <p:cNvGrpSpPr/>
            <p:nvPr/>
          </p:nvGrpSpPr>
          <p:grpSpPr>
            <a:xfrm rot="-900000">
              <a:off x="1824007" y="4259138"/>
              <a:ext cx="1524000" cy="152400"/>
              <a:chOff x="1828800" y="4343400"/>
              <a:chExt cx="1524000" cy="152400"/>
            </a:xfrm>
          </p:grpSpPr>
          <p:grpSp>
            <p:nvGrpSpPr>
              <p:cNvPr id="14" name="Group 13"/>
              <p:cNvGrpSpPr/>
              <p:nvPr/>
            </p:nvGrpSpPr>
            <p:grpSpPr>
              <a:xfrm>
                <a:off x="1828800" y="4343400"/>
                <a:ext cx="1524000" cy="152400"/>
                <a:chOff x="1828800" y="4343400"/>
                <a:chExt cx="1524000" cy="152400"/>
              </a:xfrm>
            </p:grpSpPr>
            <p:cxnSp>
              <p:nvCxnSpPr>
                <p:cNvPr id="10" name="Straight Connector 9"/>
                <p:cNvCxnSpPr/>
                <p:nvPr/>
              </p:nvCxnSpPr>
              <p:spPr>
                <a:xfrm>
                  <a:off x="1828800" y="4343400"/>
                  <a:ext cx="1524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828800" y="4495800"/>
                  <a:ext cx="1524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p:cNvCxnSpPr/>
              <p:nvPr/>
            </p:nvCxnSpPr>
            <p:spPr>
              <a:xfrm flipV="1">
                <a:off x="1828800" y="4351653"/>
                <a:ext cx="152400" cy="14414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057400" y="4351653"/>
                <a:ext cx="152400" cy="14414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2286000" y="4351653"/>
                <a:ext cx="152400" cy="14414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2514600" y="4351653"/>
                <a:ext cx="152400" cy="14414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2743200" y="4351653"/>
                <a:ext cx="152400" cy="14414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2971800" y="4351653"/>
                <a:ext cx="152400" cy="14414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3200400" y="4351653"/>
                <a:ext cx="152400" cy="14414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5" name="TextBox 34"/>
            <p:cNvSpPr txBox="1"/>
            <p:nvPr/>
          </p:nvSpPr>
          <p:spPr>
            <a:xfrm>
              <a:off x="3936490" y="4135283"/>
              <a:ext cx="755336" cy="400110"/>
            </a:xfrm>
            <a:prstGeom prst="rect">
              <a:avLst/>
            </a:prstGeom>
            <a:noFill/>
          </p:spPr>
          <p:txBody>
            <a:bodyPr wrap="none" rtlCol="0">
              <a:spAutoFit/>
            </a:bodyPr>
            <a:lstStyle/>
            <a:p>
              <a:pPr algn="ctr"/>
              <a:r>
                <a:rPr lang="en-US" sz="2000" b="1" dirty="0">
                  <a:latin typeface="Arial" panose="020B0604020202020204" pitchFamily="34" charset="0"/>
                </a:rPr>
                <a:t>ITCZ</a:t>
              </a:r>
            </a:p>
          </p:txBody>
        </p:sp>
      </p:grpSp>
      <p:grpSp>
        <p:nvGrpSpPr>
          <p:cNvPr id="40" name="Group 39"/>
          <p:cNvGrpSpPr/>
          <p:nvPr/>
        </p:nvGrpSpPr>
        <p:grpSpPr>
          <a:xfrm>
            <a:off x="1252507" y="4635550"/>
            <a:ext cx="3153153" cy="707886"/>
            <a:chOff x="1824007" y="4936369"/>
            <a:chExt cx="3153153" cy="707886"/>
          </a:xfrm>
        </p:grpSpPr>
        <p:grpSp>
          <p:nvGrpSpPr>
            <p:cNvPr id="19" name="Group 18"/>
            <p:cNvGrpSpPr/>
            <p:nvPr/>
          </p:nvGrpSpPr>
          <p:grpSpPr>
            <a:xfrm rot="-900000">
              <a:off x="1824007" y="5214112"/>
              <a:ext cx="1524000" cy="152400"/>
              <a:chOff x="1828800" y="4343400"/>
              <a:chExt cx="1524000" cy="152400"/>
            </a:xfrm>
          </p:grpSpPr>
          <p:cxnSp>
            <p:nvCxnSpPr>
              <p:cNvPr id="20" name="Straight Connector 19"/>
              <p:cNvCxnSpPr/>
              <p:nvPr/>
            </p:nvCxnSpPr>
            <p:spPr>
              <a:xfrm>
                <a:off x="1828800" y="4343400"/>
                <a:ext cx="1524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828800" y="4495800"/>
                <a:ext cx="1524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6" name="TextBox 35"/>
            <p:cNvSpPr txBox="1"/>
            <p:nvPr/>
          </p:nvSpPr>
          <p:spPr>
            <a:xfrm>
              <a:off x="3651156" y="4936369"/>
              <a:ext cx="1326004" cy="707886"/>
            </a:xfrm>
            <a:prstGeom prst="rect">
              <a:avLst/>
            </a:prstGeom>
            <a:noFill/>
          </p:spPr>
          <p:txBody>
            <a:bodyPr wrap="none" rtlCol="0">
              <a:spAutoFit/>
            </a:bodyPr>
            <a:lstStyle/>
            <a:p>
              <a:pPr algn="ctr"/>
              <a:r>
                <a:rPr lang="en-US" sz="2000" b="1" dirty="0">
                  <a:latin typeface="Arial" panose="020B0604020202020204" pitchFamily="34" charset="0"/>
                </a:rPr>
                <a:t>Monsoon</a:t>
              </a:r>
              <a:br>
                <a:rPr lang="en-US" sz="2000" b="1" dirty="0">
                  <a:latin typeface="Arial" panose="020B0604020202020204" pitchFamily="34" charset="0"/>
                </a:rPr>
              </a:br>
              <a:r>
                <a:rPr lang="en-US" sz="2000" b="1" dirty="0">
                  <a:latin typeface="Arial" panose="020B0604020202020204" pitchFamily="34" charset="0"/>
                </a:rPr>
                <a:t>Trough</a:t>
              </a:r>
            </a:p>
          </p:txBody>
        </p:sp>
      </p:grpSp>
      <p:sp>
        <p:nvSpPr>
          <p:cNvPr id="2" name="TextBox 1"/>
          <p:cNvSpPr txBox="1"/>
          <p:nvPr/>
        </p:nvSpPr>
        <p:spPr>
          <a:xfrm>
            <a:off x="4686300" y="1879937"/>
            <a:ext cx="3433572" cy="1015663"/>
          </a:xfrm>
          <a:prstGeom prst="rect">
            <a:avLst/>
          </a:prstGeom>
          <a:noFill/>
          <a:ln w="19050">
            <a:solidFill>
              <a:schemeClr val="tx1"/>
            </a:solidFill>
          </a:ln>
        </p:spPr>
        <p:txBody>
          <a:bodyPr wrap="square" rtlCol="0">
            <a:spAutoFit/>
          </a:bodyPr>
          <a:lstStyle/>
          <a:p>
            <a:pPr algn="ctr"/>
            <a:r>
              <a:rPr lang="en-US" altLang="en-US" sz="2000" b="1" dirty="0">
                <a:latin typeface="Arial" panose="020B0604020202020204" pitchFamily="34" charset="0"/>
              </a:rPr>
              <a:t> T.S Carlotta</a:t>
            </a:r>
          </a:p>
          <a:p>
            <a:r>
              <a:rPr lang="en-US" altLang="en-US" sz="2000" b="1" dirty="0">
                <a:latin typeface="Arial" panose="020B0604020202020204" pitchFamily="34" charset="0"/>
              </a:rPr>
              <a:t>Max Winds 55 knots</a:t>
            </a:r>
          </a:p>
          <a:p>
            <a:r>
              <a:rPr lang="en-US" altLang="en-US" sz="2000" b="1" dirty="0">
                <a:latin typeface="Arial" panose="020B0604020202020204" pitchFamily="34" charset="0"/>
              </a:rPr>
              <a:t>See Latest NHC Advisory</a:t>
            </a:r>
          </a:p>
        </p:txBody>
      </p:sp>
      <p:sp>
        <p:nvSpPr>
          <p:cNvPr id="5" name="TextBox 4"/>
          <p:cNvSpPr txBox="1"/>
          <p:nvPr/>
        </p:nvSpPr>
        <p:spPr>
          <a:xfrm>
            <a:off x="4686300" y="829270"/>
            <a:ext cx="3433572" cy="1015663"/>
          </a:xfrm>
          <a:prstGeom prst="rect">
            <a:avLst/>
          </a:prstGeom>
          <a:noFill/>
          <a:ln w="19050">
            <a:solidFill>
              <a:schemeClr val="tx1"/>
            </a:solidFill>
          </a:ln>
        </p:spPr>
        <p:txBody>
          <a:bodyPr wrap="square" rtlCol="0">
            <a:spAutoFit/>
          </a:bodyPr>
          <a:lstStyle/>
          <a:p>
            <a:pPr algn="ctr"/>
            <a:r>
              <a:rPr lang="en-US" sz="2000" b="1" dirty="0">
                <a:latin typeface="Arial" panose="020B0604020202020204" pitchFamily="34" charset="0"/>
              </a:rPr>
              <a:t>T.D. #12</a:t>
            </a:r>
          </a:p>
          <a:p>
            <a:r>
              <a:rPr lang="en-US" sz="2000" b="1" dirty="0">
                <a:latin typeface="Arial" panose="020B0604020202020204" pitchFamily="34" charset="0"/>
              </a:rPr>
              <a:t>Max winds  25 knots</a:t>
            </a:r>
          </a:p>
          <a:p>
            <a:r>
              <a:rPr lang="en-US" sz="2000" b="1" dirty="0">
                <a:latin typeface="Arial" panose="020B0604020202020204" pitchFamily="34" charset="0"/>
              </a:rPr>
              <a:t>See Latest NHC Advisory </a:t>
            </a:r>
          </a:p>
        </p:txBody>
      </p:sp>
      <p:sp>
        <p:nvSpPr>
          <p:cNvPr id="55" name="Freeform: Shape 54">
            <a:extLst>
              <a:ext uri="{FF2B5EF4-FFF2-40B4-BE49-F238E27FC236}">
                <a16:creationId xmlns:a16="http://schemas.microsoft.com/office/drawing/2014/main" id="{D859CFB8-5D48-4512-9992-A39C46672488}"/>
              </a:ext>
            </a:extLst>
          </p:cNvPr>
          <p:cNvSpPr/>
          <p:nvPr/>
        </p:nvSpPr>
        <p:spPr>
          <a:xfrm>
            <a:off x="1859054" y="1920478"/>
            <a:ext cx="331450" cy="591741"/>
          </a:xfrm>
          <a:custGeom>
            <a:avLst/>
            <a:gdLst>
              <a:gd name="connsiteX0" fmla="*/ 165725 w 331450"/>
              <a:gd name="connsiteY0" fmla="*/ 249436 h 591741"/>
              <a:gd name="connsiteX1" fmla="*/ 119291 w 331450"/>
              <a:gd name="connsiteY1" fmla="*/ 295870 h 591741"/>
              <a:gd name="connsiteX2" fmla="*/ 165725 w 331450"/>
              <a:gd name="connsiteY2" fmla="*/ 342304 h 591741"/>
              <a:gd name="connsiteX3" fmla="*/ 212159 w 331450"/>
              <a:gd name="connsiteY3" fmla="*/ 295870 h 591741"/>
              <a:gd name="connsiteX4" fmla="*/ 165725 w 331450"/>
              <a:gd name="connsiteY4" fmla="*/ 249436 h 591741"/>
              <a:gd name="connsiteX5" fmla="*/ 300336 w 331450"/>
              <a:gd name="connsiteY5" fmla="*/ 0 h 591741"/>
              <a:gd name="connsiteX6" fmla="*/ 312027 w 331450"/>
              <a:gd name="connsiteY6" fmla="*/ 1179 h 591741"/>
              <a:gd name="connsiteX7" fmla="*/ 276085 w 331450"/>
              <a:gd name="connsiteY7" fmla="*/ 20687 h 591741"/>
              <a:gd name="connsiteX8" fmla="*/ 189617 w 331450"/>
              <a:gd name="connsiteY8" fmla="*/ 105110 h 591741"/>
              <a:gd name="connsiteX9" fmla="*/ 171721 w 331450"/>
              <a:gd name="connsiteY9" fmla="*/ 135822 h 591741"/>
              <a:gd name="connsiteX10" fmla="*/ 230233 w 331450"/>
              <a:gd name="connsiteY10" fmla="*/ 147635 h 591741"/>
              <a:gd name="connsiteX11" fmla="*/ 323999 w 331450"/>
              <a:gd name="connsiteY11" fmla="*/ 251055 h 591741"/>
              <a:gd name="connsiteX12" fmla="*/ 330415 w 331450"/>
              <a:gd name="connsiteY12" fmla="*/ 293489 h 591741"/>
              <a:gd name="connsiteX13" fmla="*/ 331449 w 331450"/>
              <a:gd name="connsiteY13" fmla="*/ 293489 h 591741"/>
              <a:gd name="connsiteX14" fmla="*/ 331035 w 331450"/>
              <a:gd name="connsiteY14" fmla="*/ 297593 h 591741"/>
              <a:gd name="connsiteX15" fmla="*/ 331450 w 331450"/>
              <a:gd name="connsiteY15" fmla="*/ 300336 h 591741"/>
              <a:gd name="connsiteX16" fmla="*/ 330069 w 331450"/>
              <a:gd name="connsiteY16" fmla="*/ 307175 h 591741"/>
              <a:gd name="connsiteX17" fmla="*/ 325557 w 331450"/>
              <a:gd name="connsiteY17" fmla="*/ 351934 h 591741"/>
              <a:gd name="connsiteX18" fmla="*/ 31324 w 331450"/>
              <a:gd name="connsiteY18" fmla="*/ 591741 h 591741"/>
              <a:gd name="connsiteX19" fmla="*/ 19633 w 331450"/>
              <a:gd name="connsiteY19" fmla="*/ 590562 h 591741"/>
              <a:gd name="connsiteX20" fmla="*/ 55575 w 331450"/>
              <a:gd name="connsiteY20" fmla="*/ 571054 h 591741"/>
              <a:gd name="connsiteX21" fmla="*/ 142043 w 331450"/>
              <a:gd name="connsiteY21" fmla="*/ 486631 h 591741"/>
              <a:gd name="connsiteX22" fmla="*/ 155260 w 331450"/>
              <a:gd name="connsiteY22" fmla="*/ 463948 h 591741"/>
              <a:gd name="connsiteX23" fmla="*/ 101218 w 331450"/>
              <a:gd name="connsiteY23" fmla="*/ 453038 h 591741"/>
              <a:gd name="connsiteX24" fmla="*/ 0 w 331450"/>
              <a:gd name="connsiteY24" fmla="*/ 300336 h 591741"/>
              <a:gd name="connsiteX25" fmla="*/ 421 w 331450"/>
              <a:gd name="connsiteY25" fmla="*/ 298252 h 591741"/>
              <a:gd name="connsiteX26" fmla="*/ 211 w 331450"/>
              <a:gd name="connsiteY26" fmla="*/ 298252 h 591741"/>
              <a:gd name="connsiteX27" fmla="*/ 6103 w 331450"/>
              <a:gd name="connsiteY27" fmla="*/ 239807 h 591741"/>
              <a:gd name="connsiteX28" fmla="*/ 300336 w 331450"/>
              <a:gd name="connsiteY28" fmla="*/ 0 h 59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1450" h="591741">
                <a:moveTo>
                  <a:pt x="165725" y="249436"/>
                </a:moveTo>
                <a:cubicBezTo>
                  <a:pt x="140080" y="249436"/>
                  <a:pt x="119291" y="270225"/>
                  <a:pt x="119291" y="295870"/>
                </a:cubicBezTo>
                <a:cubicBezTo>
                  <a:pt x="119291" y="321515"/>
                  <a:pt x="140080" y="342304"/>
                  <a:pt x="165725" y="342304"/>
                </a:cubicBezTo>
                <a:cubicBezTo>
                  <a:pt x="191370" y="342304"/>
                  <a:pt x="212159" y="321515"/>
                  <a:pt x="212159" y="295870"/>
                </a:cubicBezTo>
                <a:cubicBezTo>
                  <a:pt x="212159" y="270225"/>
                  <a:pt x="191370" y="249436"/>
                  <a:pt x="165725" y="249436"/>
                </a:cubicBezTo>
                <a:close/>
                <a:moveTo>
                  <a:pt x="300336" y="0"/>
                </a:moveTo>
                <a:lnTo>
                  <a:pt x="312027" y="1179"/>
                </a:lnTo>
                <a:lnTo>
                  <a:pt x="276085" y="20687"/>
                </a:lnTo>
                <a:cubicBezTo>
                  <a:pt x="242445" y="43415"/>
                  <a:pt x="213126" y="72052"/>
                  <a:pt x="189617" y="105110"/>
                </a:cubicBezTo>
                <a:lnTo>
                  <a:pt x="171721" y="135822"/>
                </a:lnTo>
                <a:lnTo>
                  <a:pt x="230233" y="147635"/>
                </a:lnTo>
                <a:cubicBezTo>
                  <a:pt x="274843" y="166504"/>
                  <a:pt x="309473" y="204351"/>
                  <a:pt x="323999" y="251055"/>
                </a:cubicBezTo>
                <a:lnTo>
                  <a:pt x="330415" y="293489"/>
                </a:lnTo>
                <a:lnTo>
                  <a:pt x="331449" y="293489"/>
                </a:lnTo>
                <a:lnTo>
                  <a:pt x="331035" y="297593"/>
                </a:lnTo>
                <a:lnTo>
                  <a:pt x="331450" y="300336"/>
                </a:lnTo>
                <a:lnTo>
                  <a:pt x="330069" y="307175"/>
                </a:lnTo>
                <a:lnTo>
                  <a:pt x="325557" y="351934"/>
                </a:lnTo>
                <a:cubicBezTo>
                  <a:pt x="297552" y="488791"/>
                  <a:pt x="176460" y="591741"/>
                  <a:pt x="31324" y="591741"/>
                </a:cubicBezTo>
                <a:lnTo>
                  <a:pt x="19633" y="590562"/>
                </a:lnTo>
                <a:lnTo>
                  <a:pt x="55575" y="571054"/>
                </a:lnTo>
                <a:cubicBezTo>
                  <a:pt x="89215" y="548327"/>
                  <a:pt x="118534" y="519689"/>
                  <a:pt x="142043" y="486631"/>
                </a:cubicBezTo>
                <a:lnTo>
                  <a:pt x="155260" y="463948"/>
                </a:lnTo>
                <a:lnTo>
                  <a:pt x="101218" y="453038"/>
                </a:lnTo>
                <a:cubicBezTo>
                  <a:pt x="41736" y="427879"/>
                  <a:pt x="0" y="368981"/>
                  <a:pt x="0" y="300336"/>
                </a:cubicBezTo>
                <a:lnTo>
                  <a:pt x="421" y="298252"/>
                </a:lnTo>
                <a:lnTo>
                  <a:pt x="211" y="298252"/>
                </a:lnTo>
                <a:lnTo>
                  <a:pt x="6103" y="239807"/>
                </a:lnTo>
                <a:cubicBezTo>
                  <a:pt x="34108" y="102950"/>
                  <a:pt x="155200" y="0"/>
                  <a:pt x="300336" y="0"/>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Freeform: Shape 53">
            <a:extLst>
              <a:ext uri="{FF2B5EF4-FFF2-40B4-BE49-F238E27FC236}">
                <a16:creationId xmlns:a16="http://schemas.microsoft.com/office/drawing/2014/main" id="{FC356723-CC22-4E42-9378-902F5685C628}"/>
              </a:ext>
            </a:extLst>
          </p:cNvPr>
          <p:cNvSpPr/>
          <p:nvPr/>
        </p:nvSpPr>
        <p:spPr>
          <a:xfrm>
            <a:off x="1859054" y="2980135"/>
            <a:ext cx="331450" cy="591741"/>
          </a:xfrm>
          <a:custGeom>
            <a:avLst/>
            <a:gdLst>
              <a:gd name="connsiteX0" fmla="*/ 300336 w 331450"/>
              <a:gd name="connsiteY0" fmla="*/ 0 h 591741"/>
              <a:gd name="connsiteX1" fmla="*/ 312027 w 331450"/>
              <a:gd name="connsiteY1" fmla="*/ 1179 h 591741"/>
              <a:gd name="connsiteX2" fmla="*/ 276085 w 331450"/>
              <a:gd name="connsiteY2" fmla="*/ 20687 h 591741"/>
              <a:gd name="connsiteX3" fmla="*/ 189617 w 331450"/>
              <a:gd name="connsiteY3" fmla="*/ 105110 h 591741"/>
              <a:gd name="connsiteX4" fmla="*/ 171721 w 331450"/>
              <a:gd name="connsiteY4" fmla="*/ 135822 h 591741"/>
              <a:gd name="connsiteX5" fmla="*/ 230233 w 331450"/>
              <a:gd name="connsiteY5" fmla="*/ 147635 h 591741"/>
              <a:gd name="connsiteX6" fmla="*/ 323999 w 331450"/>
              <a:gd name="connsiteY6" fmla="*/ 251055 h 591741"/>
              <a:gd name="connsiteX7" fmla="*/ 330415 w 331450"/>
              <a:gd name="connsiteY7" fmla="*/ 293489 h 591741"/>
              <a:gd name="connsiteX8" fmla="*/ 331449 w 331450"/>
              <a:gd name="connsiteY8" fmla="*/ 293489 h 591741"/>
              <a:gd name="connsiteX9" fmla="*/ 331035 w 331450"/>
              <a:gd name="connsiteY9" fmla="*/ 297593 h 591741"/>
              <a:gd name="connsiteX10" fmla="*/ 331450 w 331450"/>
              <a:gd name="connsiteY10" fmla="*/ 300336 h 591741"/>
              <a:gd name="connsiteX11" fmla="*/ 330069 w 331450"/>
              <a:gd name="connsiteY11" fmla="*/ 307175 h 591741"/>
              <a:gd name="connsiteX12" fmla="*/ 325557 w 331450"/>
              <a:gd name="connsiteY12" fmla="*/ 351934 h 591741"/>
              <a:gd name="connsiteX13" fmla="*/ 31324 w 331450"/>
              <a:gd name="connsiteY13" fmla="*/ 591741 h 591741"/>
              <a:gd name="connsiteX14" fmla="*/ 19633 w 331450"/>
              <a:gd name="connsiteY14" fmla="*/ 590562 h 591741"/>
              <a:gd name="connsiteX15" fmla="*/ 55575 w 331450"/>
              <a:gd name="connsiteY15" fmla="*/ 571054 h 591741"/>
              <a:gd name="connsiteX16" fmla="*/ 142043 w 331450"/>
              <a:gd name="connsiteY16" fmla="*/ 486631 h 591741"/>
              <a:gd name="connsiteX17" fmla="*/ 155260 w 331450"/>
              <a:gd name="connsiteY17" fmla="*/ 463948 h 591741"/>
              <a:gd name="connsiteX18" fmla="*/ 101218 w 331450"/>
              <a:gd name="connsiteY18" fmla="*/ 453038 h 591741"/>
              <a:gd name="connsiteX19" fmla="*/ 0 w 331450"/>
              <a:gd name="connsiteY19" fmla="*/ 300336 h 591741"/>
              <a:gd name="connsiteX20" fmla="*/ 421 w 331450"/>
              <a:gd name="connsiteY20" fmla="*/ 298252 h 591741"/>
              <a:gd name="connsiteX21" fmla="*/ 211 w 331450"/>
              <a:gd name="connsiteY21" fmla="*/ 298252 h 591741"/>
              <a:gd name="connsiteX22" fmla="*/ 6103 w 331450"/>
              <a:gd name="connsiteY22" fmla="*/ 239807 h 591741"/>
              <a:gd name="connsiteX23" fmla="*/ 300336 w 331450"/>
              <a:gd name="connsiteY23" fmla="*/ 0 h 59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31450" h="591741">
                <a:moveTo>
                  <a:pt x="300336" y="0"/>
                </a:moveTo>
                <a:lnTo>
                  <a:pt x="312027" y="1179"/>
                </a:lnTo>
                <a:lnTo>
                  <a:pt x="276085" y="20687"/>
                </a:lnTo>
                <a:cubicBezTo>
                  <a:pt x="242445" y="43415"/>
                  <a:pt x="213126" y="72052"/>
                  <a:pt x="189617" y="105110"/>
                </a:cubicBezTo>
                <a:lnTo>
                  <a:pt x="171721" y="135822"/>
                </a:lnTo>
                <a:lnTo>
                  <a:pt x="230233" y="147635"/>
                </a:lnTo>
                <a:cubicBezTo>
                  <a:pt x="274843" y="166504"/>
                  <a:pt x="309473" y="204351"/>
                  <a:pt x="323999" y="251055"/>
                </a:cubicBezTo>
                <a:lnTo>
                  <a:pt x="330415" y="293489"/>
                </a:lnTo>
                <a:lnTo>
                  <a:pt x="331449" y="293489"/>
                </a:lnTo>
                <a:lnTo>
                  <a:pt x="331035" y="297593"/>
                </a:lnTo>
                <a:lnTo>
                  <a:pt x="331450" y="300336"/>
                </a:lnTo>
                <a:lnTo>
                  <a:pt x="330069" y="307175"/>
                </a:lnTo>
                <a:lnTo>
                  <a:pt x="325557" y="351934"/>
                </a:lnTo>
                <a:cubicBezTo>
                  <a:pt x="297552" y="488791"/>
                  <a:pt x="176460" y="591741"/>
                  <a:pt x="31324" y="591741"/>
                </a:cubicBezTo>
                <a:lnTo>
                  <a:pt x="19633" y="590562"/>
                </a:lnTo>
                <a:lnTo>
                  <a:pt x="55575" y="571054"/>
                </a:lnTo>
                <a:cubicBezTo>
                  <a:pt x="89215" y="548327"/>
                  <a:pt x="118534" y="519689"/>
                  <a:pt x="142043" y="486631"/>
                </a:cubicBezTo>
                <a:lnTo>
                  <a:pt x="155260" y="463948"/>
                </a:lnTo>
                <a:lnTo>
                  <a:pt x="101218" y="453038"/>
                </a:lnTo>
                <a:cubicBezTo>
                  <a:pt x="41736" y="427879"/>
                  <a:pt x="0" y="368981"/>
                  <a:pt x="0" y="300336"/>
                </a:cubicBezTo>
                <a:lnTo>
                  <a:pt x="421" y="298252"/>
                </a:lnTo>
                <a:lnTo>
                  <a:pt x="211" y="298252"/>
                </a:lnTo>
                <a:lnTo>
                  <a:pt x="6103" y="239807"/>
                </a:lnTo>
                <a:cubicBezTo>
                  <a:pt x="34108" y="102950"/>
                  <a:pt x="155200" y="0"/>
                  <a:pt x="300336" y="0"/>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4" name="Group 33">
            <a:extLst>
              <a:ext uri="{FF2B5EF4-FFF2-40B4-BE49-F238E27FC236}">
                <a16:creationId xmlns:a16="http://schemas.microsoft.com/office/drawing/2014/main" id="{B933623D-A65C-4EA0-99E1-481775308535}"/>
              </a:ext>
            </a:extLst>
          </p:cNvPr>
          <p:cNvGrpSpPr/>
          <p:nvPr/>
        </p:nvGrpSpPr>
        <p:grpSpPr>
          <a:xfrm>
            <a:off x="1760123" y="816289"/>
            <a:ext cx="529312" cy="769441"/>
            <a:chOff x="1140057" y="812365"/>
            <a:chExt cx="529312" cy="769441"/>
          </a:xfrm>
        </p:grpSpPr>
        <p:sp>
          <p:nvSpPr>
            <p:cNvPr id="16" name="TextBox 15">
              <a:extLst>
                <a:ext uri="{FF2B5EF4-FFF2-40B4-BE49-F238E27FC236}">
                  <a16:creationId xmlns:a16="http://schemas.microsoft.com/office/drawing/2014/main" id="{5DB82A4D-1E6C-46B3-A51B-E8238BBC9DBF}"/>
                </a:ext>
              </a:extLst>
            </p:cNvPr>
            <p:cNvSpPr txBox="1"/>
            <p:nvPr/>
          </p:nvSpPr>
          <p:spPr>
            <a:xfrm>
              <a:off x="1140057" y="812365"/>
              <a:ext cx="529312" cy="769441"/>
            </a:xfrm>
            <a:prstGeom prst="rect">
              <a:avLst/>
            </a:prstGeom>
            <a:noFill/>
          </p:spPr>
          <p:txBody>
            <a:bodyPr wrap="none" rtlCol="0">
              <a:spAutoFit/>
            </a:bodyPr>
            <a:lstStyle/>
            <a:p>
              <a:r>
                <a:rPr lang="en-US" sz="4400" b="1" dirty="0">
                  <a:solidFill>
                    <a:srgbClr val="FF0000"/>
                  </a:solidFill>
                  <a:latin typeface="Arial" panose="020B0604020202020204" pitchFamily="34" charset="0"/>
                </a:rPr>
                <a:t>L</a:t>
              </a:r>
            </a:p>
          </p:txBody>
        </p:sp>
        <p:grpSp>
          <p:nvGrpSpPr>
            <p:cNvPr id="24" name="Group 23">
              <a:extLst>
                <a:ext uri="{FF2B5EF4-FFF2-40B4-BE49-F238E27FC236}">
                  <a16:creationId xmlns:a16="http://schemas.microsoft.com/office/drawing/2014/main" id="{726353FE-0898-4A31-B4FA-2CFD74ABF257}"/>
                </a:ext>
              </a:extLst>
            </p:cNvPr>
            <p:cNvGrpSpPr/>
            <p:nvPr/>
          </p:nvGrpSpPr>
          <p:grpSpPr>
            <a:xfrm>
              <a:off x="1424579" y="1144961"/>
              <a:ext cx="106615" cy="106615"/>
              <a:chOff x="716869" y="686454"/>
              <a:chExt cx="188374" cy="188374"/>
            </a:xfrm>
          </p:grpSpPr>
          <p:sp>
            <p:nvSpPr>
              <p:cNvPr id="22" name="Freeform: Shape 21">
                <a:extLst>
                  <a:ext uri="{FF2B5EF4-FFF2-40B4-BE49-F238E27FC236}">
                    <a16:creationId xmlns:a16="http://schemas.microsoft.com/office/drawing/2014/main" id="{3E5A555C-784E-44ED-98BE-2A8693B12EC7}"/>
                  </a:ext>
                </a:extLst>
              </p:cNvPr>
              <p:cNvSpPr/>
              <p:nvPr/>
            </p:nvSpPr>
            <p:spPr>
              <a:xfrm>
                <a:off x="716869" y="687435"/>
                <a:ext cx="188374" cy="186412"/>
              </a:xfrm>
              <a:custGeom>
                <a:avLst/>
                <a:gdLst>
                  <a:gd name="connsiteX0" fmla="*/ 0 w 188374"/>
                  <a:gd name="connsiteY0" fmla="*/ 0 h 186412"/>
                  <a:gd name="connsiteX1" fmla="*/ 188374 w 188374"/>
                  <a:gd name="connsiteY1" fmla="*/ 186412 h 186412"/>
                </a:gdLst>
                <a:ahLst/>
                <a:cxnLst>
                  <a:cxn ang="0">
                    <a:pos x="connsiteX0" y="connsiteY0"/>
                  </a:cxn>
                  <a:cxn ang="0">
                    <a:pos x="connsiteX1" y="connsiteY1"/>
                  </a:cxn>
                </a:cxnLst>
                <a:rect l="l" t="t" r="r" b="b"/>
                <a:pathLst>
                  <a:path w="188374" h="186412">
                    <a:moveTo>
                      <a:pt x="0" y="0"/>
                    </a:moveTo>
                    <a:lnTo>
                      <a:pt x="188374" y="186412"/>
                    </a:lnTo>
                  </a:path>
                </a:pathLst>
              </a:custGeom>
              <a:noFill/>
              <a:ln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Freeform: Shape 55">
                <a:extLst>
                  <a:ext uri="{FF2B5EF4-FFF2-40B4-BE49-F238E27FC236}">
                    <a16:creationId xmlns:a16="http://schemas.microsoft.com/office/drawing/2014/main" id="{D39D9861-112E-4326-883B-A6FBDFF49E78}"/>
                  </a:ext>
                </a:extLst>
              </p:cNvPr>
              <p:cNvSpPr/>
              <p:nvPr/>
            </p:nvSpPr>
            <p:spPr>
              <a:xfrm rot="5400000">
                <a:off x="716869" y="687435"/>
                <a:ext cx="188374" cy="186412"/>
              </a:xfrm>
              <a:custGeom>
                <a:avLst/>
                <a:gdLst>
                  <a:gd name="connsiteX0" fmla="*/ 0 w 188374"/>
                  <a:gd name="connsiteY0" fmla="*/ 0 h 186412"/>
                  <a:gd name="connsiteX1" fmla="*/ 188374 w 188374"/>
                  <a:gd name="connsiteY1" fmla="*/ 186412 h 186412"/>
                </a:gdLst>
                <a:ahLst/>
                <a:cxnLst>
                  <a:cxn ang="0">
                    <a:pos x="connsiteX0" y="connsiteY0"/>
                  </a:cxn>
                  <a:cxn ang="0">
                    <a:pos x="connsiteX1" y="connsiteY1"/>
                  </a:cxn>
                </a:cxnLst>
                <a:rect l="l" t="t" r="r" b="b"/>
                <a:pathLst>
                  <a:path w="188374" h="186412">
                    <a:moveTo>
                      <a:pt x="0" y="0"/>
                    </a:moveTo>
                    <a:lnTo>
                      <a:pt x="188374" y="186412"/>
                    </a:lnTo>
                  </a:path>
                </a:pathLst>
              </a:custGeom>
              <a:noFill/>
              <a:ln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3" name="Group 2">
            <a:extLst>
              <a:ext uri="{FF2B5EF4-FFF2-40B4-BE49-F238E27FC236}">
                <a16:creationId xmlns:a16="http://schemas.microsoft.com/office/drawing/2014/main" id="{28BDCD61-6288-4A6D-AAAD-D833F4BBF476}"/>
              </a:ext>
            </a:extLst>
          </p:cNvPr>
          <p:cNvGrpSpPr/>
          <p:nvPr/>
        </p:nvGrpSpPr>
        <p:grpSpPr>
          <a:xfrm>
            <a:off x="5554722" y="4457058"/>
            <a:ext cx="1915946" cy="1756701"/>
            <a:chOff x="5554722" y="4457058"/>
            <a:chExt cx="1915946" cy="1756701"/>
          </a:xfrm>
        </p:grpSpPr>
        <p:sp>
          <p:nvSpPr>
            <p:cNvPr id="38" name="TextBox 37">
              <a:extLst>
                <a:ext uri="{FF2B5EF4-FFF2-40B4-BE49-F238E27FC236}">
                  <a16:creationId xmlns:a16="http://schemas.microsoft.com/office/drawing/2014/main" id="{DA6E8571-A8FC-426C-B389-AD7C88A4393A}"/>
                </a:ext>
              </a:extLst>
            </p:cNvPr>
            <p:cNvSpPr txBox="1"/>
            <p:nvPr/>
          </p:nvSpPr>
          <p:spPr>
            <a:xfrm>
              <a:off x="5623437" y="4457058"/>
              <a:ext cx="635110" cy="523220"/>
            </a:xfrm>
            <a:prstGeom prst="rect">
              <a:avLst/>
            </a:prstGeom>
            <a:noFill/>
          </p:spPr>
          <p:txBody>
            <a:bodyPr wrap="none" rtlCol="0">
              <a:spAutoFit/>
            </a:bodyPr>
            <a:lstStyle/>
            <a:p>
              <a:pPr algn="ctr"/>
              <a:r>
                <a:rPr lang="en-US" sz="1400" dirty="0">
                  <a:solidFill>
                    <a:srgbClr val="FF0000"/>
                  </a:solidFill>
                </a:rPr>
                <a:t>TRPCL</a:t>
              </a:r>
              <a:br>
                <a:rPr lang="en-US" sz="1400" dirty="0">
                  <a:solidFill>
                    <a:srgbClr val="FF0000"/>
                  </a:solidFill>
                </a:rPr>
              </a:br>
              <a:r>
                <a:rPr lang="en-US" sz="1400" dirty="0">
                  <a:solidFill>
                    <a:srgbClr val="FF0000"/>
                  </a:solidFill>
                </a:rPr>
                <a:t>WAVE</a:t>
              </a:r>
            </a:p>
          </p:txBody>
        </p:sp>
        <p:sp>
          <p:nvSpPr>
            <p:cNvPr id="43" name="Line 5">
              <a:extLst>
                <a:ext uri="{FF2B5EF4-FFF2-40B4-BE49-F238E27FC236}">
                  <a16:creationId xmlns:a16="http://schemas.microsoft.com/office/drawing/2014/main" id="{FAC1470E-292E-4F9A-8F75-0AF858F7E759}"/>
                </a:ext>
              </a:extLst>
            </p:cNvPr>
            <p:cNvSpPr>
              <a:spLocks noChangeShapeType="1"/>
            </p:cNvSpPr>
            <p:nvPr/>
          </p:nvSpPr>
          <p:spPr bwMode="auto">
            <a:xfrm>
              <a:off x="5554722" y="4700311"/>
              <a:ext cx="137431" cy="1513448"/>
            </a:xfrm>
            <a:custGeom>
              <a:avLst/>
              <a:gdLst>
                <a:gd name="connsiteX0" fmla="*/ 0 w 92785"/>
                <a:gd name="connsiteY0" fmla="*/ 0 h 2597974"/>
                <a:gd name="connsiteX1" fmla="*/ 92785 w 92785"/>
                <a:gd name="connsiteY1" fmla="*/ 2597974 h 2597974"/>
                <a:gd name="connsiteX0" fmla="*/ 32745 w 125530"/>
                <a:gd name="connsiteY0" fmla="*/ 0 h 2597974"/>
                <a:gd name="connsiteX1" fmla="*/ 125530 w 125530"/>
                <a:gd name="connsiteY1" fmla="*/ 2597974 h 2597974"/>
                <a:gd name="connsiteX0" fmla="*/ 74824 w 167609"/>
                <a:gd name="connsiteY0" fmla="*/ 0 h 2597974"/>
                <a:gd name="connsiteX1" fmla="*/ 167609 w 167609"/>
                <a:gd name="connsiteY1" fmla="*/ 2597974 h 2597974"/>
                <a:gd name="connsiteX0" fmla="*/ 158750 w 158749"/>
                <a:gd name="connsiteY0" fmla="*/ 0 h 2577349"/>
                <a:gd name="connsiteX1" fmla="*/ 106220 w 158749"/>
                <a:gd name="connsiteY1" fmla="*/ 2577349 h 2577349"/>
                <a:gd name="connsiteX0" fmla="*/ 52530 w 62589"/>
                <a:gd name="connsiteY0" fmla="*/ 0 h 2577349"/>
                <a:gd name="connsiteX1" fmla="*/ 0 w 62589"/>
                <a:gd name="connsiteY1" fmla="*/ 2577349 h 2577349"/>
                <a:gd name="connsiteX0" fmla="*/ 52530 w 109928"/>
                <a:gd name="connsiteY0" fmla="*/ 0 h 2577349"/>
                <a:gd name="connsiteX1" fmla="*/ 0 w 109928"/>
                <a:gd name="connsiteY1" fmla="*/ 2577349 h 2577349"/>
              </a:gdLst>
              <a:ahLst/>
              <a:cxnLst>
                <a:cxn ang="0">
                  <a:pos x="connsiteX0" y="connsiteY0"/>
                </a:cxn>
                <a:cxn ang="0">
                  <a:pos x="connsiteX1" y="connsiteY1"/>
                </a:cxn>
              </a:cxnLst>
              <a:rect l="l" t="t" r="r" b="b"/>
              <a:pathLst>
                <a:path w="109928" h="2577349">
                  <a:moveTo>
                    <a:pt x="52530" y="0"/>
                  </a:moveTo>
                  <a:cubicBezTo>
                    <a:pt x="115944" y="963735"/>
                    <a:pt x="159601" y="1580818"/>
                    <a:pt x="0" y="2577349"/>
                  </a:cubicBezTo>
                </a:path>
              </a:pathLst>
            </a:custGeom>
            <a:noFill/>
            <a:ln w="38100" cap="rnd">
              <a:solidFill>
                <a:srgbClr val="FF0000"/>
              </a:solidFill>
              <a:prstDash val="solid"/>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4" name="TextBox 43">
              <a:extLst>
                <a:ext uri="{FF2B5EF4-FFF2-40B4-BE49-F238E27FC236}">
                  <a16:creationId xmlns:a16="http://schemas.microsoft.com/office/drawing/2014/main" id="{8BD22360-EC2E-4D93-96F9-BDA8D6646E9F}"/>
                </a:ext>
              </a:extLst>
            </p:cNvPr>
            <p:cNvSpPr txBox="1"/>
            <p:nvPr/>
          </p:nvSpPr>
          <p:spPr>
            <a:xfrm>
              <a:off x="6303105" y="4906375"/>
              <a:ext cx="1167563" cy="707886"/>
            </a:xfrm>
            <a:prstGeom prst="rect">
              <a:avLst/>
            </a:prstGeom>
            <a:noFill/>
          </p:spPr>
          <p:txBody>
            <a:bodyPr wrap="none" rtlCol="0">
              <a:spAutoFit/>
            </a:bodyPr>
            <a:lstStyle/>
            <a:p>
              <a:pPr algn="ctr"/>
              <a:r>
                <a:rPr lang="en-US" sz="2000" b="1" dirty="0">
                  <a:latin typeface="Arial" panose="020B0604020202020204" pitchFamily="34" charset="0"/>
                </a:rPr>
                <a:t>Tropical</a:t>
              </a:r>
            </a:p>
            <a:p>
              <a:pPr algn="ctr"/>
              <a:r>
                <a:rPr lang="en-US" sz="2000" b="1" dirty="0">
                  <a:latin typeface="Arial" panose="020B0604020202020204" pitchFamily="34" charset="0"/>
                </a:rPr>
                <a:t>Wave</a:t>
              </a:r>
            </a:p>
          </p:txBody>
        </p:sp>
      </p:grpSp>
    </p:spTree>
    <p:custDataLst>
      <p:tags r:id="rId1"/>
    </p:custDataLst>
    <p:extLst>
      <p:ext uri="{BB962C8B-B14F-4D97-AF65-F5344CB8AC3E}">
        <p14:creationId xmlns:p14="http://schemas.microsoft.com/office/powerpoint/2010/main" val="42789541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Eastern Pacific and Atlantic Seasons</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831" y="911025"/>
            <a:ext cx="7633562" cy="2642387"/>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4831" y="3744330"/>
            <a:ext cx="7645216" cy="2646421"/>
          </a:xfrm>
          <a:prstGeom prst="rect">
            <a:avLst/>
          </a:prstGeom>
        </p:spPr>
      </p:pic>
    </p:spTree>
    <p:custDataLst>
      <p:tags r:id="rId1"/>
    </p:custDataLst>
    <p:extLst>
      <p:ext uri="{BB962C8B-B14F-4D97-AF65-F5344CB8AC3E}">
        <p14:creationId xmlns:p14="http://schemas.microsoft.com/office/powerpoint/2010/main" val="21372865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
          <p:cNvSpPr>
            <a:spLocks noGrp="1" noChangeArrowheads="1"/>
          </p:cNvSpPr>
          <p:nvPr>
            <p:ph type="title"/>
          </p:nvPr>
        </p:nvSpPr>
        <p:spPr/>
        <p:txBody>
          <a:bodyPr/>
          <a:lstStyle/>
          <a:p>
            <a:r>
              <a:rPr lang="en-US" altLang="en-US" dirty="0"/>
              <a:t>Tropical cyclones Frequency &amp;  tracks-</a:t>
            </a:r>
            <a:br>
              <a:rPr lang="en-US" altLang="en-US" dirty="0"/>
            </a:br>
            <a:r>
              <a:rPr lang="en-US" altLang="en-US" dirty="0"/>
              <a:t>Eastern North Pacific  </a:t>
            </a:r>
          </a:p>
        </p:txBody>
      </p:sp>
    </p:spTree>
    <p:custDataLst>
      <p:tags r:id="rId1"/>
    </p:custDataLst>
    <p:extLst>
      <p:ext uri="{BB962C8B-B14F-4D97-AF65-F5344CB8AC3E}">
        <p14:creationId xmlns:p14="http://schemas.microsoft.com/office/powerpoint/2010/main" val="31985456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BF2784-E941-4FB1-A3A5-F822D66D730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09" t="12482" r="59023"/>
          <a:stretch/>
        </p:blipFill>
        <p:spPr>
          <a:xfrm>
            <a:off x="2517941" y="524818"/>
            <a:ext cx="4178950" cy="6062176"/>
          </a:xfrm>
          <a:prstGeom prst="rect">
            <a:avLst/>
          </a:prstGeom>
        </p:spPr>
      </p:pic>
      <p:sp>
        <p:nvSpPr>
          <p:cNvPr id="3" name="Title 2">
            <a:extLst>
              <a:ext uri="{FF2B5EF4-FFF2-40B4-BE49-F238E27FC236}">
                <a16:creationId xmlns:a16="http://schemas.microsoft.com/office/drawing/2014/main" id="{275852C7-9197-443D-98CC-F9BB5094EBC2}"/>
              </a:ext>
            </a:extLst>
          </p:cNvPr>
          <p:cNvSpPr>
            <a:spLocks noGrp="1"/>
          </p:cNvSpPr>
          <p:nvPr>
            <p:ph type="title"/>
          </p:nvPr>
        </p:nvSpPr>
        <p:spPr/>
        <p:txBody>
          <a:bodyPr>
            <a:noAutofit/>
          </a:bodyPr>
          <a:lstStyle/>
          <a:p>
            <a:r>
              <a:rPr lang="en-US" sz="2600" dirty="0"/>
              <a:t>1949-2015 Climatological Eastern Pacific Tropical Cyclone Tracks</a:t>
            </a:r>
          </a:p>
        </p:txBody>
      </p:sp>
    </p:spTree>
    <p:extLst>
      <p:ext uri="{BB962C8B-B14F-4D97-AF65-F5344CB8AC3E}">
        <p14:creationId xmlns:p14="http://schemas.microsoft.com/office/powerpoint/2010/main" val="26090043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
          <p:cNvSpPr>
            <a:spLocks noGrp="1" noChangeArrowheads="1"/>
          </p:cNvSpPr>
          <p:nvPr>
            <p:ph type="title"/>
          </p:nvPr>
        </p:nvSpPr>
        <p:spPr>
          <a:xfrm>
            <a:off x="438150" y="1917915"/>
            <a:ext cx="8353425" cy="2111160"/>
          </a:xfrm>
        </p:spPr>
        <p:txBody>
          <a:bodyPr/>
          <a:lstStyle/>
          <a:p>
            <a:r>
              <a:rPr lang="en-US" altLang="en-US" dirty="0"/>
              <a:t>The Active 2014 Eastern Pacific Hurricane Season</a:t>
            </a:r>
          </a:p>
        </p:txBody>
      </p:sp>
    </p:spTree>
    <p:custDataLst>
      <p:tags r:id="rId1"/>
    </p:custDataLst>
    <p:extLst>
      <p:ext uri="{BB962C8B-B14F-4D97-AF65-F5344CB8AC3E}">
        <p14:creationId xmlns:p14="http://schemas.microsoft.com/office/powerpoint/2010/main" val="15909381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3"/>
          <p:cNvSpPr>
            <a:spLocks noGrp="1" noChangeArrowheads="1"/>
          </p:cNvSpPr>
          <p:nvPr>
            <p:ph type="title"/>
          </p:nvPr>
        </p:nvSpPr>
        <p:spPr>
          <a:xfrm>
            <a:off x="381000" y="241300"/>
            <a:ext cx="7772400" cy="669925"/>
          </a:xfrm>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9525">
                <a:solidFill>
                  <a:schemeClr val="tx1"/>
                </a:solidFill>
                <a:miter lim="800000"/>
                <a:headEnd/>
                <a:tailEnd/>
              </a14:hiddenLine>
            </a:ext>
          </a:extLst>
        </p:spPr>
        <p:txBody>
          <a:bodyPr>
            <a:normAutofit/>
          </a:bodyPr>
          <a:lstStyle/>
          <a:p>
            <a:pPr algn="ctr" eaLnBrk="1" hangingPunct="1"/>
            <a:r>
              <a:rPr lang="en-US" altLang="en-US" sz="3600" b="1" dirty="0"/>
              <a:t>NHC Eastern Pacific Tracks 2014</a:t>
            </a:r>
          </a:p>
        </p:txBody>
      </p:sp>
      <p:pic>
        <p:nvPicPr>
          <p:cNvPr id="51203" name="Picture 5" descr="http://www.nhc.noaa.gov/tafb_latest/tws_pac_latest.gif"/>
          <p:cNvPicPr>
            <a:picLocks noChangeAspect="1" noChangeArrowheads="1"/>
          </p:cNvPicPr>
          <p:nvPr/>
        </p:nvPicPr>
        <p:blipFill>
          <a:blip r:embed="rId4" cstate="print">
            <a:extLst>
              <a:ext uri="{28A0092B-C50C-407E-A947-70E740481C1C}">
                <a14:useLocalDpi xmlns:a14="http://schemas.microsoft.com/office/drawing/2010/main" val="0"/>
              </a:ext>
            </a:extLst>
          </a:blip>
          <a:srcRect t="12495" b="10493"/>
          <a:stretch>
            <a:fillRect/>
          </a:stretch>
        </p:blipFill>
        <p:spPr bwMode="auto">
          <a:xfrm>
            <a:off x="133350" y="990600"/>
            <a:ext cx="908685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6096641"/>
      </p:ext>
    </p:extLst>
  </p:cSld>
  <p:clrMapOvr>
    <a:masterClrMapping/>
  </p:clrMapOvr>
  <p:transition>
    <p:sndAc>
      <p:stSnd>
        <p:snd r:embed="rId3" name="WHOOSH.WAV"/>
      </p:stSnd>
    </p:sndAc>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562B4-A208-4763-A5C0-9E2227B821F1}"/>
              </a:ext>
            </a:extLst>
          </p:cNvPr>
          <p:cNvSpPr>
            <a:spLocks noGrp="1"/>
          </p:cNvSpPr>
          <p:nvPr>
            <p:ph type="title"/>
          </p:nvPr>
        </p:nvSpPr>
        <p:spPr/>
        <p:txBody>
          <a:bodyPr/>
          <a:lstStyle/>
          <a:p>
            <a:r>
              <a:rPr lang="en-US" dirty="0"/>
              <a:t>Tracks Crossing Into the Central Pacific </a:t>
            </a:r>
          </a:p>
        </p:txBody>
      </p:sp>
      <p:grpSp>
        <p:nvGrpSpPr>
          <p:cNvPr id="6" name="Group 5">
            <a:extLst>
              <a:ext uri="{FF2B5EF4-FFF2-40B4-BE49-F238E27FC236}">
                <a16:creationId xmlns:a16="http://schemas.microsoft.com/office/drawing/2014/main" id="{D3789057-33E2-4F3D-B3AE-E2B445914CF1}"/>
              </a:ext>
            </a:extLst>
          </p:cNvPr>
          <p:cNvGrpSpPr/>
          <p:nvPr/>
        </p:nvGrpSpPr>
        <p:grpSpPr>
          <a:xfrm>
            <a:off x="0" y="919496"/>
            <a:ext cx="9144000" cy="5651129"/>
            <a:chOff x="0" y="919496"/>
            <a:chExt cx="9144000" cy="5651129"/>
          </a:xfrm>
        </p:grpSpPr>
        <p:pic>
          <p:nvPicPr>
            <p:cNvPr id="4" name="Picture 3" descr="A picture containing kite&#10;&#10;Description generated with high confidence">
              <a:extLst>
                <a:ext uri="{FF2B5EF4-FFF2-40B4-BE49-F238E27FC236}">
                  <a16:creationId xmlns:a16="http://schemas.microsoft.com/office/drawing/2014/main" id="{DAE96835-8738-49E2-8BAF-71968A1F38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9496"/>
              <a:ext cx="9144000" cy="5651129"/>
            </a:xfrm>
            <a:prstGeom prst="rect">
              <a:avLst/>
            </a:prstGeom>
          </p:spPr>
        </p:pic>
        <p:sp>
          <p:nvSpPr>
            <p:cNvPr id="5" name="Oval 4">
              <a:extLst>
                <a:ext uri="{FF2B5EF4-FFF2-40B4-BE49-F238E27FC236}">
                  <a16:creationId xmlns:a16="http://schemas.microsoft.com/office/drawing/2014/main" id="{54F77305-2C55-4728-86CB-B7D505DC0BE6}"/>
                </a:ext>
              </a:extLst>
            </p:cNvPr>
            <p:cNvSpPr/>
            <p:nvPr/>
          </p:nvSpPr>
          <p:spPr>
            <a:xfrm>
              <a:off x="1695450" y="4257675"/>
              <a:ext cx="914400" cy="914400"/>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828469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2"/>
          <p:cNvSpPr>
            <a:spLocks noGrp="1"/>
          </p:cNvSpPr>
          <p:nvPr>
            <p:ph idx="1"/>
          </p:nvPr>
        </p:nvSpPr>
        <p:spPr>
          <a:xfrm>
            <a:off x="76200" y="2476500"/>
            <a:ext cx="9144000" cy="3619500"/>
          </a:xfrm>
        </p:spPr>
        <p:txBody>
          <a:bodyPr>
            <a:normAutofit/>
          </a:bodyPr>
          <a:lstStyle/>
          <a:p>
            <a:pPr marL="0" indent="0" eaLnBrk="1" hangingPunct="1">
              <a:buNone/>
            </a:pPr>
            <a:r>
              <a:rPr lang="en-US" altLang="en-US" sz="2800" b="1" dirty="0"/>
              <a:t>Environment Canada- Strong Wind Advisory &amp; U.S. National Weather Service (NWS)… Small Craft Advisory – </a:t>
            </a:r>
            <a:r>
              <a:rPr lang="en-US" altLang="en-US" sz="2800" dirty="0"/>
              <a:t>Issued for local coastal &amp; inland waters only, for 20-33 knots, sustained,  seas (combined </a:t>
            </a:r>
            <a:r>
              <a:rPr lang="en-US" altLang="en-US" sz="2800" b="1" dirty="0"/>
              <a:t>wind</a:t>
            </a:r>
            <a:r>
              <a:rPr lang="en-US" altLang="en-US" sz="2800" dirty="0"/>
              <a:t> &amp; </a:t>
            </a:r>
            <a:r>
              <a:rPr lang="en-US" altLang="en-US" sz="2800" b="1" dirty="0"/>
              <a:t>swell waves  </a:t>
            </a:r>
            <a:r>
              <a:rPr lang="en-US" altLang="en-US" sz="2800" dirty="0"/>
              <a:t>– 5,  up to 10 feet).</a:t>
            </a:r>
          </a:p>
          <a:p>
            <a:pPr eaLnBrk="1" hangingPunct="1"/>
            <a:r>
              <a:rPr lang="en-US" altLang="en-US" sz="2800" b="1" dirty="0"/>
              <a:t>Gale Warning </a:t>
            </a:r>
            <a:r>
              <a:rPr lang="en-US" altLang="en-US" sz="2800" dirty="0"/>
              <a:t>– 34-47 knots sustained. </a:t>
            </a:r>
          </a:p>
          <a:p>
            <a:pPr eaLnBrk="1" hangingPunct="1"/>
            <a:r>
              <a:rPr lang="en-US" altLang="en-US" sz="2800" b="1" dirty="0"/>
              <a:t>Storm Warning </a:t>
            </a:r>
            <a:r>
              <a:rPr lang="en-US" altLang="en-US" sz="2800" dirty="0"/>
              <a:t>– 48-63 knots  sustained.</a:t>
            </a:r>
          </a:p>
          <a:p>
            <a:pPr eaLnBrk="1" hangingPunct="1"/>
            <a:r>
              <a:rPr lang="en-US" altLang="en-US" sz="2800" b="1" dirty="0"/>
              <a:t>Hurricane Force Warning </a:t>
            </a:r>
            <a:r>
              <a:rPr lang="en-US" altLang="en-US" sz="2800" dirty="0"/>
              <a:t>– 64+ knots. </a:t>
            </a:r>
            <a:endParaRPr lang="en-US" altLang="en-US" dirty="0"/>
          </a:p>
        </p:txBody>
      </p:sp>
      <p:sp>
        <p:nvSpPr>
          <p:cNvPr id="22531" name="Rectangle 3"/>
          <p:cNvSpPr>
            <a:spLocks noGrp="1" noChangeArrowheads="1"/>
          </p:cNvSpPr>
          <p:nvPr>
            <p:ph type="title"/>
          </p:nvPr>
        </p:nvSpPr>
        <p:spPr/>
        <p:txBody>
          <a:bodyPr/>
          <a:lstStyle/>
          <a:p>
            <a:pPr eaLnBrk="1" hangingPunct="1"/>
            <a:r>
              <a:rPr lang="en-US" altLang="en-US" sz="3600" b="1" dirty="0"/>
              <a:t>Marine Wind Advisories </a:t>
            </a:r>
            <a:r>
              <a:rPr lang="en-US" altLang="en-US" sz="3600" dirty="0"/>
              <a:t>&amp;</a:t>
            </a:r>
            <a:r>
              <a:rPr lang="en-US" altLang="en-US" sz="3600" b="1" dirty="0"/>
              <a:t> Warnings</a:t>
            </a:r>
          </a:p>
        </p:txBody>
      </p:sp>
      <p:sp>
        <p:nvSpPr>
          <p:cNvPr id="22532" name="TextBox 5"/>
          <p:cNvSpPr txBox="1">
            <a:spLocks noChangeArrowheads="1"/>
          </p:cNvSpPr>
          <p:nvPr/>
        </p:nvSpPr>
        <p:spPr bwMode="auto">
          <a:xfrm>
            <a:off x="647700" y="1181100"/>
            <a:ext cx="7848600" cy="95408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dirty="0">
                <a:solidFill>
                  <a:schemeClr val="bg1"/>
                </a:solidFill>
              </a:rPr>
              <a:t>Never leave the dock without knowing which NWS marine advisories &amp; warnings have been issued!!</a:t>
            </a:r>
          </a:p>
        </p:txBody>
      </p:sp>
    </p:spTree>
    <p:extLst>
      <p:ext uri="{BB962C8B-B14F-4D97-AF65-F5344CB8AC3E}">
        <p14:creationId xmlns:p14="http://schemas.microsoft.com/office/powerpoint/2010/main" val="27622642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48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48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48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3BA74-FABD-466F-B963-817F13AF438B}"/>
              </a:ext>
            </a:extLst>
          </p:cNvPr>
          <p:cNvSpPr>
            <a:spLocks noGrp="1"/>
          </p:cNvSpPr>
          <p:nvPr>
            <p:ph type="title"/>
          </p:nvPr>
        </p:nvSpPr>
        <p:spPr>
          <a:xfrm>
            <a:off x="0" y="130629"/>
            <a:ext cx="9144000" cy="685830"/>
          </a:xfrm>
        </p:spPr>
        <p:txBody>
          <a:bodyPr/>
          <a:lstStyle/>
          <a:p>
            <a:r>
              <a:rPr lang="en-US" dirty="0"/>
              <a:t>Back To Back Storms Threatening Hawaii</a:t>
            </a:r>
          </a:p>
        </p:txBody>
      </p:sp>
      <p:grpSp>
        <p:nvGrpSpPr>
          <p:cNvPr id="6" name="Group 5">
            <a:extLst>
              <a:ext uri="{FF2B5EF4-FFF2-40B4-BE49-F238E27FC236}">
                <a16:creationId xmlns:a16="http://schemas.microsoft.com/office/drawing/2014/main" id="{98E8A335-6ED7-44AD-92D6-00D39F468FFE}"/>
              </a:ext>
            </a:extLst>
          </p:cNvPr>
          <p:cNvGrpSpPr/>
          <p:nvPr/>
        </p:nvGrpSpPr>
        <p:grpSpPr>
          <a:xfrm>
            <a:off x="313507" y="772916"/>
            <a:ext cx="7785102" cy="5713066"/>
            <a:chOff x="409301" y="685830"/>
            <a:chExt cx="7785102" cy="5713066"/>
          </a:xfrm>
        </p:grpSpPr>
        <p:pic>
          <p:nvPicPr>
            <p:cNvPr id="4" name="Picture 3" descr="A picture containing nature&#10;&#10;Description generated with high confidence">
              <a:extLst>
                <a:ext uri="{FF2B5EF4-FFF2-40B4-BE49-F238E27FC236}">
                  <a16:creationId xmlns:a16="http://schemas.microsoft.com/office/drawing/2014/main" id="{6B40E078-8118-48FC-BA6A-772423EA67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303" y="685830"/>
              <a:ext cx="7785100" cy="5713066"/>
            </a:xfrm>
            <a:prstGeom prst="rect">
              <a:avLst/>
            </a:prstGeom>
          </p:spPr>
        </p:pic>
        <p:sp>
          <p:nvSpPr>
            <p:cNvPr id="5" name="Oval 4">
              <a:extLst>
                <a:ext uri="{FF2B5EF4-FFF2-40B4-BE49-F238E27FC236}">
                  <a16:creationId xmlns:a16="http://schemas.microsoft.com/office/drawing/2014/main" id="{9EAFD5D2-1F7F-4EC0-B585-5159E64121FC}"/>
                </a:ext>
              </a:extLst>
            </p:cNvPr>
            <p:cNvSpPr/>
            <p:nvPr/>
          </p:nvSpPr>
          <p:spPr>
            <a:xfrm>
              <a:off x="409301" y="2516776"/>
              <a:ext cx="1367245" cy="1254034"/>
            </a:xfrm>
            <a:prstGeom prst="ellipse">
              <a:avLst/>
            </a:prstGeom>
            <a:noFill/>
            <a:ln>
              <a:solidFill>
                <a:schemeClr val="accent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5465092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D6A5F-785D-49F1-BB25-A362B318FEF1}"/>
              </a:ext>
            </a:extLst>
          </p:cNvPr>
          <p:cNvSpPr>
            <a:spLocks noGrp="1"/>
          </p:cNvSpPr>
          <p:nvPr>
            <p:ph type="title"/>
          </p:nvPr>
        </p:nvSpPr>
        <p:spPr/>
        <p:txBody>
          <a:bodyPr/>
          <a:lstStyle/>
          <a:p>
            <a:r>
              <a:rPr lang="en-US" dirty="0"/>
              <a:t>NHC/CPHC Tracks Of Julio August, 2014</a:t>
            </a:r>
          </a:p>
        </p:txBody>
      </p:sp>
      <p:pic>
        <p:nvPicPr>
          <p:cNvPr id="3" name="Picture 2">
            <a:extLst>
              <a:ext uri="{FF2B5EF4-FFF2-40B4-BE49-F238E27FC236}">
                <a16:creationId xmlns:a16="http://schemas.microsoft.com/office/drawing/2014/main" id="{D6260229-34EC-4C77-A716-156BCAC8A494}"/>
              </a:ext>
            </a:extLst>
          </p:cNvPr>
          <p:cNvPicPr>
            <a:picLocks noChangeAspect="1"/>
          </p:cNvPicPr>
          <p:nvPr/>
        </p:nvPicPr>
        <p:blipFill rotWithShape="1">
          <a:blip r:embed="rId2"/>
          <a:srcRect l="19905" t="19397" r="18952" b="4074"/>
          <a:stretch/>
        </p:blipFill>
        <p:spPr>
          <a:xfrm>
            <a:off x="353353" y="685830"/>
            <a:ext cx="8339924" cy="5871723"/>
          </a:xfrm>
          <a:prstGeom prst="rect">
            <a:avLst/>
          </a:prstGeom>
          <a:ln>
            <a:solidFill>
              <a:schemeClr val="tx1"/>
            </a:solidFill>
          </a:ln>
        </p:spPr>
      </p:pic>
    </p:spTree>
    <p:extLst>
      <p:ext uri="{BB962C8B-B14F-4D97-AF65-F5344CB8AC3E}">
        <p14:creationId xmlns:p14="http://schemas.microsoft.com/office/powerpoint/2010/main" val="10268131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7BE7E-13EE-4D34-B6D0-4D46363BFB61}"/>
              </a:ext>
            </a:extLst>
          </p:cNvPr>
          <p:cNvSpPr>
            <a:spLocks noGrp="1"/>
          </p:cNvSpPr>
          <p:nvPr>
            <p:ph type="title"/>
          </p:nvPr>
        </p:nvSpPr>
        <p:spPr/>
        <p:txBody>
          <a:bodyPr/>
          <a:lstStyle/>
          <a:p>
            <a:r>
              <a:rPr lang="en-US" dirty="0"/>
              <a:t>CPHC Track Forecast Track of Hurricane Julio</a:t>
            </a:r>
          </a:p>
        </p:txBody>
      </p:sp>
      <p:pic>
        <p:nvPicPr>
          <p:cNvPr id="4" name="Picture 3" descr="A picture containing text&#10;&#10;Description generated with very high confidence">
            <a:extLst>
              <a:ext uri="{FF2B5EF4-FFF2-40B4-BE49-F238E27FC236}">
                <a16:creationId xmlns:a16="http://schemas.microsoft.com/office/drawing/2014/main" id="{997EBA47-9D2E-469C-83EE-44C0210576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250" y="701040"/>
            <a:ext cx="7378700" cy="5902960"/>
          </a:xfrm>
          <a:prstGeom prst="rect">
            <a:avLst/>
          </a:prstGeom>
        </p:spPr>
      </p:pic>
    </p:spTree>
    <p:extLst>
      <p:ext uri="{BB962C8B-B14F-4D97-AF65-F5344CB8AC3E}">
        <p14:creationId xmlns:p14="http://schemas.microsoft.com/office/powerpoint/2010/main" val="36348587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water, nature&#10;&#10;Description generated with very high confidence">
            <a:extLst>
              <a:ext uri="{FF2B5EF4-FFF2-40B4-BE49-F238E27FC236}">
                <a16:creationId xmlns:a16="http://schemas.microsoft.com/office/drawing/2014/main" id="{A0BDE21C-9B79-4AF3-BCFD-B3EEDD710623}"/>
              </a:ext>
            </a:extLst>
          </p:cNvPr>
          <p:cNvPicPr>
            <a:picLocks noChangeAspect="1"/>
          </p:cNvPicPr>
          <p:nvPr/>
        </p:nvPicPr>
        <p:blipFill rotWithShape="1">
          <a:blip r:embed="rId2">
            <a:extLst>
              <a:ext uri="{28A0092B-C50C-407E-A947-70E740481C1C}">
                <a14:useLocalDpi xmlns:a14="http://schemas.microsoft.com/office/drawing/2010/main" val="0"/>
              </a:ext>
            </a:extLst>
          </a:blip>
          <a:srcRect b="332"/>
          <a:stretch/>
        </p:blipFill>
        <p:spPr>
          <a:xfrm>
            <a:off x="20" y="10"/>
            <a:ext cx="9143980" cy="6857990"/>
          </a:xfrm>
          <a:prstGeom prst="rect">
            <a:avLst/>
          </a:prstGeom>
        </p:spPr>
      </p:pic>
      <p:sp>
        <p:nvSpPr>
          <p:cNvPr id="2" name="Title 1">
            <a:extLst>
              <a:ext uri="{FF2B5EF4-FFF2-40B4-BE49-F238E27FC236}">
                <a16:creationId xmlns:a16="http://schemas.microsoft.com/office/drawing/2014/main" id="{93F69141-353E-49C3-990C-6F36E134F533}"/>
              </a:ext>
            </a:extLst>
          </p:cNvPr>
          <p:cNvSpPr>
            <a:spLocks noGrp="1"/>
          </p:cNvSpPr>
          <p:nvPr>
            <p:ph type="title"/>
          </p:nvPr>
        </p:nvSpPr>
        <p:spPr>
          <a:xfrm>
            <a:off x="376959" y="2985802"/>
            <a:ext cx="2560780" cy="886397"/>
          </a:xfrm>
          <a:solidFill>
            <a:schemeClr val="bg1">
              <a:alpha val="90000"/>
            </a:schemeClr>
          </a:solidFill>
          <a:ln w="127000" cap="sq" cmpd="thinThick">
            <a:solidFill>
              <a:schemeClr val="bg1"/>
            </a:solidFill>
          </a:ln>
        </p:spPr>
        <p:txBody>
          <a:bodyPr wrap="square" anchor="ctr">
            <a:normAutofit/>
          </a:bodyPr>
          <a:lstStyle/>
          <a:p>
            <a:r>
              <a:rPr lang="en-US" sz="2100" dirty="0">
                <a:solidFill>
                  <a:schemeClr val="tx1">
                    <a:lumMod val="75000"/>
                    <a:lumOff val="25000"/>
                  </a:schemeClr>
                </a:solidFill>
              </a:rPr>
              <a:t>Cat 3 Hurricane Julio</a:t>
            </a:r>
          </a:p>
        </p:txBody>
      </p:sp>
    </p:spTree>
    <p:extLst>
      <p:ext uri="{BB962C8B-B14F-4D97-AF65-F5344CB8AC3E}">
        <p14:creationId xmlns:p14="http://schemas.microsoft.com/office/powerpoint/2010/main" val="30512016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F628C-3554-4533-BC19-218F6FC91C40}"/>
              </a:ext>
            </a:extLst>
          </p:cNvPr>
          <p:cNvSpPr>
            <a:spLocks noGrp="1"/>
          </p:cNvSpPr>
          <p:nvPr>
            <p:ph type="title"/>
          </p:nvPr>
        </p:nvSpPr>
        <p:spPr>
          <a:xfrm>
            <a:off x="0" y="-9525"/>
            <a:ext cx="9144000" cy="685830"/>
          </a:xfrm>
        </p:spPr>
        <p:txBody>
          <a:bodyPr>
            <a:normAutofit/>
          </a:bodyPr>
          <a:lstStyle/>
          <a:p>
            <a:pPr algn="l"/>
            <a:r>
              <a:rPr lang="en-US" dirty="0"/>
              <a:t>Hurricane Julio Tracking North of Hawaii… Intact  </a:t>
            </a:r>
          </a:p>
        </p:txBody>
      </p:sp>
      <p:grpSp>
        <p:nvGrpSpPr>
          <p:cNvPr id="13" name="Group 12">
            <a:extLst>
              <a:ext uri="{FF2B5EF4-FFF2-40B4-BE49-F238E27FC236}">
                <a16:creationId xmlns:a16="http://schemas.microsoft.com/office/drawing/2014/main" id="{B89F74A3-91B6-4DEB-8CDE-5860AF86EE0C}"/>
              </a:ext>
            </a:extLst>
          </p:cNvPr>
          <p:cNvGrpSpPr/>
          <p:nvPr/>
        </p:nvGrpSpPr>
        <p:grpSpPr>
          <a:xfrm>
            <a:off x="95795" y="772916"/>
            <a:ext cx="8961120" cy="5689240"/>
            <a:chOff x="95795" y="772916"/>
            <a:chExt cx="8961120" cy="5689240"/>
          </a:xfrm>
        </p:grpSpPr>
        <p:pic>
          <p:nvPicPr>
            <p:cNvPr id="6" name="Picture 5" descr="A close up of a snow covered mountain&#10;&#10;Description generated with very high confidence">
              <a:extLst>
                <a:ext uri="{FF2B5EF4-FFF2-40B4-BE49-F238E27FC236}">
                  <a16:creationId xmlns:a16="http://schemas.microsoft.com/office/drawing/2014/main" id="{D67073ED-5DFF-4433-A4EE-8FFA66935C04}"/>
                </a:ext>
              </a:extLst>
            </p:cNvPr>
            <p:cNvPicPr>
              <a:picLocks noChangeAspect="1"/>
            </p:cNvPicPr>
            <p:nvPr/>
          </p:nvPicPr>
          <p:blipFill rotWithShape="1">
            <a:blip r:embed="rId2">
              <a:extLst>
                <a:ext uri="{28A0092B-C50C-407E-A947-70E740481C1C}">
                  <a14:useLocalDpi xmlns:a14="http://schemas.microsoft.com/office/drawing/2010/main" val="0"/>
                </a:ext>
              </a:extLst>
            </a:blip>
            <a:srcRect l="-122" t="-5181" r="122" b="16835"/>
            <a:stretch/>
          </p:blipFill>
          <p:spPr>
            <a:xfrm>
              <a:off x="1933304" y="2717075"/>
              <a:ext cx="7123611" cy="3712424"/>
            </a:xfrm>
            <a:prstGeom prst="rect">
              <a:avLst/>
            </a:prstGeom>
          </p:spPr>
        </p:pic>
        <p:pic>
          <p:nvPicPr>
            <p:cNvPr id="8" name="Picture 7" descr="A screenshot of a computer&#10;&#10;Description generated with high confidence">
              <a:extLst>
                <a:ext uri="{FF2B5EF4-FFF2-40B4-BE49-F238E27FC236}">
                  <a16:creationId xmlns:a16="http://schemas.microsoft.com/office/drawing/2014/main" id="{B602FFB1-76C8-4472-AC1B-7168C7459C65}"/>
                </a:ext>
              </a:extLst>
            </p:cNvPr>
            <p:cNvPicPr>
              <a:picLocks noChangeAspect="1"/>
            </p:cNvPicPr>
            <p:nvPr/>
          </p:nvPicPr>
          <p:blipFill rotWithShape="1">
            <a:blip r:embed="rId3">
              <a:extLst>
                <a:ext uri="{28A0092B-C50C-407E-A947-70E740481C1C}">
                  <a14:useLocalDpi xmlns:a14="http://schemas.microsoft.com/office/drawing/2010/main" val="0"/>
                </a:ext>
              </a:extLst>
            </a:blip>
            <a:srcRect l="15964" t="14179" b="17620"/>
            <a:stretch/>
          </p:blipFill>
          <p:spPr>
            <a:xfrm>
              <a:off x="3918857" y="772916"/>
              <a:ext cx="4859383" cy="2534194"/>
            </a:xfrm>
            <a:prstGeom prst="rect">
              <a:avLst/>
            </a:prstGeom>
          </p:spPr>
        </p:pic>
        <p:pic>
          <p:nvPicPr>
            <p:cNvPr id="10" name="Picture 9" descr="A picture containing outdoor, nature, water, waterfall&#10;&#10;Description generated with very high confidence">
              <a:extLst>
                <a:ext uri="{FF2B5EF4-FFF2-40B4-BE49-F238E27FC236}">
                  <a16:creationId xmlns:a16="http://schemas.microsoft.com/office/drawing/2014/main" id="{15F9BB37-9E0C-4B2D-BF2C-705AB6328C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795" y="1810147"/>
              <a:ext cx="3544388" cy="4652009"/>
            </a:xfrm>
            <a:prstGeom prst="rect">
              <a:avLst/>
            </a:prstGeom>
          </p:spPr>
        </p:pic>
        <p:sp>
          <p:nvSpPr>
            <p:cNvPr id="11" name="Oval 10">
              <a:extLst>
                <a:ext uri="{FF2B5EF4-FFF2-40B4-BE49-F238E27FC236}">
                  <a16:creationId xmlns:a16="http://schemas.microsoft.com/office/drawing/2014/main" id="{2F725C4F-9FA4-4AAB-B61C-1C6E4CD22196}"/>
                </a:ext>
              </a:extLst>
            </p:cNvPr>
            <p:cNvSpPr/>
            <p:nvPr/>
          </p:nvSpPr>
          <p:spPr>
            <a:xfrm>
              <a:off x="552450" y="5114925"/>
              <a:ext cx="752475" cy="762000"/>
            </a:xfrm>
            <a:prstGeom prst="ellipse">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36520ED-B9EF-4169-B54C-680503BA5AD1}"/>
                </a:ext>
              </a:extLst>
            </p:cNvPr>
            <p:cNvSpPr/>
            <p:nvPr/>
          </p:nvSpPr>
          <p:spPr>
            <a:xfrm>
              <a:off x="5562601" y="5524500"/>
              <a:ext cx="552450" cy="685800"/>
            </a:xfrm>
            <a:prstGeom prst="ellipse">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039641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F44BA-F1F9-426F-938B-62BF03EFF4E6}"/>
              </a:ext>
            </a:extLst>
          </p:cNvPr>
          <p:cNvSpPr>
            <a:spLocks noGrp="1"/>
          </p:cNvSpPr>
          <p:nvPr>
            <p:ph type="title"/>
          </p:nvPr>
        </p:nvSpPr>
        <p:spPr>
          <a:xfrm>
            <a:off x="0" y="0"/>
            <a:ext cx="9144000" cy="685830"/>
          </a:xfrm>
        </p:spPr>
        <p:txBody>
          <a:bodyPr/>
          <a:lstStyle/>
          <a:p>
            <a:endParaRPr lang="en-US" dirty="0"/>
          </a:p>
        </p:txBody>
      </p:sp>
      <p:pic>
        <p:nvPicPr>
          <p:cNvPr id="4" name="Picture 3" descr="A picture containing outdoor, waterfall, nature, water&#10;&#10;Description generated with very high confidence">
            <a:extLst>
              <a:ext uri="{FF2B5EF4-FFF2-40B4-BE49-F238E27FC236}">
                <a16:creationId xmlns:a16="http://schemas.microsoft.com/office/drawing/2014/main" id="{345BD55E-8DF4-4683-98ED-757B46BD4B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6384" y="0"/>
            <a:ext cx="5451231" cy="6858000"/>
          </a:xfrm>
          <a:prstGeom prst="rect">
            <a:avLst/>
          </a:prstGeom>
        </p:spPr>
      </p:pic>
    </p:spTree>
    <p:extLst>
      <p:ext uri="{BB962C8B-B14F-4D97-AF65-F5344CB8AC3E}">
        <p14:creationId xmlns:p14="http://schemas.microsoft.com/office/powerpoint/2010/main" val="22555698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3C4FA-B29C-4EF7-A4B7-CD115924E367}"/>
              </a:ext>
            </a:extLst>
          </p:cNvPr>
          <p:cNvSpPr>
            <a:spLocks noGrp="1"/>
          </p:cNvSpPr>
          <p:nvPr>
            <p:ph type="title"/>
          </p:nvPr>
        </p:nvSpPr>
        <p:spPr>
          <a:xfrm>
            <a:off x="0" y="0"/>
            <a:ext cx="9144000" cy="685830"/>
          </a:xfrm>
        </p:spPr>
        <p:txBody>
          <a:bodyPr/>
          <a:lstStyle/>
          <a:p>
            <a:r>
              <a:rPr lang="en-US" dirty="0"/>
              <a:t>???????????????</a:t>
            </a:r>
          </a:p>
        </p:txBody>
      </p:sp>
      <p:pic>
        <p:nvPicPr>
          <p:cNvPr id="4" name="Picture 3" descr="A small boat in a body of water&#10;&#10;Description generated with very high confidence">
            <a:extLst>
              <a:ext uri="{FF2B5EF4-FFF2-40B4-BE49-F238E27FC236}">
                <a16:creationId xmlns:a16="http://schemas.microsoft.com/office/drawing/2014/main" id="{0733D984-1304-4518-AD36-515B8491E1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177" y="628776"/>
            <a:ext cx="8220891" cy="5709311"/>
          </a:xfrm>
          <a:prstGeom prst="rect">
            <a:avLst/>
          </a:prstGeom>
        </p:spPr>
      </p:pic>
    </p:spTree>
    <p:extLst>
      <p:ext uri="{BB962C8B-B14F-4D97-AF65-F5344CB8AC3E}">
        <p14:creationId xmlns:p14="http://schemas.microsoft.com/office/powerpoint/2010/main" val="19548943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699A1D-D214-4857-861F-BC7603AD2813}"/>
              </a:ext>
            </a:extLst>
          </p:cNvPr>
          <p:cNvSpPr>
            <a:spLocks noGrp="1"/>
          </p:cNvSpPr>
          <p:nvPr>
            <p:ph type="ctrTitle"/>
          </p:nvPr>
        </p:nvSpPr>
        <p:spPr/>
        <p:txBody>
          <a:bodyPr/>
          <a:lstStyle/>
          <a:p>
            <a:br>
              <a:rPr lang="en-US" dirty="0"/>
            </a:br>
            <a:r>
              <a:rPr lang="en-US" dirty="0"/>
              <a:t>Tropical Cyclones Avoidance</a:t>
            </a:r>
          </a:p>
        </p:txBody>
      </p:sp>
    </p:spTree>
    <p:custDataLst>
      <p:tags r:id="rId1"/>
    </p:custDataLst>
    <p:extLst>
      <p:ext uri="{BB962C8B-B14F-4D97-AF65-F5344CB8AC3E}">
        <p14:creationId xmlns:p14="http://schemas.microsoft.com/office/powerpoint/2010/main" val="31950042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pPr>
              <a:defRPr/>
            </a:pPr>
            <a:r>
              <a:rPr lang="en-US" altLang="en-US" dirty="0"/>
              <a:t>NHC Tropical Cyclone Message (TCM)</a:t>
            </a:r>
          </a:p>
        </p:txBody>
      </p:sp>
    </p:spTree>
    <p:custDataLst>
      <p:tags r:id="rId1"/>
    </p:custDataLst>
    <p:extLst>
      <p:ext uri="{BB962C8B-B14F-4D97-AF65-F5344CB8AC3E}">
        <p14:creationId xmlns:p14="http://schemas.microsoft.com/office/powerpoint/2010/main" val="17430678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82579F-F6B9-419E-A622-D0E651265D1C}"/>
              </a:ext>
            </a:extLst>
          </p:cNvPr>
          <p:cNvGrpSpPr/>
          <p:nvPr/>
        </p:nvGrpSpPr>
        <p:grpSpPr>
          <a:xfrm>
            <a:off x="1493520" y="35172"/>
            <a:ext cx="5580577" cy="6400800"/>
            <a:chOff x="3474720" y="35172"/>
            <a:chExt cx="5580577" cy="6400800"/>
          </a:xfrm>
        </p:grpSpPr>
        <p:sp>
          <p:nvSpPr>
            <p:cNvPr id="12" name="TextBox 11">
              <a:extLst>
                <a:ext uri="{FF2B5EF4-FFF2-40B4-BE49-F238E27FC236}">
                  <a16:creationId xmlns:a16="http://schemas.microsoft.com/office/drawing/2014/main" id="{7C266114-BF81-4771-9054-E967CA9468F6}"/>
                </a:ext>
              </a:extLst>
            </p:cNvPr>
            <p:cNvSpPr txBox="1"/>
            <p:nvPr/>
          </p:nvSpPr>
          <p:spPr>
            <a:xfrm>
              <a:off x="5946337" y="35172"/>
              <a:ext cx="3108960" cy="6400800"/>
            </a:xfrm>
            <a:prstGeom prst="rect">
              <a:avLst/>
            </a:prstGeom>
            <a:noFill/>
            <a:ln>
              <a:solidFill>
                <a:schemeClr val="tx1"/>
              </a:solidFill>
            </a:ln>
          </p:spPr>
          <p:txBody>
            <a:bodyPr wrap="square" rtlCol="0">
              <a:spAutoFit/>
            </a:bodyPr>
            <a:lstStyle/>
            <a:p>
              <a:r>
                <a:rPr lang="en-US" sz="600" dirty="0">
                  <a:latin typeface="Consolas" panose="020B0609020204030204" pitchFamily="49" charset="0"/>
                </a:rPr>
                <a:t>ZCZC MIATCMEP4 ALL</a:t>
              </a:r>
            </a:p>
            <a:p>
              <a:r>
                <a:rPr lang="en-US" sz="600" dirty="0">
                  <a:latin typeface="Consolas" panose="020B0609020204030204" pitchFamily="49" charset="0"/>
                </a:rPr>
                <a:t>TTAA00 KNHC DDHHMM</a:t>
              </a:r>
            </a:p>
            <a:p>
              <a:endParaRPr lang="en-US" sz="600" dirty="0">
                <a:latin typeface="Consolas" panose="020B0609020204030204" pitchFamily="49" charset="0"/>
              </a:endParaRPr>
            </a:p>
            <a:p>
              <a:r>
                <a:rPr lang="en-US" sz="900" dirty="0">
                  <a:highlight>
                    <a:srgbClr val="FFFF00"/>
                  </a:highlight>
                  <a:latin typeface="Consolas" panose="020B0609020204030204" pitchFamily="49" charset="0"/>
                </a:rPr>
                <a:t>HURRICANE DORA FORECAST/ADVISORY NUMBER   8</a:t>
              </a:r>
            </a:p>
            <a:p>
              <a:r>
                <a:rPr lang="en-US" sz="600" dirty="0">
                  <a:latin typeface="Consolas" panose="020B0609020204030204" pitchFamily="49" charset="0"/>
                </a:rPr>
                <a:t>NWS NATIONAL HURRICANE CENTER MIAMI FL       EP042017</a:t>
              </a:r>
            </a:p>
            <a:p>
              <a:r>
                <a:rPr lang="en-US" sz="600" dirty="0">
                  <a:highlight>
                    <a:srgbClr val="FFFF00"/>
                  </a:highlight>
                  <a:latin typeface="Consolas" panose="020B0609020204030204" pitchFamily="49" charset="0"/>
                </a:rPr>
                <a:t>2100 UTC MON JUN 26 2017</a:t>
              </a:r>
            </a:p>
            <a:p>
              <a:endParaRPr lang="en-US" sz="600" dirty="0">
                <a:latin typeface="Consolas" panose="020B0609020204030204" pitchFamily="49" charset="0"/>
              </a:endParaRPr>
            </a:p>
            <a:p>
              <a:r>
                <a:rPr lang="en-US" sz="600" dirty="0">
                  <a:latin typeface="Consolas" panose="020B0609020204030204" pitchFamily="49" charset="0"/>
                </a:rPr>
                <a:t>THERE ARE NO COASTAL WATCHES OR WARNINGS IN EFFECT.</a:t>
              </a:r>
            </a:p>
            <a:p>
              <a:endParaRPr lang="en-US" sz="600" dirty="0">
                <a:latin typeface="Consolas" panose="020B0609020204030204" pitchFamily="49" charset="0"/>
              </a:endParaRPr>
            </a:p>
            <a:p>
              <a:r>
                <a:rPr lang="en-US" sz="700" dirty="0">
                  <a:highlight>
                    <a:srgbClr val="FFFF00"/>
                  </a:highlight>
                  <a:latin typeface="Consolas" panose="020B0609020204030204" pitchFamily="49" charset="0"/>
                </a:rPr>
                <a:t>HURRICANE CENTER LOCATED NEAR 17.8N 107.3W AT 26/2100Z</a:t>
              </a:r>
              <a:endParaRPr lang="en-US" sz="600" dirty="0">
                <a:highlight>
                  <a:srgbClr val="FFFF00"/>
                </a:highlight>
                <a:latin typeface="Consolas" panose="020B0609020204030204" pitchFamily="49" charset="0"/>
              </a:endParaRPr>
            </a:p>
            <a:p>
              <a:r>
                <a:rPr lang="en-US" sz="600" dirty="0">
                  <a:latin typeface="Consolas" panose="020B0609020204030204" pitchFamily="49" charset="0"/>
                </a:rPr>
                <a:t>POSITION ACCURATE WITHIN  15 NM</a:t>
              </a:r>
            </a:p>
            <a:p>
              <a:endParaRPr lang="en-US" sz="600" dirty="0">
                <a:latin typeface="Consolas" panose="020B0609020204030204" pitchFamily="49" charset="0"/>
              </a:endParaRPr>
            </a:p>
            <a:p>
              <a:r>
                <a:rPr lang="en-US" sz="600" dirty="0">
                  <a:latin typeface="Consolas" panose="020B0609020204030204" pitchFamily="49" charset="0"/>
                </a:rPr>
                <a:t>PRESENT MOVEMENT TOWARD THE WEST-NORTHWEST OR 295 DEGREES AT  11 KT</a:t>
              </a:r>
            </a:p>
            <a:p>
              <a:endParaRPr lang="en-US" sz="600" dirty="0">
                <a:latin typeface="Consolas" panose="020B0609020204030204" pitchFamily="49" charset="0"/>
              </a:endParaRPr>
            </a:p>
            <a:p>
              <a:r>
                <a:rPr lang="en-US" sz="600" dirty="0">
                  <a:latin typeface="Consolas" panose="020B0609020204030204" pitchFamily="49" charset="0"/>
                </a:rPr>
                <a:t>ESTIMATED MINIMUM CENTRAL PRESSURE  981 MB</a:t>
              </a:r>
            </a:p>
            <a:p>
              <a:r>
                <a:rPr lang="en-US" sz="600" dirty="0">
                  <a:latin typeface="Consolas" panose="020B0609020204030204" pitchFamily="49" charset="0"/>
                </a:rPr>
                <a:t>EYE DIAMETER  25 NM</a:t>
              </a:r>
            </a:p>
            <a:p>
              <a:r>
                <a:rPr lang="en-US" sz="600" dirty="0">
                  <a:latin typeface="Consolas" panose="020B0609020204030204" pitchFamily="49" charset="0"/>
                </a:rPr>
                <a:t>MAX SUSTAINED WINDS  80 KT WITH GUSTS TO 100 KT.</a:t>
              </a:r>
            </a:p>
            <a:p>
              <a:r>
                <a:rPr lang="en-US" sz="600" dirty="0">
                  <a:latin typeface="Consolas" panose="020B0609020204030204" pitchFamily="49" charset="0"/>
                </a:rPr>
                <a:t>64 KT....... 20NE  15SE  10SW  15NW.</a:t>
              </a:r>
            </a:p>
            <a:p>
              <a:r>
                <a:rPr lang="en-US" sz="600" dirty="0">
                  <a:latin typeface="Consolas" panose="020B0609020204030204" pitchFamily="49" charset="0"/>
                </a:rPr>
                <a:t>50 KT....... 40NE  30SE  20SW  30NW.</a:t>
              </a:r>
            </a:p>
            <a:p>
              <a:r>
                <a:rPr lang="en-US" sz="600" dirty="0">
                  <a:highlight>
                    <a:srgbClr val="FFFF00"/>
                  </a:highlight>
                  <a:latin typeface="Consolas" panose="020B0609020204030204" pitchFamily="49" charset="0"/>
                </a:rPr>
                <a:t>34 KT....... 70NE  50SE  40SW  50NW.</a:t>
              </a:r>
            </a:p>
            <a:p>
              <a:r>
                <a:rPr lang="en-US" sz="600" dirty="0">
                  <a:latin typeface="Consolas" panose="020B0609020204030204" pitchFamily="49" charset="0"/>
                </a:rPr>
                <a:t>12 FT SEAS..120NE  90SE  90SW  90NW.</a:t>
              </a:r>
            </a:p>
            <a:p>
              <a:r>
                <a:rPr lang="en-US" sz="600" dirty="0">
                  <a:latin typeface="Consolas" panose="020B0609020204030204" pitchFamily="49" charset="0"/>
                </a:rPr>
                <a:t>WINDS AND SEAS VARY GREATLY IN EACH QUADRANT.  RADII IN NAUTICAL</a:t>
              </a:r>
            </a:p>
            <a:p>
              <a:r>
                <a:rPr lang="en-US" sz="600" dirty="0">
                  <a:latin typeface="Consolas" panose="020B0609020204030204" pitchFamily="49" charset="0"/>
                </a:rPr>
                <a:t>MILES ARE THE LARGEST RADII EXPECTED ANYWHERE IN THAT QUADRANT.</a:t>
              </a:r>
            </a:p>
            <a:p>
              <a:endParaRPr lang="en-US" sz="600" dirty="0">
                <a:latin typeface="Consolas" panose="020B0609020204030204" pitchFamily="49" charset="0"/>
              </a:endParaRPr>
            </a:p>
            <a:p>
              <a:r>
                <a:rPr lang="en-US" sz="600" dirty="0">
                  <a:latin typeface="Consolas" panose="020B0609020204030204" pitchFamily="49" charset="0"/>
                </a:rPr>
                <a:t>REPEAT...CENTER LOCATED NEAR 17.8N 107.3W AT 26/2100Z</a:t>
              </a:r>
            </a:p>
            <a:p>
              <a:r>
                <a:rPr lang="en-US" sz="700" dirty="0">
                  <a:highlight>
                    <a:srgbClr val="FFFF00"/>
                  </a:highlight>
                  <a:latin typeface="Consolas" panose="020B0609020204030204" pitchFamily="49" charset="0"/>
                </a:rPr>
                <a:t>AT 26/1800Z CENTER WAS LOCATED NEAR 17.6N 106.8W</a:t>
              </a:r>
            </a:p>
            <a:p>
              <a:endParaRPr lang="en-US" sz="600" dirty="0">
                <a:latin typeface="Consolas" panose="020B0609020204030204" pitchFamily="49" charset="0"/>
              </a:endParaRPr>
            </a:p>
            <a:p>
              <a:r>
                <a:rPr lang="en-US" sz="600" dirty="0">
                  <a:latin typeface="Consolas" panose="020B0609020204030204" pitchFamily="49" charset="0"/>
                </a:rPr>
                <a:t>FORECAST VALID 27/0600Z 18.4N 108.7W</a:t>
              </a:r>
            </a:p>
            <a:p>
              <a:r>
                <a:rPr lang="en-US" sz="600" dirty="0">
                  <a:latin typeface="Consolas" panose="020B0609020204030204" pitchFamily="49" charset="0"/>
                </a:rPr>
                <a:t>MAX WIND  75 KT...GUSTS  90 KT.</a:t>
              </a:r>
            </a:p>
            <a:p>
              <a:r>
                <a:rPr lang="en-US" sz="600" dirty="0">
                  <a:latin typeface="Consolas" panose="020B0609020204030204" pitchFamily="49" charset="0"/>
                </a:rPr>
                <a:t>64 KT... 20NE  15SE  10SW  15NW.</a:t>
              </a:r>
            </a:p>
            <a:p>
              <a:r>
                <a:rPr lang="en-US" sz="600" dirty="0">
                  <a:latin typeface="Consolas" panose="020B0609020204030204" pitchFamily="49" charset="0"/>
                </a:rPr>
                <a:t>50 KT... 40NE  30SE  20SW  30NW.</a:t>
              </a:r>
            </a:p>
            <a:p>
              <a:r>
                <a:rPr lang="en-US" sz="600" dirty="0">
                  <a:latin typeface="Consolas" panose="020B0609020204030204" pitchFamily="49" charset="0"/>
                </a:rPr>
                <a:t>34 KT... 70NE  50SE  40SW  50NW.</a:t>
              </a:r>
            </a:p>
            <a:p>
              <a:endParaRPr lang="en-US" sz="600" dirty="0">
                <a:latin typeface="Consolas" panose="020B0609020204030204" pitchFamily="49" charset="0"/>
              </a:endParaRPr>
            </a:p>
            <a:p>
              <a:r>
                <a:rPr lang="en-US" sz="700" dirty="0">
                  <a:highlight>
                    <a:srgbClr val="FFFF00"/>
                  </a:highlight>
                  <a:latin typeface="Consolas" panose="020B0609020204030204" pitchFamily="49" charset="0"/>
                </a:rPr>
                <a:t>FORECAST VALID 27/1800Z 19.0N 110.4W...NEAR SOCORRO ISLAND</a:t>
              </a:r>
            </a:p>
            <a:p>
              <a:r>
                <a:rPr lang="en-US" sz="600" dirty="0">
                  <a:latin typeface="Consolas" panose="020B0609020204030204" pitchFamily="49" charset="0"/>
                </a:rPr>
                <a:t>MAX WIND  65 KT...GUSTS  80 KT.</a:t>
              </a:r>
            </a:p>
            <a:p>
              <a:r>
                <a:rPr lang="en-US" sz="600" dirty="0">
                  <a:latin typeface="Consolas" panose="020B0609020204030204" pitchFamily="49" charset="0"/>
                </a:rPr>
                <a:t>64 KT... 10NE   0SE   0SW  10NW.</a:t>
              </a:r>
            </a:p>
            <a:p>
              <a:r>
                <a:rPr lang="en-US" sz="600" dirty="0">
                  <a:latin typeface="Consolas" panose="020B0609020204030204" pitchFamily="49" charset="0"/>
                </a:rPr>
                <a:t>50 KT... 20NE  15SE  15SW  20NW.</a:t>
              </a:r>
            </a:p>
            <a:p>
              <a:r>
                <a:rPr lang="en-US" sz="700" dirty="0">
                  <a:highlight>
                    <a:srgbClr val="FFFF00"/>
                  </a:highlight>
                  <a:latin typeface="Consolas" panose="020B0609020204030204" pitchFamily="49" charset="0"/>
                </a:rPr>
                <a:t>34 KT... 60NE  50SE  40SW  50NW.</a:t>
              </a:r>
            </a:p>
            <a:p>
              <a:endParaRPr lang="en-US" sz="600" dirty="0">
                <a:latin typeface="Consolas" panose="020B0609020204030204" pitchFamily="49" charset="0"/>
              </a:endParaRPr>
            </a:p>
            <a:p>
              <a:r>
                <a:rPr lang="en-US" sz="600" dirty="0">
                  <a:latin typeface="Consolas" panose="020B0609020204030204" pitchFamily="49" charset="0"/>
                </a:rPr>
                <a:t>FORECAST VALID 28/0600Z 19.5N 112.3W</a:t>
              </a:r>
            </a:p>
            <a:p>
              <a:r>
                <a:rPr lang="en-US" sz="600" dirty="0">
                  <a:latin typeface="Consolas" panose="020B0609020204030204" pitchFamily="49" charset="0"/>
                </a:rPr>
                <a:t>MAX WIND  55 KT...GUSTS  65 KT.</a:t>
              </a:r>
            </a:p>
            <a:p>
              <a:r>
                <a:rPr lang="en-US" sz="600" dirty="0">
                  <a:latin typeface="Consolas" panose="020B0609020204030204" pitchFamily="49" charset="0"/>
                </a:rPr>
                <a:t>50 KT... 20NE  15SE   0SW  20NW.</a:t>
              </a:r>
            </a:p>
            <a:p>
              <a:r>
                <a:rPr lang="en-US" sz="600" dirty="0">
                  <a:latin typeface="Consolas" panose="020B0609020204030204" pitchFamily="49" charset="0"/>
                </a:rPr>
                <a:t>34 KT... 60NE  50SE  40SW  50NW.</a:t>
              </a:r>
            </a:p>
            <a:p>
              <a:endParaRPr lang="en-US" sz="600" dirty="0">
                <a:latin typeface="Consolas" panose="020B0609020204030204" pitchFamily="49" charset="0"/>
              </a:endParaRPr>
            </a:p>
            <a:p>
              <a:r>
                <a:rPr lang="en-US" sz="700" dirty="0">
                  <a:highlight>
                    <a:srgbClr val="FFFF00"/>
                  </a:highlight>
                  <a:latin typeface="Consolas" panose="020B0609020204030204" pitchFamily="49" charset="0"/>
                </a:rPr>
                <a:t>FORECAST VALID 28/1800Z 19.8N 113.7W</a:t>
              </a:r>
            </a:p>
            <a:p>
              <a:r>
                <a:rPr lang="en-US" sz="600" dirty="0">
                  <a:latin typeface="Consolas" panose="020B0609020204030204" pitchFamily="49" charset="0"/>
                </a:rPr>
                <a:t>MAX WIND  45 KT...GUSTS  55 KT.</a:t>
              </a:r>
            </a:p>
            <a:p>
              <a:r>
                <a:rPr lang="en-US" sz="700" dirty="0">
                  <a:highlight>
                    <a:srgbClr val="FFFF00"/>
                  </a:highlight>
                  <a:latin typeface="Consolas" panose="020B0609020204030204" pitchFamily="49" charset="0"/>
                </a:rPr>
                <a:t>34 KT... 60NE  50SE  30SW  40NW.</a:t>
              </a:r>
            </a:p>
            <a:p>
              <a:endParaRPr lang="en-US" sz="700" dirty="0">
                <a:latin typeface="Consolas" panose="020B0609020204030204" pitchFamily="49" charset="0"/>
              </a:endParaRPr>
            </a:p>
            <a:p>
              <a:r>
                <a:rPr lang="en-US" sz="700" dirty="0">
                  <a:highlight>
                    <a:srgbClr val="FFFF00"/>
                  </a:highlight>
                  <a:latin typeface="Consolas" panose="020B0609020204030204" pitchFamily="49" charset="0"/>
                </a:rPr>
                <a:t>FORECAST VALID 29/1800Z 20.3N 116.5W...POST-TROP/REMNT LOW</a:t>
              </a:r>
            </a:p>
            <a:p>
              <a:r>
                <a:rPr lang="en-US" sz="700" dirty="0">
                  <a:highlight>
                    <a:srgbClr val="FFFF00"/>
                  </a:highlight>
                  <a:latin typeface="Consolas" panose="020B0609020204030204" pitchFamily="49" charset="0"/>
                </a:rPr>
                <a:t>MAX WIND  30 KT...GUSTS  40 KT.</a:t>
              </a:r>
            </a:p>
            <a:p>
              <a:endParaRPr lang="en-US" sz="600" dirty="0">
                <a:latin typeface="Consolas" panose="020B0609020204030204" pitchFamily="49" charset="0"/>
              </a:endParaRPr>
            </a:p>
            <a:p>
              <a:r>
                <a:rPr lang="en-US" sz="600" dirty="0">
                  <a:latin typeface="Consolas" panose="020B0609020204030204" pitchFamily="49" charset="0"/>
                </a:rPr>
                <a:t>EXTENDED OUTLOOK. NOTE...ERRORS FOR TRACK HAVE AVERAGED NEAR 100 NM</a:t>
              </a:r>
            </a:p>
            <a:p>
              <a:r>
                <a:rPr lang="en-US" sz="600" dirty="0">
                  <a:latin typeface="Consolas" panose="020B0609020204030204" pitchFamily="49" charset="0"/>
                </a:rPr>
                <a:t>ON DAY 4 AND 150 NM ON DAY 5...AND FOR INTENSITY NEAR 15 KT EACH DAY</a:t>
              </a:r>
            </a:p>
            <a:p>
              <a:endParaRPr lang="en-US" sz="600" dirty="0">
                <a:latin typeface="Consolas" panose="020B0609020204030204" pitchFamily="49" charset="0"/>
              </a:endParaRPr>
            </a:p>
            <a:p>
              <a:r>
                <a:rPr lang="en-US" sz="600" dirty="0">
                  <a:latin typeface="Consolas" panose="020B0609020204030204" pitchFamily="49" charset="0"/>
                </a:rPr>
                <a:t>OUTLOOK VALID 30/1800Z 20.5N 119.4W...POST-TROP/REMNT LOW</a:t>
              </a:r>
            </a:p>
            <a:p>
              <a:r>
                <a:rPr lang="en-US" sz="600" dirty="0">
                  <a:latin typeface="Consolas" panose="020B0609020204030204" pitchFamily="49" charset="0"/>
                </a:rPr>
                <a:t>MAX WIND  20 KT...GUSTS  30 KT.</a:t>
              </a:r>
            </a:p>
            <a:p>
              <a:endParaRPr lang="en-US" sz="600" dirty="0">
                <a:latin typeface="Consolas" panose="020B0609020204030204" pitchFamily="49" charset="0"/>
              </a:endParaRPr>
            </a:p>
            <a:p>
              <a:r>
                <a:rPr lang="en-US" sz="600" dirty="0">
                  <a:latin typeface="Consolas" panose="020B0609020204030204" pitchFamily="49" charset="0"/>
                </a:rPr>
                <a:t>OUTLOOK VALID 01/1800Z...DISSIPATED</a:t>
              </a:r>
            </a:p>
            <a:p>
              <a:endParaRPr lang="en-US" sz="600" dirty="0">
                <a:latin typeface="Consolas" panose="020B0609020204030204" pitchFamily="49" charset="0"/>
              </a:endParaRPr>
            </a:p>
            <a:p>
              <a:r>
                <a:rPr lang="en-US" sz="600" dirty="0">
                  <a:latin typeface="Consolas" panose="020B0609020204030204" pitchFamily="49" charset="0"/>
                </a:rPr>
                <a:t>REQUEST FOR 3 HOURLY SHIP REPORTS WITHIN 300 MILES OF 17.8N 107.3W</a:t>
              </a:r>
            </a:p>
            <a:p>
              <a:endParaRPr lang="en-US" sz="600" dirty="0">
                <a:latin typeface="Consolas" panose="020B0609020204030204" pitchFamily="49" charset="0"/>
              </a:endParaRPr>
            </a:p>
            <a:p>
              <a:r>
                <a:rPr lang="en-US" sz="600" dirty="0">
                  <a:highlight>
                    <a:srgbClr val="FFFF00"/>
                  </a:highlight>
                  <a:latin typeface="Consolas" panose="020B0609020204030204" pitchFamily="49" charset="0"/>
                </a:rPr>
                <a:t>NEXT ADVISORY AT 27/0300Z</a:t>
              </a:r>
            </a:p>
            <a:p>
              <a:endParaRPr lang="en-US" sz="600" dirty="0">
                <a:latin typeface="Consolas" panose="020B0609020204030204" pitchFamily="49" charset="0"/>
              </a:endParaRPr>
            </a:p>
            <a:p>
              <a:r>
                <a:rPr lang="en-US" sz="600" dirty="0">
                  <a:latin typeface="Consolas" panose="020B0609020204030204" pitchFamily="49" charset="0"/>
                </a:rPr>
                <a:t>$$</a:t>
              </a:r>
            </a:p>
            <a:p>
              <a:r>
                <a:rPr lang="en-US" sz="600" dirty="0">
                  <a:latin typeface="Consolas" panose="020B0609020204030204" pitchFamily="49" charset="0"/>
                </a:rPr>
                <a:t>FORECASTER STEWART</a:t>
              </a:r>
            </a:p>
            <a:p>
              <a:endParaRPr lang="en-US" sz="600" dirty="0">
                <a:latin typeface="Consolas" panose="020B0609020204030204" pitchFamily="49" charset="0"/>
              </a:endParaRPr>
            </a:p>
          </p:txBody>
        </p:sp>
        <p:sp>
          <p:nvSpPr>
            <p:cNvPr id="11" name="Rectangle 10">
              <a:extLst>
                <a:ext uri="{FF2B5EF4-FFF2-40B4-BE49-F238E27FC236}">
                  <a16:creationId xmlns:a16="http://schemas.microsoft.com/office/drawing/2014/main" id="{4C49C3D9-F51E-4AB7-9CB2-54E60A70F699}"/>
                </a:ext>
              </a:extLst>
            </p:cNvPr>
            <p:cNvSpPr/>
            <p:nvPr/>
          </p:nvSpPr>
          <p:spPr>
            <a:xfrm>
              <a:off x="3474720" y="152400"/>
              <a:ext cx="2194560" cy="2735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Advisory Name and  #</a:t>
              </a:r>
            </a:p>
          </p:txBody>
        </p:sp>
        <p:sp>
          <p:nvSpPr>
            <p:cNvPr id="15" name="Rectangle 14">
              <a:extLst>
                <a:ext uri="{FF2B5EF4-FFF2-40B4-BE49-F238E27FC236}">
                  <a16:creationId xmlns:a16="http://schemas.microsoft.com/office/drawing/2014/main" id="{01257C3A-513F-45C8-A8EA-CF9EE46995D4}"/>
                </a:ext>
              </a:extLst>
            </p:cNvPr>
            <p:cNvSpPr/>
            <p:nvPr/>
          </p:nvSpPr>
          <p:spPr>
            <a:xfrm>
              <a:off x="3474720" y="527538"/>
              <a:ext cx="2194560" cy="2735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Advisory Issued Time</a:t>
              </a:r>
            </a:p>
          </p:txBody>
        </p:sp>
        <p:sp>
          <p:nvSpPr>
            <p:cNvPr id="27" name="Rectangle 26">
              <a:extLst>
                <a:ext uri="{FF2B5EF4-FFF2-40B4-BE49-F238E27FC236}">
                  <a16:creationId xmlns:a16="http://schemas.microsoft.com/office/drawing/2014/main" id="{2476DD84-4EF3-49C4-950D-670E937663A0}"/>
                </a:ext>
              </a:extLst>
            </p:cNvPr>
            <p:cNvSpPr/>
            <p:nvPr/>
          </p:nvSpPr>
          <p:spPr>
            <a:xfrm>
              <a:off x="3474720" y="902676"/>
              <a:ext cx="2194560" cy="2735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Advisory Time Location</a:t>
              </a:r>
            </a:p>
          </p:txBody>
        </p:sp>
        <p:sp>
          <p:nvSpPr>
            <p:cNvPr id="28" name="Rectangle 27">
              <a:extLst>
                <a:ext uri="{FF2B5EF4-FFF2-40B4-BE49-F238E27FC236}">
                  <a16:creationId xmlns:a16="http://schemas.microsoft.com/office/drawing/2014/main" id="{C3CB2070-F14D-47A4-B4BC-4C18E7418BC7}"/>
                </a:ext>
              </a:extLst>
            </p:cNvPr>
            <p:cNvSpPr/>
            <p:nvPr/>
          </p:nvSpPr>
          <p:spPr>
            <a:xfrm>
              <a:off x="3474720" y="2219567"/>
              <a:ext cx="2194560" cy="2735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Synoptic Time Location</a:t>
              </a:r>
            </a:p>
          </p:txBody>
        </p:sp>
        <p:sp>
          <p:nvSpPr>
            <p:cNvPr id="29" name="Rectangle 28">
              <a:extLst>
                <a:ext uri="{FF2B5EF4-FFF2-40B4-BE49-F238E27FC236}">
                  <a16:creationId xmlns:a16="http://schemas.microsoft.com/office/drawing/2014/main" id="{B1189B80-DB54-46D2-9E76-611546A5934C}"/>
                </a:ext>
              </a:extLst>
            </p:cNvPr>
            <p:cNvSpPr/>
            <p:nvPr/>
          </p:nvSpPr>
          <p:spPr>
            <a:xfrm>
              <a:off x="3474720" y="1598243"/>
              <a:ext cx="2194560" cy="2735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Synoptic Time Wind Radius</a:t>
              </a:r>
            </a:p>
          </p:txBody>
        </p:sp>
        <p:grpSp>
          <p:nvGrpSpPr>
            <p:cNvPr id="45080" name="Group 45079">
              <a:extLst>
                <a:ext uri="{FF2B5EF4-FFF2-40B4-BE49-F238E27FC236}">
                  <a16:creationId xmlns:a16="http://schemas.microsoft.com/office/drawing/2014/main" id="{E89342A9-3C41-472A-A574-2916C7581E4D}"/>
                </a:ext>
              </a:extLst>
            </p:cNvPr>
            <p:cNvGrpSpPr/>
            <p:nvPr/>
          </p:nvGrpSpPr>
          <p:grpSpPr>
            <a:xfrm>
              <a:off x="3478627" y="2911228"/>
              <a:ext cx="2194560" cy="621323"/>
              <a:chOff x="3474720" y="2989382"/>
              <a:chExt cx="2194560" cy="621323"/>
            </a:xfrm>
          </p:grpSpPr>
          <p:sp>
            <p:nvSpPr>
              <p:cNvPr id="30" name="Rectangle 29">
                <a:extLst>
                  <a:ext uri="{FF2B5EF4-FFF2-40B4-BE49-F238E27FC236}">
                    <a16:creationId xmlns:a16="http://schemas.microsoft.com/office/drawing/2014/main" id="{39945F3C-369C-4F97-91D3-2A05EA2DFA3B}"/>
                  </a:ext>
                </a:extLst>
              </p:cNvPr>
              <p:cNvSpPr/>
              <p:nvPr/>
            </p:nvSpPr>
            <p:spPr>
              <a:xfrm>
                <a:off x="3474720" y="2989382"/>
                <a:ext cx="2194560" cy="2735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24-hr Forecast Location</a:t>
                </a:r>
              </a:p>
            </p:txBody>
          </p:sp>
          <p:sp>
            <p:nvSpPr>
              <p:cNvPr id="31" name="Rectangle 30">
                <a:extLst>
                  <a:ext uri="{FF2B5EF4-FFF2-40B4-BE49-F238E27FC236}">
                    <a16:creationId xmlns:a16="http://schemas.microsoft.com/office/drawing/2014/main" id="{96E84DE9-D3DB-416D-95E0-74148DF2E614}"/>
                  </a:ext>
                </a:extLst>
              </p:cNvPr>
              <p:cNvSpPr/>
              <p:nvPr/>
            </p:nvSpPr>
            <p:spPr>
              <a:xfrm>
                <a:off x="3474720" y="3337167"/>
                <a:ext cx="2194560" cy="2735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24-hr Forecast Wind Radius</a:t>
                </a:r>
              </a:p>
            </p:txBody>
          </p:sp>
        </p:grpSp>
        <p:cxnSp>
          <p:nvCxnSpPr>
            <p:cNvPr id="45061" name="Straight Arrow Connector 45060">
              <a:extLst>
                <a:ext uri="{FF2B5EF4-FFF2-40B4-BE49-F238E27FC236}">
                  <a16:creationId xmlns:a16="http://schemas.microsoft.com/office/drawing/2014/main" id="{29D376A7-0AE1-4B99-AE4F-ACD1FF7528FD}"/>
                </a:ext>
              </a:extLst>
            </p:cNvPr>
            <p:cNvCxnSpPr>
              <a:stCxn id="11" idx="3"/>
            </p:cNvCxnSpPr>
            <p:nvPr/>
          </p:nvCxnSpPr>
          <p:spPr>
            <a:xfrm>
              <a:off x="5669280" y="289169"/>
              <a:ext cx="344658" cy="12504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063" name="Straight Arrow Connector 45062">
              <a:extLst>
                <a:ext uri="{FF2B5EF4-FFF2-40B4-BE49-F238E27FC236}">
                  <a16:creationId xmlns:a16="http://schemas.microsoft.com/office/drawing/2014/main" id="{56B37505-4322-4E6F-957A-185458F15DEF}"/>
                </a:ext>
              </a:extLst>
            </p:cNvPr>
            <p:cNvCxnSpPr>
              <a:cxnSpLocks/>
              <a:stCxn id="15" idx="3"/>
            </p:cNvCxnSpPr>
            <p:nvPr/>
          </p:nvCxnSpPr>
          <p:spPr>
            <a:xfrm flipV="1">
              <a:off x="5669280" y="622998"/>
              <a:ext cx="340751" cy="4130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067" name="Straight Arrow Connector 45066">
              <a:extLst>
                <a:ext uri="{FF2B5EF4-FFF2-40B4-BE49-F238E27FC236}">
                  <a16:creationId xmlns:a16="http://schemas.microsoft.com/office/drawing/2014/main" id="{BCA75A12-5FF5-4F69-816D-8BF5AAB9E034}"/>
                </a:ext>
              </a:extLst>
            </p:cNvPr>
            <p:cNvCxnSpPr>
              <a:cxnSpLocks/>
              <a:stCxn id="27" idx="3"/>
            </p:cNvCxnSpPr>
            <p:nvPr/>
          </p:nvCxnSpPr>
          <p:spPr>
            <a:xfrm flipV="1">
              <a:off x="5669280" y="994787"/>
              <a:ext cx="325120" cy="4465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071" name="Straight Arrow Connector 45070">
              <a:extLst>
                <a:ext uri="{FF2B5EF4-FFF2-40B4-BE49-F238E27FC236}">
                  <a16:creationId xmlns:a16="http://schemas.microsoft.com/office/drawing/2014/main" id="{76BA5478-848F-4404-8D58-E76B39A5899D}"/>
                </a:ext>
              </a:extLst>
            </p:cNvPr>
            <p:cNvCxnSpPr>
              <a:cxnSpLocks/>
              <a:stCxn id="29" idx="3"/>
            </p:cNvCxnSpPr>
            <p:nvPr/>
          </p:nvCxnSpPr>
          <p:spPr>
            <a:xfrm>
              <a:off x="5669280" y="1735012"/>
              <a:ext cx="340751" cy="20432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073" name="Straight Arrow Connector 45072">
              <a:extLst>
                <a:ext uri="{FF2B5EF4-FFF2-40B4-BE49-F238E27FC236}">
                  <a16:creationId xmlns:a16="http://schemas.microsoft.com/office/drawing/2014/main" id="{CB95DC7A-D84E-46FB-8E1E-D9D38DDF0B8D}"/>
                </a:ext>
              </a:extLst>
            </p:cNvPr>
            <p:cNvCxnSpPr>
              <a:cxnSpLocks/>
              <a:stCxn id="28" idx="3"/>
            </p:cNvCxnSpPr>
            <p:nvPr/>
          </p:nvCxnSpPr>
          <p:spPr>
            <a:xfrm>
              <a:off x="5669280" y="2356336"/>
              <a:ext cx="325120" cy="13676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61" name="Group 60">
              <a:extLst>
                <a:ext uri="{FF2B5EF4-FFF2-40B4-BE49-F238E27FC236}">
                  <a16:creationId xmlns:a16="http://schemas.microsoft.com/office/drawing/2014/main" id="{01C667F8-15F5-4E83-A644-5FF734B25223}"/>
                </a:ext>
              </a:extLst>
            </p:cNvPr>
            <p:cNvGrpSpPr/>
            <p:nvPr/>
          </p:nvGrpSpPr>
          <p:grpSpPr>
            <a:xfrm>
              <a:off x="3478627" y="3747474"/>
              <a:ext cx="2194560" cy="621323"/>
              <a:chOff x="3474720" y="2989382"/>
              <a:chExt cx="2194560" cy="621323"/>
            </a:xfrm>
          </p:grpSpPr>
          <p:sp>
            <p:nvSpPr>
              <p:cNvPr id="62" name="Rectangle 61">
                <a:extLst>
                  <a:ext uri="{FF2B5EF4-FFF2-40B4-BE49-F238E27FC236}">
                    <a16:creationId xmlns:a16="http://schemas.microsoft.com/office/drawing/2014/main" id="{6C3900F1-5144-452B-9355-D6000B4DB25A}"/>
                  </a:ext>
                </a:extLst>
              </p:cNvPr>
              <p:cNvSpPr/>
              <p:nvPr/>
            </p:nvSpPr>
            <p:spPr>
              <a:xfrm>
                <a:off x="3474720" y="2989382"/>
                <a:ext cx="2194560" cy="2735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48-hr Forecast Location</a:t>
                </a:r>
              </a:p>
            </p:txBody>
          </p:sp>
          <p:sp>
            <p:nvSpPr>
              <p:cNvPr id="63" name="Rectangle 62">
                <a:extLst>
                  <a:ext uri="{FF2B5EF4-FFF2-40B4-BE49-F238E27FC236}">
                    <a16:creationId xmlns:a16="http://schemas.microsoft.com/office/drawing/2014/main" id="{734D7C26-D794-47AE-AB42-B50951F11345}"/>
                  </a:ext>
                </a:extLst>
              </p:cNvPr>
              <p:cNvSpPr/>
              <p:nvPr/>
            </p:nvSpPr>
            <p:spPr>
              <a:xfrm>
                <a:off x="3474720" y="3337167"/>
                <a:ext cx="2194560" cy="2735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48-hr Forecast Wind Radius</a:t>
                </a:r>
              </a:p>
            </p:txBody>
          </p:sp>
        </p:grpSp>
        <p:grpSp>
          <p:nvGrpSpPr>
            <p:cNvPr id="64" name="Group 63">
              <a:extLst>
                <a:ext uri="{FF2B5EF4-FFF2-40B4-BE49-F238E27FC236}">
                  <a16:creationId xmlns:a16="http://schemas.microsoft.com/office/drawing/2014/main" id="{94973112-4C92-41B8-A7DF-338965BDA562}"/>
                </a:ext>
              </a:extLst>
            </p:cNvPr>
            <p:cNvGrpSpPr/>
            <p:nvPr/>
          </p:nvGrpSpPr>
          <p:grpSpPr>
            <a:xfrm>
              <a:off x="3478627" y="4583720"/>
              <a:ext cx="2194560" cy="621323"/>
              <a:chOff x="3474720" y="2989382"/>
              <a:chExt cx="2194560" cy="621323"/>
            </a:xfrm>
          </p:grpSpPr>
          <p:sp>
            <p:nvSpPr>
              <p:cNvPr id="65" name="Rectangle 64">
                <a:extLst>
                  <a:ext uri="{FF2B5EF4-FFF2-40B4-BE49-F238E27FC236}">
                    <a16:creationId xmlns:a16="http://schemas.microsoft.com/office/drawing/2014/main" id="{F5B8DC95-FFFB-4EB4-9859-FF9AE0BD1A17}"/>
                  </a:ext>
                </a:extLst>
              </p:cNvPr>
              <p:cNvSpPr/>
              <p:nvPr/>
            </p:nvSpPr>
            <p:spPr>
              <a:xfrm>
                <a:off x="3474720" y="2989382"/>
                <a:ext cx="2194560" cy="2735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72-hr Forecast Location</a:t>
                </a:r>
              </a:p>
            </p:txBody>
          </p:sp>
          <p:sp>
            <p:nvSpPr>
              <p:cNvPr id="66" name="Rectangle 65">
                <a:extLst>
                  <a:ext uri="{FF2B5EF4-FFF2-40B4-BE49-F238E27FC236}">
                    <a16:creationId xmlns:a16="http://schemas.microsoft.com/office/drawing/2014/main" id="{62A9549F-DC17-4567-8354-1C6A496B2508}"/>
                  </a:ext>
                </a:extLst>
              </p:cNvPr>
              <p:cNvSpPr/>
              <p:nvPr/>
            </p:nvSpPr>
            <p:spPr>
              <a:xfrm>
                <a:off x="3474720" y="3337167"/>
                <a:ext cx="2194560" cy="2735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72-hr Forecast Wind Radius</a:t>
                </a:r>
              </a:p>
            </p:txBody>
          </p:sp>
        </p:grpSp>
        <p:cxnSp>
          <p:nvCxnSpPr>
            <p:cNvPr id="45082" name="Straight Arrow Connector 45081">
              <a:extLst>
                <a:ext uri="{FF2B5EF4-FFF2-40B4-BE49-F238E27FC236}">
                  <a16:creationId xmlns:a16="http://schemas.microsoft.com/office/drawing/2014/main" id="{FA46250C-FBE2-4BD6-9183-5FE282214666}"/>
                </a:ext>
              </a:extLst>
            </p:cNvPr>
            <p:cNvCxnSpPr>
              <a:stCxn id="30" idx="3"/>
            </p:cNvCxnSpPr>
            <p:nvPr/>
          </p:nvCxnSpPr>
          <p:spPr>
            <a:xfrm>
              <a:off x="5673187" y="3047997"/>
              <a:ext cx="344659" cy="9378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084" name="Straight Arrow Connector 45083">
              <a:extLst>
                <a:ext uri="{FF2B5EF4-FFF2-40B4-BE49-F238E27FC236}">
                  <a16:creationId xmlns:a16="http://schemas.microsoft.com/office/drawing/2014/main" id="{CFF4047A-0093-42C3-8E35-FA414DA8402D}"/>
                </a:ext>
              </a:extLst>
            </p:cNvPr>
            <p:cNvCxnSpPr>
              <a:cxnSpLocks/>
              <a:stCxn id="31" idx="3"/>
            </p:cNvCxnSpPr>
            <p:nvPr/>
          </p:nvCxnSpPr>
          <p:spPr>
            <a:xfrm>
              <a:off x="5673187" y="3395782"/>
              <a:ext cx="336844" cy="22162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6B0CBDA8-84F0-48FF-AB0E-6940B126A396}"/>
                </a:ext>
              </a:extLst>
            </p:cNvPr>
            <p:cNvCxnSpPr>
              <a:cxnSpLocks/>
              <a:stCxn id="62" idx="3"/>
            </p:cNvCxnSpPr>
            <p:nvPr/>
          </p:nvCxnSpPr>
          <p:spPr>
            <a:xfrm>
              <a:off x="5673187" y="3884243"/>
              <a:ext cx="321213" cy="34778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555B9684-BBBC-42F3-8F9E-B8B15279A922}"/>
                </a:ext>
              </a:extLst>
            </p:cNvPr>
            <p:cNvCxnSpPr>
              <a:cxnSpLocks/>
              <a:stCxn id="63" idx="3"/>
            </p:cNvCxnSpPr>
            <p:nvPr/>
          </p:nvCxnSpPr>
          <p:spPr>
            <a:xfrm>
              <a:off x="5673187" y="4232028"/>
              <a:ext cx="321213" cy="22944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0EC0793F-A3C7-4847-A6F7-6F7D9B032BAA}"/>
                </a:ext>
              </a:extLst>
            </p:cNvPr>
            <p:cNvCxnSpPr>
              <a:cxnSpLocks/>
              <a:stCxn id="65" idx="3"/>
            </p:cNvCxnSpPr>
            <p:nvPr/>
          </p:nvCxnSpPr>
          <p:spPr>
            <a:xfrm flipV="1">
              <a:off x="5673187" y="4662435"/>
              <a:ext cx="364198" cy="5805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1005CC34-96C5-4014-B9EB-18EC5DA0F81B}"/>
                </a:ext>
              </a:extLst>
            </p:cNvPr>
            <p:cNvCxnSpPr>
              <a:cxnSpLocks/>
              <a:stCxn id="66" idx="3"/>
            </p:cNvCxnSpPr>
            <p:nvPr/>
          </p:nvCxnSpPr>
          <p:spPr>
            <a:xfrm flipV="1">
              <a:off x="5673187" y="4783015"/>
              <a:ext cx="336844" cy="28525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1" name="Rectangle 90">
              <a:extLst>
                <a:ext uri="{FF2B5EF4-FFF2-40B4-BE49-F238E27FC236}">
                  <a16:creationId xmlns:a16="http://schemas.microsoft.com/office/drawing/2014/main" id="{F0A35D3D-523E-4280-B4F5-ECFE4F2D611B}"/>
                </a:ext>
              </a:extLst>
            </p:cNvPr>
            <p:cNvSpPr/>
            <p:nvPr/>
          </p:nvSpPr>
          <p:spPr>
            <a:xfrm>
              <a:off x="3482536" y="5666151"/>
              <a:ext cx="2194560" cy="2735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Next Advisory Issued</a:t>
              </a:r>
            </a:p>
          </p:txBody>
        </p:sp>
        <p:cxnSp>
          <p:nvCxnSpPr>
            <p:cNvPr id="54" name="Straight Arrow Connector 53">
              <a:extLst>
                <a:ext uri="{FF2B5EF4-FFF2-40B4-BE49-F238E27FC236}">
                  <a16:creationId xmlns:a16="http://schemas.microsoft.com/office/drawing/2014/main" id="{FDF568CE-C944-40CD-B84D-5B0F03BE13BA}"/>
                </a:ext>
              </a:extLst>
            </p:cNvPr>
            <p:cNvCxnSpPr>
              <a:cxnSpLocks/>
              <a:stCxn id="91" idx="3"/>
            </p:cNvCxnSpPr>
            <p:nvPr/>
          </p:nvCxnSpPr>
          <p:spPr>
            <a:xfrm>
              <a:off x="5677096" y="5802920"/>
              <a:ext cx="317304" cy="5526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9362899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0" y="0"/>
            <a:ext cx="9144000" cy="868706"/>
          </a:xfrm>
        </p:spPr>
        <p:txBody>
          <a:bodyPr>
            <a:normAutofit fontScale="90000"/>
          </a:bodyPr>
          <a:lstStyle/>
          <a:p>
            <a:pPr eaLnBrk="1" hangingPunct="1"/>
            <a:r>
              <a:rPr lang="en-US" altLang="en-US" dirty="0"/>
              <a:t>Do You Understand Wind Flow Around Low and High Pressure Systems?</a:t>
            </a:r>
          </a:p>
        </p:txBody>
      </p:sp>
      <p:grpSp>
        <p:nvGrpSpPr>
          <p:cNvPr id="129044" name="Group 129043">
            <a:extLst>
              <a:ext uri="{FF2B5EF4-FFF2-40B4-BE49-F238E27FC236}">
                <a16:creationId xmlns:a16="http://schemas.microsoft.com/office/drawing/2014/main" id="{BE14AF93-5647-4118-941F-9975EAFA13AA}"/>
              </a:ext>
            </a:extLst>
          </p:cNvPr>
          <p:cNvGrpSpPr/>
          <p:nvPr/>
        </p:nvGrpSpPr>
        <p:grpSpPr>
          <a:xfrm>
            <a:off x="1783111" y="960147"/>
            <a:ext cx="5577779" cy="5303462"/>
            <a:chOff x="1783111" y="960147"/>
            <a:chExt cx="5577779" cy="5303462"/>
          </a:xfrm>
        </p:grpSpPr>
        <p:grpSp>
          <p:nvGrpSpPr>
            <p:cNvPr id="129042" name="Group 129041">
              <a:extLst>
                <a:ext uri="{FF2B5EF4-FFF2-40B4-BE49-F238E27FC236}">
                  <a16:creationId xmlns:a16="http://schemas.microsoft.com/office/drawing/2014/main" id="{2365310F-99C9-4894-BE5A-CDE3C776887B}"/>
                </a:ext>
              </a:extLst>
            </p:cNvPr>
            <p:cNvGrpSpPr/>
            <p:nvPr/>
          </p:nvGrpSpPr>
          <p:grpSpPr>
            <a:xfrm>
              <a:off x="1783111" y="1234464"/>
              <a:ext cx="5577779" cy="5029145"/>
              <a:chOff x="640123" y="1417342"/>
              <a:chExt cx="5577779" cy="5029145"/>
            </a:xfrm>
          </p:grpSpPr>
          <p:grpSp>
            <p:nvGrpSpPr>
              <p:cNvPr id="4" name="Group 3">
                <a:extLst>
                  <a:ext uri="{FF2B5EF4-FFF2-40B4-BE49-F238E27FC236}">
                    <a16:creationId xmlns:a16="http://schemas.microsoft.com/office/drawing/2014/main" id="{8FDB2001-7613-41E7-8B7B-6A8E883BD95C}"/>
                  </a:ext>
                </a:extLst>
              </p:cNvPr>
              <p:cNvGrpSpPr/>
              <p:nvPr/>
            </p:nvGrpSpPr>
            <p:grpSpPr>
              <a:xfrm>
                <a:off x="914440" y="1600220"/>
                <a:ext cx="1828780" cy="1828780"/>
                <a:chOff x="914440" y="1600220"/>
                <a:chExt cx="1828780" cy="1828780"/>
              </a:xfrm>
            </p:grpSpPr>
            <p:sp>
              <p:nvSpPr>
                <p:cNvPr id="2" name="Oval 1">
                  <a:extLst>
                    <a:ext uri="{FF2B5EF4-FFF2-40B4-BE49-F238E27FC236}">
                      <a16:creationId xmlns:a16="http://schemas.microsoft.com/office/drawing/2014/main" id="{C4B29206-7759-42E8-8141-E231574CF782}"/>
                    </a:ext>
                  </a:extLst>
                </p:cNvPr>
                <p:cNvSpPr/>
                <p:nvPr/>
              </p:nvSpPr>
              <p:spPr>
                <a:xfrm>
                  <a:off x="914440" y="1600220"/>
                  <a:ext cx="1828780" cy="182878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2C23BDCE-B93F-4EF5-9E4A-4AB69F4F1B2A}"/>
                    </a:ext>
                  </a:extLst>
                </p:cNvPr>
                <p:cNvSpPr/>
                <p:nvPr/>
              </p:nvSpPr>
              <p:spPr>
                <a:xfrm>
                  <a:off x="1371635" y="2057415"/>
                  <a:ext cx="914390" cy="91439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rPr>
                    <a:t>L</a:t>
                  </a:r>
                </a:p>
              </p:txBody>
            </p:sp>
          </p:grpSp>
          <p:cxnSp>
            <p:nvCxnSpPr>
              <p:cNvPr id="6" name="Straight Arrow Connector 5">
                <a:extLst>
                  <a:ext uri="{FF2B5EF4-FFF2-40B4-BE49-F238E27FC236}">
                    <a16:creationId xmlns:a16="http://schemas.microsoft.com/office/drawing/2014/main" id="{5C5718CE-6A5B-43B1-89F9-CE4BF509EA91}"/>
                  </a:ext>
                </a:extLst>
              </p:cNvPr>
              <p:cNvCxnSpPr/>
              <p:nvPr/>
            </p:nvCxnSpPr>
            <p:spPr>
              <a:xfrm flipH="1">
                <a:off x="2011708" y="1874537"/>
                <a:ext cx="91439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AFDC9F8-F284-4FEE-9A9E-884E773638F1}"/>
                  </a:ext>
                </a:extLst>
              </p:cNvPr>
              <p:cNvCxnSpPr>
                <a:cxnSpLocks/>
              </p:cNvCxnSpPr>
              <p:nvPr/>
            </p:nvCxnSpPr>
            <p:spPr>
              <a:xfrm flipH="1" flipV="1">
                <a:off x="2468903" y="2423171"/>
                <a:ext cx="182878" cy="10058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6B67CBA-77C8-46B0-B364-F83DEA265AC6}"/>
                  </a:ext>
                </a:extLst>
              </p:cNvPr>
              <p:cNvCxnSpPr>
                <a:cxnSpLocks/>
              </p:cNvCxnSpPr>
              <p:nvPr/>
            </p:nvCxnSpPr>
            <p:spPr>
              <a:xfrm flipV="1">
                <a:off x="1463074" y="3063245"/>
                <a:ext cx="640074" cy="64007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08C28E5-6D1B-4E81-966B-0C4F90B1BAD8}"/>
                  </a:ext>
                </a:extLst>
              </p:cNvPr>
              <p:cNvCxnSpPr>
                <a:cxnSpLocks/>
              </p:cNvCxnSpPr>
              <p:nvPr/>
            </p:nvCxnSpPr>
            <p:spPr>
              <a:xfrm>
                <a:off x="640123" y="2880366"/>
                <a:ext cx="822951" cy="18287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7D3742B-41A5-4883-BC50-24297B07086F}"/>
                  </a:ext>
                </a:extLst>
              </p:cNvPr>
              <p:cNvCxnSpPr>
                <a:cxnSpLocks/>
              </p:cNvCxnSpPr>
              <p:nvPr/>
            </p:nvCxnSpPr>
            <p:spPr>
              <a:xfrm>
                <a:off x="731562" y="1965976"/>
                <a:ext cx="457195" cy="64007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FAB2A64-6738-48AB-99A6-07DFFDA65AD2}"/>
                  </a:ext>
                </a:extLst>
              </p:cNvPr>
              <p:cNvCxnSpPr>
                <a:cxnSpLocks/>
              </p:cNvCxnSpPr>
              <p:nvPr/>
            </p:nvCxnSpPr>
            <p:spPr>
              <a:xfrm flipH="1">
                <a:off x="1280196" y="1417342"/>
                <a:ext cx="457196" cy="54863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4D60198-A707-4FCF-B53A-44B1DC341976}"/>
                  </a:ext>
                </a:extLst>
              </p:cNvPr>
              <p:cNvCxnSpPr>
                <a:cxnSpLocks/>
              </p:cNvCxnSpPr>
              <p:nvPr/>
            </p:nvCxnSpPr>
            <p:spPr>
              <a:xfrm>
                <a:off x="1463074" y="2148854"/>
                <a:ext cx="91440" cy="3657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16081FB-E39F-4FA6-B15B-92F2535A297E}"/>
                  </a:ext>
                </a:extLst>
              </p:cNvPr>
              <p:cNvCxnSpPr>
                <a:cxnSpLocks/>
              </p:cNvCxnSpPr>
              <p:nvPr/>
            </p:nvCxnSpPr>
            <p:spPr>
              <a:xfrm flipH="1" flipV="1">
                <a:off x="2011708" y="2423171"/>
                <a:ext cx="274318" cy="3657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C787510B-35AA-4C58-9F88-FD9BC8346C19}"/>
                  </a:ext>
                </a:extLst>
              </p:cNvPr>
              <p:cNvGrpSpPr/>
              <p:nvPr/>
            </p:nvGrpSpPr>
            <p:grpSpPr>
              <a:xfrm>
                <a:off x="914440" y="4343390"/>
                <a:ext cx="1828780" cy="1828780"/>
                <a:chOff x="914440" y="1600220"/>
                <a:chExt cx="1828780" cy="1828780"/>
              </a:xfrm>
            </p:grpSpPr>
            <p:sp>
              <p:nvSpPr>
                <p:cNvPr id="31" name="Oval 30">
                  <a:extLst>
                    <a:ext uri="{FF2B5EF4-FFF2-40B4-BE49-F238E27FC236}">
                      <a16:creationId xmlns:a16="http://schemas.microsoft.com/office/drawing/2014/main" id="{497B4CDB-98BF-4E8F-88A8-2649E595371D}"/>
                    </a:ext>
                  </a:extLst>
                </p:cNvPr>
                <p:cNvSpPr/>
                <p:nvPr/>
              </p:nvSpPr>
              <p:spPr>
                <a:xfrm>
                  <a:off x="914440" y="1600220"/>
                  <a:ext cx="1828780" cy="182878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CB2F7F0F-E0C7-4DFD-B559-3E60E4E7C573}"/>
                    </a:ext>
                  </a:extLst>
                </p:cNvPr>
                <p:cNvSpPr/>
                <p:nvPr/>
              </p:nvSpPr>
              <p:spPr>
                <a:xfrm>
                  <a:off x="1371635" y="2057415"/>
                  <a:ext cx="914390" cy="91439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rPr>
                    <a:t>L</a:t>
                  </a:r>
                </a:p>
              </p:txBody>
            </p:sp>
          </p:grpSp>
          <p:cxnSp>
            <p:nvCxnSpPr>
              <p:cNvPr id="33" name="Straight Arrow Connector 32">
                <a:extLst>
                  <a:ext uri="{FF2B5EF4-FFF2-40B4-BE49-F238E27FC236}">
                    <a16:creationId xmlns:a16="http://schemas.microsoft.com/office/drawing/2014/main" id="{E93423E0-AF04-4836-92DA-001941DD410C}"/>
                  </a:ext>
                </a:extLst>
              </p:cNvPr>
              <p:cNvCxnSpPr>
                <a:cxnSpLocks/>
              </p:cNvCxnSpPr>
              <p:nvPr/>
            </p:nvCxnSpPr>
            <p:spPr>
              <a:xfrm>
                <a:off x="2011708" y="4069073"/>
                <a:ext cx="365756" cy="82295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13455808-10E5-47FE-826F-6B3839645270}"/>
                  </a:ext>
                </a:extLst>
              </p:cNvPr>
              <p:cNvCxnSpPr>
                <a:cxnSpLocks/>
              </p:cNvCxnSpPr>
              <p:nvPr/>
            </p:nvCxnSpPr>
            <p:spPr>
              <a:xfrm flipH="1">
                <a:off x="2377464" y="4983463"/>
                <a:ext cx="640073" cy="7315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E30E98F1-8EBE-4D04-9BA7-091D02FC4166}"/>
                  </a:ext>
                </a:extLst>
              </p:cNvPr>
              <p:cNvCxnSpPr>
                <a:cxnSpLocks/>
              </p:cNvCxnSpPr>
              <p:nvPr/>
            </p:nvCxnSpPr>
            <p:spPr>
              <a:xfrm flipH="1" flipV="1">
                <a:off x="1737391" y="5806415"/>
                <a:ext cx="731512" cy="54863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24BD34D0-5F05-45D5-B1E0-637501DFB995}"/>
                  </a:ext>
                </a:extLst>
              </p:cNvPr>
              <p:cNvCxnSpPr>
                <a:cxnSpLocks/>
              </p:cNvCxnSpPr>
              <p:nvPr/>
            </p:nvCxnSpPr>
            <p:spPr>
              <a:xfrm flipV="1">
                <a:off x="1280196" y="5532098"/>
                <a:ext cx="0" cy="91438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59642D7F-E7E7-4B01-A2ED-1C520040F791}"/>
                  </a:ext>
                </a:extLst>
              </p:cNvPr>
              <p:cNvCxnSpPr>
                <a:cxnSpLocks/>
              </p:cNvCxnSpPr>
              <p:nvPr/>
            </p:nvCxnSpPr>
            <p:spPr>
              <a:xfrm flipV="1">
                <a:off x="640123" y="4800585"/>
                <a:ext cx="548634" cy="7315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2CBB9B02-D68D-43E2-A603-51304B4333FD}"/>
                  </a:ext>
                </a:extLst>
              </p:cNvPr>
              <p:cNvCxnSpPr>
                <a:cxnSpLocks/>
              </p:cNvCxnSpPr>
              <p:nvPr/>
            </p:nvCxnSpPr>
            <p:spPr>
              <a:xfrm>
                <a:off x="1097318" y="4160512"/>
                <a:ext cx="731512" cy="45719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9CC3D940-18EB-4694-9110-007EC53DCA87}"/>
                  </a:ext>
                </a:extLst>
              </p:cNvPr>
              <p:cNvCxnSpPr>
                <a:cxnSpLocks/>
              </p:cNvCxnSpPr>
              <p:nvPr/>
            </p:nvCxnSpPr>
            <p:spPr>
              <a:xfrm flipV="1">
                <a:off x="1280196" y="5074902"/>
                <a:ext cx="365756" cy="27431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39759A16-8E16-44DF-98CC-5592BE494D7A}"/>
                  </a:ext>
                </a:extLst>
              </p:cNvPr>
              <p:cNvCxnSpPr>
                <a:cxnSpLocks/>
              </p:cNvCxnSpPr>
              <p:nvPr/>
            </p:nvCxnSpPr>
            <p:spPr>
              <a:xfrm flipH="1">
                <a:off x="1920269" y="5257781"/>
                <a:ext cx="457196" cy="2743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7BA6AB70-D976-4317-BD92-A731D2CA2823}"/>
                  </a:ext>
                </a:extLst>
              </p:cNvPr>
              <p:cNvGrpSpPr/>
              <p:nvPr/>
            </p:nvGrpSpPr>
            <p:grpSpPr>
              <a:xfrm>
                <a:off x="4114805" y="4343390"/>
                <a:ext cx="1828780" cy="1828780"/>
                <a:chOff x="914440" y="1600220"/>
                <a:chExt cx="1828780" cy="1828780"/>
              </a:xfrm>
            </p:grpSpPr>
            <p:sp>
              <p:nvSpPr>
                <p:cNvPr id="58" name="Oval 57">
                  <a:extLst>
                    <a:ext uri="{FF2B5EF4-FFF2-40B4-BE49-F238E27FC236}">
                      <a16:creationId xmlns:a16="http://schemas.microsoft.com/office/drawing/2014/main" id="{6A9AD993-44C6-4231-BCF2-291179A7EE0F}"/>
                    </a:ext>
                  </a:extLst>
                </p:cNvPr>
                <p:cNvSpPr/>
                <p:nvPr/>
              </p:nvSpPr>
              <p:spPr>
                <a:xfrm>
                  <a:off x="914440" y="1600220"/>
                  <a:ext cx="1828780" cy="182878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EC48C64F-1901-4D7F-9944-ABD6DE5DCEFB}"/>
                    </a:ext>
                  </a:extLst>
                </p:cNvPr>
                <p:cNvSpPr/>
                <p:nvPr/>
              </p:nvSpPr>
              <p:spPr>
                <a:xfrm>
                  <a:off x="1371635" y="2057415"/>
                  <a:ext cx="914390" cy="91439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00FF"/>
                      </a:solidFill>
                    </a:rPr>
                    <a:t>H</a:t>
                  </a:r>
                </a:p>
              </p:txBody>
            </p:sp>
          </p:grpSp>
          <p:cxnSp>
            <p:nvCxnSpPr>
              <p:cNvPr id="60" name="Straight Arrow Connector 59">
                <a:extLst>
                  <a:ext uri="{FF2B5EF4-FFF2-40B4-BE49-F238E27FC236}">
                    <a16:creationId xmlns:a16="http://schemas.microsoft.com/office/drawing/2014/main" id="{459653B4-2FF3-4678-8E51-90370BC583DF}"/>
                  </a:ext>
                </a:extLst>
              </p:cNvPr>
              <p:cNvCxnSpPr>
                <a:cxnSpLocks/>
              </p:cNvCxnSpPr>
              <p:nvPr/>
            </p:nvCxnSpPr>
            <p:spPr>
              <a:xfrm rot="10800000">
                <a:off x="5212073" y="4069073"/>
                <a:ext cx="365756" cy="82295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2BCB0F35-6761-4C94-884B-72C85A526619}"/>
                  </a:ext>
                </a:extLst>
              </p:cNvPr>
              <p:cNvCxnSpPr>
                <a:cxnSpLocks/>
              </p:cNvCxnSpPr>
              <p:nvPr/>
            </p:nvCxnSpPr>
            <p:spPr>
              <a:xfrm rot="10800000" flipH="1">
                <a:off x="5577829" y="4983463"/>
                <a:ext cx="640073" cy="7315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7CEB1EF0-4AC8-4BCE-8285-22D767421F22}"/>
                  </a:ext>
                </a:extLst>
              </p:cNvPr>
              <p:cNvCxnSpPr>
                <a:cxnSpLocks/>
              </p:cNvCxnSpPr>
              <p:nvPr/>
            </p:nvCxnSpPr>
            <p:spPr>
              <a:xfrm rot="10800000" flipH="1" flipV="1">
                <a:off x="4937756" y="5806415"/>
                <a:ext cx="731512" cy="54863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81921E4B-B7E8-4EDE-AF59-2CF34B8E885B}"/>
                  </a:ext>
                </a:extLst>
              </p:cNvPr>
              <p:cNvCxnSpPr>
                <a:cxnSpLocks/>
              </p:cNvCxnSpPr>
              <p:nvPr/>
            </p:nvCxnSpPr>
            <p:spPr>
              <a:xfrm rot="10800000" flipV="1">
                <a:off x="4480561" y="5532098"/>
                <a:ext cx="0" cy="91438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DD1B007E-B3DB-4D15-BFD9-3BF684E50C0D}"/>
                  </a:ext>
                </a:extLst>
              </p:cNvPr>
              <p:cNvCxnSpPr>
                <a:cxnSpLocks/>
              </p:cNvCxnSpPr>
              <p:nvPr/>
            </p:nvCxnSpPr>
            <p:spPr>
              <a:xfrm rot="10800000" flipV="1">
                <a:off x="3840488" y="4800585"/>
                <a:ext cx="548634" cy="7315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8C2F1594-159E-42E8-B4EE-9F1B50E1C645}"/>
                  </a:ext>
                </a:extLst>
              </p:cNvPr>
              <p:cNvCxnSpPr>
                <a:cxnSpLocks/>
              </p:cNvCxnSpPr>
              <p:nvPr/>
            </p:nvCxnSpPr>
            <p:spPr>
              <a:xfrm rot="10800000">
                <a:off x="4297683" y="4160512"/>
                <a:ext cx="731512" cy="45719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91EF77A4-26CA-4BD4-A8CB-AA3BA24F1318}"/>
                  </a:ext>
                </a:extLst>
              </p:cNvPr>
              <p:cNvCxnSpPr>
                <a:cxnSpLocks/>
              </p:cNvCxnSpPr>
              <p:nvPr/>
            </p:nvCxnSpPr>
            <p:spPr>
              <a:xfrm rot="10800000" flipV="1">
                <a:off x="4480561" y="5074902"/>
                <a:ext cx="365756" cy="27431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390C7A72-9608-4101-AC34-D702D450A01C}"/>
                  </a:ext>
                </a:extLst>
              </p:cNvPr>
              <p:cNvCxnSpPr>
                <a:cxnSpLocks/>
              </p:cNvCxnSpPr>
              <p:nvPr/>
            </p:nvCxnSpPr>
            <p:spPr>
              <a:xfrm flipV="1">
                <a:off x="5212073" y="5257782"/>
                <a:ext cx="365756" cy="27431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68" name="Group 67">
                <a:extLst>
                  <a:ext uri="{FF2B5EF4-FFF2-40B4-BE49-F238E27FC236}">
                    <a16:creationId xmlns:a16="http://schemas.microsoft.com/office/drawing/2014/main" id="{46C58E86-04A8-4CA0-81E0-6D0A2BF51799}"/>
                  </a:ext>
                </a:extLst>
              </p:cNvPr>
              <p:cNvGrpSpPr/>
              <p:nvPr/>
            </p:nvGrpSpPr>
            <p:grpSpPr>
              <a:xfrm>
                <a:off x="3931927" y="1600220"/>
                <a:ext cx="1828780" cy="1828780"/>
                <a:chOff x="914440" y="1600220"/>
                <a:chExt cx="1828780" cy="1828780"/>
              </a:xfrm>
            </p:grpSpPr>
            <p:sp>
              <p:nvSpPr>
                <p:cNvPr id="69" name="Oval 68">
                  <a:extLst>
                    <a:ext uri="{FF2B5EF4-FFF2-40B4-BE49-F238E27FC236}">
                      <a16:creationId xmlns:a16="http://schemas.microsoft.com/office/drawing/2014/main" id="{D5FBC652-8807-4B1F-A680-0BE22CF8A3AA}"/>
                    </a:ext>
                  </a:extLst>
                </p:cNvPr>
                <p:cNvSpPr/>
                <p:nvPr/>
              </p:nvSpPr>
              <p:spPr>
                <a:xfrm>
                  <a:off x="914440" y="1600220"/>
                  <a:ext cx="1828780" cy="182878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262DED93-96E9-4BE1-9E68-FE14D5D67096}"/>
                    </a:ext>
                  </a:extLst>
                </p:cNvPr>
                <p:cNvSpPr/>
                <p:nvPr/>
              </p:nvSpPr>
              <p:spPr>
                <a:xfrm>
                  <a:off x="1371635" y="2057415"/>
                  <a:ext cx="914390" cy="91439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00FF"/>
                      </a:solidFill>
                    </a:rPr>
                    <a:t>H</a:t>
                  </a:r>
                </a:p>
              </p:txBody>
            </p:sp>
          </p:grpSp>
          <p:cxnSp>
            <p:nvCxnSpPr>
              <p:cNvPr id="71" name="Straight Arrow Connector 70">
                <a:extLst>
                  <a:ext uri="{FF2B5EF4-FFF2-40B4-BE49-F238E27FC236}">
                    <a16:creationId xmlns:a16="http://schemas.microsoft.com/office/drawing/2014/main" id="{E92B602D-816B-407F-B9AF-6125FEC58C5C}"/>
                  </a:ext>
                </a:extLst>
              </p:cNvPr>
              <p:cNvCxnSpPr>
                <a:cxnSpLocks/>
              </p:cNvCxnSpPr>
              <p:nvPr/>
            </p:nvCxnSpPr>
            <p:spPr>
              <a:xfrm rot="10800000" flipH="1">
                <a:off x="5029195" y="1874537"/>
                <a:ext cx="91439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90B39C45-615F-42FA-8DA4-30E27205A74A}"/>
                  </a:ext>
                </a:extLst>
              </p:cNvPr>
              <p:cNvCxnSpPr>
                <a:cxnSpLocks/>
              </p:cNvCxnSpPr>
              <p:nvPr/>
            </p:nvCxnSpPr>
            <p:spPr>
              <a:xfrm rot="10800000" flipH="1" flipV="1">
                <a:off x="5486390" y="2423171"/>
                <a:ext cx="182878" cy="10058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8B03F707-4830-49D2-A2E5-5C3844D4436F}"/>
                  </a:ext>
                </a:extLst>
              </p:cNvPr>
              <p:cNvCxnSpPr>
                <a:cxnSpLocks/>
              </p:cNvCxnSpPr>
              <p:nvPr/>
            </p:nvCxnSpPr>
            <p:spPr>
              <a:xfrm rot="10800000" flipV="1">
                <a:off x="4480561" y="3063245"/>
                <a:ext cx="640074" cy="64007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68EA5426-7B46-4FDA-8C0B-A1EA6409E7ED}"/>
                  </a:ext>
                </a:extLst>
              </p:cNvPr>
              <p:cNvCxnSpPr>
                <a:cxnSpLocks/>
              </p:cNvCxnSpPr>
              <p:nvPr/>
            </p:nvCxnSpPr>
            <p:spPr>
              <a:xfrm rot="10800000">
                <a:off x="3657610" y="2880366"/>
                <a:ext cx="822951" cy="18287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61045C74-C17A-4B98-B0F6-C8EBD77E29A9}"/>
                  </a:ext>
                </a:extLst>
              </p:cNvPr>
              <p:cNvCxnSpPr>
                <a:cxnSpLocks/>
              </p:cNvCxnSpPr>
              <p:nvPr/>
            </p:nvCxnSpPr>
            <p:spPr>
              <a:xfrm rot="10800000">
                <a:off x="3749049" y="1965976"/>
                <a:ext cx="457195" cy="64007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41BC502E-BF7C-4023-9C12-3BB8984585AE}"/>
                  </a:ext>
                </a:extLst>
              </p:cNvPr>
              <p:cNvCxnSpPr>
                <a:cxnSpLocks/>
              </p:cNvCxnSpPr>
              <p:nvPr/>
            </p:nvCxnSpPr>
            <p:spPr>
              <a:xfrm rot="10800000" flipH="1">
                <a:off x="4297683" y="1417342"/>
                <a:ext cx="457196" cy="54863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67099AC7-AE34-458D-8CCE-8130E3D75BDD}"/>
                  </a:ext>
                </a:extLst>
              </p:cNvPr>
              <p:cNvCxnSpPr>
                <a:cxnSpLocks/>
              </p:cNvCxnSpPr>
              <p:nvPr/>
            </p:nvCxnSpPr>
            <p:spPr>
              <a:xfrm rot="10800000">
                <a:off x="4480561" y="2148854"/>
                <a:ext cx="91440" cy="3657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D2E4470B-BC24-4E80-9173-9A0E7A3ED680}"/>
                  </a:ext>
                </a:extLst>
              </p:cNvPr>
              <p:cNvCxnSpPr>
                <a:cxnSpLocks/>
              </p:cNvCxnSpPr>
              <p:nvPr/>
            </p:nvCxnSpPr>
            <p:spPr>
              <a:xfrm rot="10800000" flipH="1" flipV="1">
                <a:off x="5029195" y="2423171"/>
                <a:ext cx="274318" cy="3657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29043" name="TextBox 129042">
              <a:extLst>
                <a:ext uri="{FF2B5EF4-FFF2-40B4-BE49-F238E27FC236}">
                  <a16:creationId xmlns:a16="http://schemas.microsoft.com/office/drawing/2014/main" id="{35362155-8C2A-4480-AE74-C1558E504728}"/>
                </a:ext>
              </a:extLst>
            </p:cNvPr>
            <p:cNvSpPr txBox="1"/>
            <p:nvPr/>
          </p:nvSpPr>
          <p:spPr>
            <a:xfrm>
              <a:off x="3291854" y="960147"/>
              <a:ext cx="2560291" cy="369332"/>
            </a:xfrm>
            <a:prstGeom prst="rect">
              <a:avLst/>
            </a:prstGeom>
            <a:noFill/>
          </p:spPr>
          <p:txBody>
            <a:bodyPr wrap="square" rtlCol="0">
              <a:spAutoFit/>
            </a:bodyPr>
            <a:lstStyle/>
            <a:p>
              <a:pPr algn="ctr"/>
              <a:r>
                <a:rPr lang="en-US" dirty="0"/>
                <a:t>Northern Hemisphere</a:t>
              </a:r>
            </a:p>
          </p:txBody>
        </p:sp>
        <p:sp>
          <p:nvSpPr>
            <p:cNvPr id="83" name="TextBox 82">
              <a:extLst>
                <a:ext uri="{FF2B5EF4-FFF2-40B4-BE49-F238E27FC236}">
                  <a16:creationId xmlns:a16="http://schemas.microsoft.com/office/drawing/2014/main" id="{6EE30CA4-6BB3-474B-A0D8-5C6E2A78AB66}"/>
                </a:ext>
              </a:extLst>
            </p:cNvPr>
            <p:cNvSpPr txBox="1"/>
            <p:nvPr/>
          </p:nvSpPr>
          <p:spPr>
            <a:xfrm>
              <a:off x="3291854" y="3608302"/>
              <a:ext cx="2560291" cy="369332"/>
            </a:xfrm>
            <a:prstGeom prst="rect">
              <a:avLst/>
            </a:prstGeom>
            <a:noFill/>
          </p:spPr>
          <p:txBody>
            <a:bodyPr wrap="square" rtlCol="0">
              <a:spAutoFit/>
            </a:bodyPr>
            <a:lstStyle/>
            <a:p>
              <a:pPr algn="ctr"/>
              <a:r>
                <a:rPr lang="en-US" dirty="0"/>
                <a:t>Southern Hemisphere</a:t>
              </a:r>
            </a:p>
          </p:txBody>
        </p:sp>
      </p:grpSp>
    </p:spTree>
    <p:custDataLst>
      <p:tags r:id="rId1"/>
    </p:custDataLst>
    <p:extLst>
      <p:ext uri="{BB962C8B-B14F-4D97-AF65-F5344CB8AC3E}">
        <p14:creationId xmlns:p14="http://schemas.microsoft.com/office/powerpoint/2010/main" val="29909133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pPr>
              <a:defRPr/>
            </a:pPr>
            <a:r>
              <a:rPr lang="en-US" altLang="en-US" dirty="0"/>
              <a:t>The 1-2-3 Rule for Tropical Cyclone Avoidance</a:t>
            </a:r>
          </a:p>
        </p:txBody>
      </p:sp>
    </p:spTree>
    <p:custDataLst>
      <p:tags r:id="rId1"/>
    </p:custDataLst>
    <p:extLst>
      <p:ext uri="{BB962C8B-B14F-4D97-AF65-F5344CB8AC3E}">
        <p14:creationId xmlns:p14="http://schemas.microsoft.com/office/powerpoint/2010/main" val="37838739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1"/>
          <p:cNvSpPr>
            <a:spLocks noGrp="1"/>
          </p:cNvSpPr>
          <p:nvPr>
            <p:ph type="title"/>
          </p:nvPr>
        </p:nvSpPr>
        <p:spPr/>
        <p:txBody>
          <a:bodyPr>
            <a:normAutofit fontScale="90000"/>
          </a:bodyPr>
          <a:lstStyle/>
          <a:p>
            <a:r>
              <a:rPr lang="en-US" altLang="en-US" dirty="0"/>
              <a:t>Bowditch Version Dangerous/Navigable Semicircle (N.H.)</a:t>
            </a:r>
          </a:p>
        </p:txBody>
      </p:sp>
      <p:grpSp>
        <p:nvGrpSpPr>
          <p:cNvPr id="29699" name="Group 22"/>
          <p:cNvGrpSpPr>
            <a:grpSpLocks/>
          </p:cNvGrpSpPr>
          <p:nvPr/>
        </p:nvGrpSpPr>
        <p:grpSpPr bwMode="auto">
          <a:xfrm>
            <a:off x="2234083" y="958781"/>
            <a:ext cx="6737350" cy="5410200"/>
            <a:chOff x="501710" y="838200"/>
            <a:chExt cx="6737290" cy="5410200"/>
          </a:xfrm>
        </p:grpSpPr>
        <p:sp>
          <p:nvSpPr>
            <p:cNvPr id="21" name="Rectangle 20"/>
            <p:cNvSpPr/>
            <p:nvPr/>
          </p:nvSpPr>
          <p:spPr>
            <a:xfrm>
              <a:off x="501710" y="838200"/>
              <a:ext cx="6737290" cy="54102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Freeform 5"/>
            <p:cNvSpPr/>
            <p:nvPr/>
          </p:nvSpPr>
          <p:spPr>
            <a:xfrm>
              <a:off x="3352835" y="2797175"/>
              <a:ext cx="608008" cy="1406525"/>
            </a:xfrm>
            <a:custGeom>
              <a:avLst/>
              <a:gdLst>
                <a:gd name="connsiteX0" fmla="*/ 422413 w 608772"/>
                <a:gd name="connsiteY0" fmla="*/ 0 h 1406387"/>
                <a:gd name="connsiteX1" fmla="*/ 507544 w 608772"/>
                <a:gd name="connsiteY1" fmla="*/ 7573 h 1406387"/>
                <a:gd name="connsiteX2" fmla="*/ 559076 w 608772"/>
                <a:gd name="connsiteY2" fmla="*/ 21687 h 1406387"/>
                <a:gd name="connsiteX3" fmla="*/ 531317 w 608772"/>
                <a:gd name="connsiteY3" fmla="*/ 29290 h 1406387"/>
                <a:gd name="connsiteX4" fmla="*/ 278193 w 608772"/>
                <a:gd name="connsiteY4" fmla="*/ 315957 h 1406387"/>
                <a:gd name="connsiteX5" fmla="*/ 276142 w 608772"/>
                <a:gd name="connsiteY5" fmla="*/ 339885 h 1406387"/>
                <a:gd name="connsiteX6" fmla="*/ 293205 w 608772"/>
                <a:gd name="connsiteY6" fmla="*/ 337931 h 1406387"/>
                <a:gd name="connsiteX7" fmla="*/ 586410 w 608772"/>
                <a:gd name="connsiteY7" fmla="*/ 670892 h 1406387"/>
                <a:gd name="connsiteX8" fmla="*/ 563369 w 608772"/>
                <a:gd name="connsiteY8" fmla="*/ 800496 h 1406387"/>
                <a:gd name="connsiteX9" fmla="*/ 545011 w 608772"/>
                <a:gd name="connsiteY9" fmla="*/ 838903 h 1406387"/>
                <a:gd name="connsiteX10" fmla="*/ 575577 w 608772"/>
                <a:gd name="connsiteY10" fmla="*/ 888591 h 1406387"/>
                <a:gd name="connsiteX11" fmla="*/ 608772 w 608772"/>
                <a:gd name="connsiteY11" fmla="*/ 1033669 h 1406387"/>
                <a:gd name="connsiteX12" fmla="*/ 186359 w 608772"/>
                <a:gd name="connsiteY12" fmla="*/ 1406387 h 1406387"/>
                <a:gd name="connsiteX13" fmla="*/ 101228 w 608772"/>
                <a:gd name="connsiteY13" fmla="*/ 1398815 h 1406387"/>
                <a:gd name="connsiteX14" fmla="*/ 49696 w 608772"/>
                <a:gd name="connsiteY14" fmla="*/ 1384700 h 1406387"/>
                <a:gd name="connsiteX15" fmla="*/ 77455 w 608772"/>
                <a:gd name="connsiteY15" fmla="*/ 1377097 h 1406387"/>
                <a:gd name="connsiteX16" fmla="*/ 335446 w 608772"/>
                <a:gd name="connsiteY16" fmla="*/ 1033669 h 1406387"/>
                <a:gd name="connsiteX17" fmla="*/ 332124 w 608772"/>
                <a:gd name="connsiteY17" fmla="*/ 994930 h 1406387"/>
                <a:gd name="connsiteX18" fmla="*/ 293205 w 608772"/>
                <a:gd name="connsiteY18" fmla="*/ 1003853 h 1406387"/>
                <a:gd name="connsiteX19" fmla="*/ 0 w 608772"/>
                <a:gd name="connsiteY19" fmla="*/ 670892 h 1406387"/>
                <a:gd name="connsiteX20" fmla="*/ 23042 w 608772"/>
                <a:gd name="connsiteY20" fmla="*/ 541289 h 1406387"/>
                <a:gd name="connsiteX21" fmla="*/ 33800 w 608772"/>
                <a:gd name="connsiteY21" fmla="*/ 518780 h 1406387"/>
                <a:gd name="connsiteX22" fmla="*/ 33195 w 608772"/>
                <a:gd name="connsiteY22" fmla="*/ 517797 h 1406387"/>
                <a:gd name="connsiteX23" fmla="*/ 0 w 608772"/>
                <a:gd name="connsiteY23" fmla="*/ 372718 h 1406387"/>
                <a:gd name="connsiteX24" fmla="*/ 422413 w 608772"/>
                <a:gd name="connsiteY24" fmla="*/ 0 h 140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8772" h="1406387">
                  <a:moveTo>
                    <a:pt x="422413" y="0"/>
                  </a:moveTo>
                  <a:cubicBezTo>
                    <a:pt x="451575" y="0"/>
                    <a:pt x="480046" y="2608"/>
                    <a:pt x="507544" y="7573"/>
                  </a:cubicBezTo>
                  <a:lnTo>
                    <a:pt x="559076" y="21687"/>
                  </a:lnTo>
                  <a:lnTo>
                    <a:pt x="531317" y="29290"/>
                  </a:lnTo>
                  <a:cubicBezTo>
                    <a:pt x="398658" y="78799"/>
                    <a:pt x="300628" y="186404"/>
                    <a:pt x="278193" y="315957"/>
                  </a:cubicBezTo>
                  <a:lnTo>
                    <a:pt x="276142" y="339885"/>
                  </a:lnTo>
                  <a:lnTo>
                    <a:pt x="293205" y="337931"/>
                  </a:lnTo>
                  <a:cubicBezTo>
                    <a:pt x="455138" y="337931"/>
                    <a:pt x="586410" y="487003"/>
                    <a:pt x="586410" y="670892"/>
                  </a:cubicBezTo>
                  <a:cubicBezTo>
                    <a:pt x="586410" y="716865"/>
                    <a:pt x="578206" y="760661"/>
                    <a:pt x="563369" y="800496"/>
                  </a:cubicBezTo>
                  <a:lnTo>
                    <a:pt x="545011" y="838903"/>
                  </a:lnTo>
                  <a:lnTo>
                    <a:pt x="575577" y="888591"/>
                  </a:lnTo>
                  <a:cubicBezTo>
                    <a:pt x="596952" y="933182"/>
                    <a:pt x="608772" y="982208"/>
                    <a:pt x="608772" y="1033669"/>
                  </a:cubicBezTo>
                  <a:cubicBezTo>
                    <a:pt x="608772" y="1239515"/>
                    <a:pt x="419651" y="1406387"/>
                    <a:pt x="186359" y="1406387"/>
                  </a:cubicBezTo>
                  <a:cubicBezTo>
                    <a:pt x="157197" y="1406387"/>
                    <a:pt x="128726" y="1403780"/>
                    <a:pt x="101228" y="1398815"/>
                  </a:cubicBezTo>
                  <a:lnTo>
                    <a:pt x="49696" y="1384700"/>
                  </a:lnTo>
                  <a:lnTo>
                    <a:pt x="77455" y="1377097"/>
                  </a:lnTo>
                  <a:cubicBezTo>
                    <a:pt x="229065" y="1320515"/>
                    <a:pt x="335446" y="1188054"/>
                    <a:pt x="335446" y="1033669"/>
                  </a:cubicBezTo>
                  <a:lnTo>
                    <a:pt x="332124" y="994930"/>
                  </a:lnTo>
                  <a:lnTo>
                    <a:pt x="293205" y="1003853"/>
                  </a:lnTo>
                  <a:cubicBezTo>
                    <a:pt x="131272" y="1003853"/>
                    <a:pt x="0" y="854781"/>
                    <a:pt x="0" y="670892"/>
                  </a:cubicBezTo>
                  <a:cubicBezTo>
                    <a:pt x="0" y="624920"/>
                    <a:pt x="8205" y="581124"/>
                    <a:pt x="23042" y="541289"/>
                  </a:cubicBezTo>
                  <a:lnTo>
                    <a:pt x="33800" y="518780"/>
                  </a:lnTo>
                  <a:lnTo>
                    <a:pt x="33195" y="517797"/>
                  </a:lnTo>
                  <a:cubicBezTo>
                    <a:pt x="11820" y="473205"/>
                    <a:pt x="0" y="424180"/>
                    <a:pt x="0" y="372718"/>
                  </a:cubicBezTo>
                  <a:cubicBezTo>
                    <a:pt x="0" y="166872"/>
                    <a:pt x="189121" y="0"/>
                    <a:pt x="422413" y="0"/>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5" name="Straight Connector 4"/>
            <p:cNvCxnSpPr/>
            <p:nvPr/>
          </p:nvCxnSpPr>
          <p:spPr>
            <a:xfrm>
              <a:off x="914456" y="3443288"/>
              <a:ext cx="5486351"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 name="Arc 8"/>
            <p:cNvSpPr/>
            <p:nvPr/>
          </p:nvSpPr>
          <p:spPr>
            <a:xfrm>
              <a:off x="2438443" y="2224088"/>
              <a:ext cx="2438378" cy="2438400"/>
            </a:xfrm>
            <a:prstGeom prst="arc">
              <a:avLst>
                <a:gd name="adj1" fmla="val 14402586"/>
                <a:gd name="adj2" fmla="val 21253540"/>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4" name="Arc 13"/>
            <p:cNvSpPr/>
            <p:nvPr/>
          </p:nvSpPr>
          <p:spPr>
            <a:xfrm rot="10800000">
              <a:off x="2438443" y="2224088"/>
              <a:ext cx="2438378" cy="2438400"/>
            </a:xfrm>
            <a:prstGeom prst="arc">
              <a:avLst>
                <a:gd name="adj1" fmla="val 14402586"/>
                <a:gd name="adj2" fmla="val 21253540"/>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5" name="Oval 14"/>
            <p:cNvSpPr/>
            <p:nvPr/>
          </p:nvSpPr>
          <p:spPr>
            <a:xfrm>
              <a:off x="3624295" y="1995488"/>
              <a:ext cx="76199" cy="762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Oval 19"/>
            <p:cNvSpPr/>
            <p:nvPr/>
          </p:nvSpPr>
          <p:spPr>
            <a:xfrm>
              <a:off x="3624295" y="4891088"/>
              <a:ext cx="76199" cy="762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9708" name="TextBox 15"/>
            <p:cNvSpPr txBox="1">
              <a:spLocks noChangeArrowheads="1"/>
            </p:cNvSpPr>
            <p:nvPr/>
          </p:nvSpPr>
          <p:spPr bwMode="auto">
            <a:xfrm>
              <a:off x="3492438" y="1658651"/>
              <a:ext cx="3513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b="1" dirty="0">
                  <a:latin typeface="Arial" panose="020B0604020202020204" pitchFamily="34" charset="0"/>
                </a:rPr>
                <a:t>A</a:t>
              </a:r>
            </a:p>
          </p:txBody>
        </p:sp>
        <p:sp>
          <p:nvSpPr>
            <p:cNvPr id="29709" name="TextBox 21"/>
            <p:cNvSpPr txBox="1">
              <a:spLocks noChangeArrowheads="1"/>
            </p:cNvSpPr>
            <p:nvPr/>
          </p:nvSpPr>
          <p:spPr bwMode="auto">
            <a:xfrm>
              <a:off x="3492437" y="5011451"/>
              <a:ext cx="3513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b="1" dirty="0">
                  <a:latin typeface="Arial" panose="020B0604020202020204" pitchFamily="34" charset="0"/>
                </a:rPr>
                <a:t>B</a:t>
              </a:r>
            </a:p>
          </p:txBody>
        </p:sp>
        <p:sp>
          <p:nvSpPr>
            <p:cNvPr id="18" name="Left Arrow 17"/>
            <p:cNvSpPr/>
            <p:nvPr/>
          </p:nvSpPr>
          <p:spPr>
            <a:xfrm>
              <a:off x="2057446" y="3367088"/>
              <a:ext cx="1295388" cy="152400"/>
            </a:xfrm>
            <a:prstGeom prst="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9711" name="TextBox 18"/>
            <p:cNvSpPr txBox="1">
              <a:spLocks noChangeArrowheads="1"/>
            </p:cNvSpPr>
            <p:nvPr/>
          </p:nvSpPr>
          <p:spPr bwMode="auto">
            <a:xfrm>
              <a:off x="860563" y="2758730"/>
              <a:ext cx="19928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dirty="0">
                  <a:latin typeface="Arial" panose="020B0604020202020204" pitchFamily="34" charset="0"/>
                </a:rPr>
                <a:t>Hurricane moving</a:t>
              </a:r>
              <a:br>
                <a:rPr lang="en-US" altLang="en-US" dirty="0">
                  <a:latin typeface="Arial" panose="020B0604020202020204" pitchFamily="34" charset="0"/>
                </a:rPr>
              </a:br>
              <a:r>
                <a:rPr lang="en-US" altLang="en-US" dirty="0">
                  <a:latin typeface="Arial" panose="020B0604020202020204" pitchFamily="34" charset="0"/>
                </a:rPr>
                <a:t>west at 15 kts</a:t>
              </a:r>
            </a:p>
          </p:txBody>
        </p:sp>
        <p:sp>
          <p:nvSpPr>
            <p:cNvPr id="29712" name="TextBox 25"/>
            <p:cNvSpPr txBox="1">
              <a:spLocks noChangeArrowheads="1"/>
            </p:cNvSpPr>
            <p:nvPr/>
          </p:nvSpPr>
          <p:spPr bwMode="auto">
            <a:xfrm>
              <a:off x="3915978" y="3481146"/>
              <a:ext cx="31261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400" dirty="0">
                  <a:latin typeface="Arial" panose="020B0604020202020204" pitchFamily="34" charset="0"/>
                </a:rPr>
                <a:t>Hurricane’s average winds are 85 kts</a:t>
              </a:r>
            </a:p>
          </p:txBody>
        </p:sp>
        <p:sp>
          <p:nvSpPr>
            <p:cNvPr id="29713" name="TextBox 26"/>
            <p:cNvSpPr txBox="1">
              <a:spLocks noChangeArrowheads="1"/>
            </p:cNvSpPr>
            <p:nvPr/>
          </p:nvSpPr>
          <p:spPr bwMode="auto">
            <a:xfrm>
              <a:off x="3775316" y="1660920"/>
              <a:ext cx="26853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dirty="0">
                  <a:latin typeface="Arial" panose="020B0604020202020204" pitchFamily="34" charset="0"/>
                </a:rPr>
                <a:t>85 kts + 15 kts = 100 kts</a:t>
              </a:r>
            </a:p>
          </p:txBody>
        </p:sp>
        <p:sp>
          <p:nvSpPr>
            <p:cNvPr id="29714" name="TextBox 27"/>
            <p:cNvSpPr txBox="1">
              <a:spLocks noChangeArrowheads="1"/>
            </p:cNvSpPr>
            <p:nvPr/>
          </p:nvSpPr>
          <p:spPr bwMode="auto">
            <a:xfrm>
              <a:off x="3775316" y="5009261"/>
              <a:ext cx="24994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dirty="0">
                  <a:latin typeface="Arial" panose="020B0604020202020204" pitchFamily="34" charset="0"/>
                </a:rPr>
                <a:t>85 kts - 15 kts = 70 kts</a:t>
              </a:r>
            </a:p>
          </p:txBody>
        </p:sp>
        <p:sp>
          <p:nvSpPr>
            <p:cNvPr id="29715" name="TextBox 28"/>
            <p:cNvSpPr txBox="1">
              <a:spLocks noChangeArrowheads="1"/>
            </p:cNvSpPr>
            <p:nvPr/>
          </p:nvSpPr>
          <p:spPr bwMode="auto">
            <a:xfrm>
              <a:off x="2077450" y="1143000"/>
              <a:ext cx="31813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u="sng" dirty="0">
                  <a:latin typeface="Arial" panose="020B0604020202020204" pitchFamily="34" charset="0"/>
                </a:rPr>
                <a:t>Right Side of Topical Cyclone</a:t>
              </a:r>
            </a:p>
          </p:txBody>
        </p:sp>
        <p:sp>
          <p:nvSpPr>
            <p:cNvPr id="29716" name="TextBox 29"/>
            <p:cNvSpPr txBox="1">
              <a:spLocks noChangeArrowheads="1"/>
            </p:cNvSpPr>
            <p:nvPr/>
          </p:nvSpPr>
          <p:spPr bwMode="auto">
            <a:xfrm>
              <a:off x="2096486" y="5512171"/>
              <a:ext cx="31214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u="sng" dirty="0">
                  <a:latin typeface="Arial" panose="020B0604020202020204" pitchFamily="34" charset="0"/>
                </a:rPr>
                <a:t>Left Side of Tropical Cyclone</a:t>
              </a:r>
            </a:p>
          </p:txBody>
        </p:sp>
      </p:grpSp>
      <p:sp>
        <p:nvSpPr>
          <p:cNvPr id="29700" name="Rectangle 4"/>
          <p:cNvSpPr>
            <a:spLocks/>
          </p:cNvSpPr>
          <p:nvPr/>
        </p:nvSpPr>
        <p:spPr bwMode="auto">
          <a:xfrm>
            <a:off x="138427" y="840346"/>
            <a:ext cx="2906712" cy="185896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tIns="91440" bIns="91440">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ts val="738"/>
              </a:spcBef>
              <a:buClr>
                <a:srgbClr val="FFFFFF"/>
              </a:buClr>
              <a:buFont typeface="Arial" panose="020B0604020202020204" pitchFamily="34" charset="0"/>
              <a:buNone/>
            </a:pPr>
            <a:r>
              <a:rPr lang="en-US" altLang="en-US" sz="1800" dirty="0">
                <a:solidFill>
                  <a:schemeClr val="bg1"/>
                </a:solidFill>
                <a:latin typeface="Arial" panose="020B0604020202020204" pitchFamily="34" charset="0"/>
              </a:rPr>
              <a:t>NOTE!</a:t>
            </a:r>
          </a:p>
          <a:p>
            <a:pPr eaLnBrk="1" hangingPunct="1">
              <a:lnSpc>
                <a:spcPct val="90000"/>
              </a:lnSpc>
              <a:spcBef>
                <a:spcPts val="738"/>
              </a:spcBef>
              <a:buFontTx/>
              <a:buNone/>
            </a:pPr>
            <a:r>
              <a:rPr lang="en-US" altLang="en-US" sz="1800" dirty="0">
                <a:solidFill>
                  <a:schemeClr val="bg1"/>
                </a:solidFill>
                <a:latin typeface="Arial" panose="020B0604020202020204" pitchFamily="34" charset="0"/>
              </a:rPr>
              <a:t>Some refer to the less dangerous semi-circle as “</a:t>
            </a:r>
            <a:r>
              <a:rPr lang="en-US" altLang="en-US" sz="1800" b="1" i="1" dirty="0">
                <a:solidFill>
                  <a:schemeClr val="bg1"/>
                </a:solidFill>
                <a:latin typeface="Arial" panose="020B0604020202020204" pitchFamily="34" charset="0"/>
              </a:rPr>
              <a:t>Navigable</a:t>
            </a:r>
            <a:r>
              <a:rPr lang="en-US" altLang="en-US" sz="1800" dirty="0">
                <a:solidFill>
                  <a:schemeClr val="bg1"/>
                </a:solidFill>
                <a:latin typeface="Arial" panose="020B0604020202020204" pitchFamily="34" charset="0"/>
              </a:rPr>
              <a:t>”.</a:t>
            </a:r>
          </a:p>
          <a:p>
            <a:pPr eaLnBrk="1" hangingPunct="1">
              <a:lnSpc>
                <a:spcPct val="90000"/>
              </a:lnSpc>
              <a:spcBef>
                <a:spcPts val="738"/>
              </a:spcBef>
              <a:buFontTx/>
              <a:buNone/>
            </a:pPr>
            <a:r>
              <a:rPr lang="en-US" altLang="en-US" sz="1800" dirty="0">
                <a:solidFill>
                  <a:schemeClr val="bg1"/>
                </a:solidFill>
                <a:latin typeface="Arial" panose="020B0604020202020204" pitchFamily="34" charset="0"/>
              </a:rPr>
              <a:t>Don’t be fooled - it is all dangerous!!</a:t>
            </a:r>
          </a:p>
        </p:txBody>
      </p:sp>
    </p:spTree>
    <p:custDataLst>
      <p:tags r:id="rId1"/>
    </p:custDataLst>
    <p:extLst>
      <p:ext uri="{BB962C8B-B14F-4D97-AF65-F5344CB8AC3E}">
        <p14:creationId xmlns:p14="http://schemas.microsoft.com/office/powerpoint/2010/main" val="357188865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700"/>
                                        </p:tgtEl>
                                        <p:attrNameLst>
                                          <p:attrName>style.visibility</p:attrName>
                                        </p:attrNameLst>
                                      </p:cBhvr>
                                      <p:to>
                                        <p:strVal val="visible"/>
                                      </p:to>
                                    </p:set>
                                    <p:anim calcmode="lin" valueType="num">
                                      <p:cBhvr additive="base">
                                        <p:cTn id="7" dur="500" fill="hold"/>
                                        <p:tgtEl>
                                          <p:spTgt spid="29700"/>
                                        </p:tgtEl>
                                        <p:attrNameLst>
                                          <p:attrName>ppt_x</p:attrName>
                                        </p:attrNameLst>
                                      </p:cBhvr>
                                      <p:tavLst>
                                        <p:tav tm="0">
                                          <p:val>
                                            <p:strVal val="0-#ppt_w/2"/>
                                          </p:val>
                                        </p:tav>
                                        <p:tav tm="100000">
                                          <p:val>
                                            <p:strVal val="#ppt_x"/>
                                          </p:val>
                                        </p:tav>
                                      </p:tavLst>
                                    </p:anim>
                                    <p:anim calcmode="lin" valueType="num">
                                      <p:cBhvr additive="base">
                                        <p:cTn id="8" dur="500" fill="hold"/>
                                        <p:tgtEl>
                                          <p:spTgt spid="2970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pPr>
              <a:defRPr/>
            </a:pPr>
            <a:r>
              <a:rPr lang="en-US" altLang="en-US" dirty="0"/>
              <a:t>Plotting the Danger Area to Avoid using </a:t>
            </a:r>
            <a:br>
              <a:rPr lang="en-US" altLang="en-US" dirty="0"/>
            </a:br>
            <a:r>
              <a:rPr lang="en-US" altLang="en-US" dirty="0"/>
              <a:t>The 1-2-3 Rule for Tropical Cyclone Avoidance</a:t>
            </a:r>
          </a:p>
        </p:txBody>
      </p:sp>
    </p:spTree>
    <p:custDataLst>
      <p:tags r:id="rId1"/>
    </p:custDataLst>
    <p:extLst>
      <p:ext uri="{BB962C8B-B14F-4D97-AF65-F5344CB8AC3E}">
        <p14:creationId xmlns:p14="http://schemas.microsoft.com/office/powerpoint/2010/main" val="38945854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altLang="en-US" dirty="0"/>
              <a:t>Proposed New 1-2-3 Rule</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845" y="104646"/>
            <a:ext cx="8726311" cy="6409639"/>
          </a:xfrm>
          <a:prstGeom prst="rect">
            <a:avLst/>
          </a:prstGeom>
        </p:spPr>
      </p:pic>
    </p:spTree>
    <p:custDataLst>
      <p:tags r:id="rId1"/>
    </p:custDataLst>
    <p:extLst>
      <p:ext uri="{BB962C8B-B14F-4D97-AF65-F5344CB8AC3E}">
        <p14:creationId xmlns:p14="http://schemas.microsoft.com/office/powerpoint/2010/main" val="2242808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Content Placeholder 4"/>
          <p:cNvSpPr>
            <a:spLocks noGrp="1"/>
          </p:cNvSpPr>
          <p:nvPr>
            <p:ph idx="1"/>
          </p:nvPr>
        </p:nvSpPr>
        <p:spPr>
          <a:xfrm>
            <a:off x="76200" y="838200"/>
            <a:ext cx="3429000" cy="5135563"/>
          </a:xfrm>
        </p:spPr>
        <p:txBody>
          <a:bodyPr/>
          <a:lstStyle/>
          <a:p>
            <a:pPr marL="0" indent="0">
              <a:buFontTx/>
              <a:buNone/>
            </a:pPr>
            <a:r>
              <a:rPr lang="en-US" altLang="en-US" dirty="0"/>
              <a:t>Hey….Stan, how do we get a southerly </a:t>
            </a:r>
          </a:p>
          <a:p>
            <a:pPr marL="0" indent="0">
              <a:buFontTx/>
              <a:buNone/>
            </a:pPr>
            <a:r>
              <a:rPr lang="en-US" altLang="en-US" dirty="0"/>
              <a:t>wind &amp; moderate rain for the Bay Area in</a:t>
            </a:r>
          </a:p>
          <a:p>
            <a:pPr marL="0" indent="0">
              <a:buFontTx/>
              <a:buNone/>
            </a:pPr>
            <a:r>
              <a:rPr lang="en-US" altLang="en-US" dirty="0"/>
              <a:t>the middle of July?</a:t>
            </a:r>
          </a:p>
          <a:p>
            <a:pPr marL="0" indent="0">
              <a:buFontTx/>
              <a:buNone/>
            </a:pPr>
            <a:endParaRPr lang="en-US" altLang="en-US" dirty="0"/>
          </a:p>
        </p:txBody>
      </p:sp>
      <p:grpSp>
        <p:nvGrpSpPr>
          <p:cNvPr id="70659" name="Group 6"/>
          <p:cNvGrpSpPr>
            <a:grpSpLocks/>
          </p:cNvGrpSpPr>
          <p:nvPr/>
        </p:nvGrpSpPr>
        <p:grpSpPr bwMode="auto">
          <a:xfrm>
            <a:off x="3505200" y="19050"/>
            <a:ext cx="5334000" cy="6400800"/>
            <a:chOff x="3505200" y="19052"/>
            <a:chExt cx="5334000" cy="6400800"/>
          </a:xfrm>
        </p:grpSpPr>
        <p:pic>
          <p:nvPicPr>
            <p:cNvPr id="7066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9052"/>
              <a:ext cx="5334000" cy="64008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Oval 5"/>
            <p:cNvSpPr/>
            <p:nvPr/>
          </p:nvSpPr>
          <p:spPr>
            <a:xfrm>
              <a:off x="7315200" y="3124202"/>
              <a:ext cx="990600" cy="14478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extLst>
      <p:ext uri="{BB962C8B-B14F-4D97-AF65-F5344CB8AC3E}">
        <p14:creationId xmlns:p14="http://schemas.microsoft.com/office/powerpoint/2010/main" val="2618583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76200"/>
            <a:ext cx="9029700" cy="868363"/>
          </a:xfrm>
        </p:spPr>
        <p:txBody>
          <a:bodyPr>
            <a:normAutofit/>
          </a:bodyPr>
          <a:lstStyle/>
          <a:p>
            <a:pPr>
              <a:defRPr/>
            </a:pPr>
            <a:r>
              <a:rPr lang="en-US" sz="3600" b="0" dirty="0"/>
              <a:t>When there is a rare cut-off low over California! </a:t>
            </a:r>
            <a:endParaRPr lang="en-US" sz="3600" dirty="0"/>
          </a:p>
        </p:txBody>
      </p:sp>
      <p:grpSp>
        <p:nvGrpSpPr>
          <p:cNvPr id="2" name="Group 1">
            <a:extLst>
              <a:ext uri="{FF2B5EF4-FFF2-40B4-BE49-F238E27FC236}">
                <a16:creationId xmlns:a16="http://schemas.microsoft.com/office/drawing/2014/main" id="{1C85FAFB-509A-4923-BDCD-592E8628163A}"/>
              </a:ext>
            </a:extLst>
          </p:cNvPr>
          <p:cNvGrpSpPr/>
          <p:nvPr/>
        </p:nvGrpSpPr>
        <p:grpSpPr>
          <a:xfrm>
            <a:off x="61546" y="792163"/>
            <a:ext cx="8915400" cy="5592763"/>
            <a:chOff x="61546" y="792163"/>
            <a:chExt cx="8915400" cy="5592763"/>
          </a:xfrm>
        </p:grpSpPr>
        <p:pic>
          <p:nvPicPr>
            <p:cNvPr id="7168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546" y="792163"/>
              <a:ext cx="8915400" cy="55927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Oval 5"/>
            <p:cNvSpPr/>
            <p:nvPr/>
          </p:nvSpPr>
          <p:spPr bwMode="auto">
            <a:xfrm>
              <a:off x="7414846" y="3154363"/>
              <a:ext cx="1395413" cy="1981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extLst>
      <p:ext uri="{BB962C8B-B14F-4D97-AF65-F5344CB8AC3E}">
        <p14:creationId xmlns:p14="http://schemas.microsoft.com/office/powerpoint/2010/main" val="37325227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D36C6-6B86-4D5D-9784-B6EFB23BC25F}"/>
              </a:ext>
            </a:extLst>
          </p:cNvPr>
          <p:cNvSpPr>
            <a:spLocks noGrp="1"/>
          </p:cNvSpPr>
          <p:nvPr>
            <p:ph type="title"/>
          </p:nvPr>
        </p:nvSpPr>
        <p:spPr/>
        <p:txBody>
          <a:bodyPr/>
          <a:lstStyle/>
          <a:p>
            <a:r>
              <a:rPr lang="en-US" dirty="0"/>
              <a:t>How do we get to 59 degrees F in Honolulu?</a:t>
            </a:r>
          </a:p>
        </p:txBody>
      </p:sp>
      <p:pic>
        <p:nvPicPr>
          <p:cNvPr id="4" name="Picture 3" descr="A close up of a map&#10;&#10;Description generated with high confidence">
            <a:extLst>
              <a:ext uri="{FF2B5EF4-FFF2-40B4-BE49-F238E27FC236}">
                <a16:creationId xmlns:a16="http://schemas.microsoft.com/office/drawing/2014/main" id="{8E3ECBA0-A71E-4051-AC49-3ED989546E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48" y="931985"/>
            <a:ext cx="9055760" cy="5574323"/>
          </a:xfrm>
          <a:prstGeom prst="rect">
            <a:avLst/>
          </a:prstGeom>
        </p:spPr>
      </p:pic>
    </p:spTree>
    <p:extLst>
      <p:ext uri="{BB962C8B-B14F-4D97-AF65-F5344CB8AC3E}">
        <p14:creationId xmlns:p14="http://schemas.microsoft.com/office/powerpoint/2010/main" val="7904778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E41F8-4874-4C43-998A-BA41AD103140}"/>
              </a:ext>
            </a:extLst>
          </p:cNvPr>
          <p:cNvSpPr>
            <a:spLocks noGrp="1"/>
          </p:cNvSpPr>
          <p:nvPr>
            <p:ph type="title"/>
          </p:nvPr>
        </p:nvSpPr>
        <p:spPr>
          <a:xfrm>
            <a:off x="-180753" y="63108"/>
            <a:ext cx="9250325" cy="1192642"/>
          </a:xfrm>
        </p:spPr>
        <p:txBody>
          <a:bodyPr>
            <a:normAutofit/>
          </a:bodyPr>
          <a:lstStyle/>
          <a:p>
            <a:r>
              <a:rPr lang="en-US" altLang="en-US" sz="2100" dirty="0"/>
              <a:t>Prior to Nov 13</a:t>
            </a:r>
            <a:r>
              <a:rPr lang="en-US" altLang="en-US" sz="2100" baseline="30000" dirty="0"/>
              <a:t>th</a:t>
            </a:r>
            <a:r>
              <a:rPr lang="en-US" altLang="en-US" sz="2100" dirty="0"/>
              <a:t>, 2017…NOAA/NWS OPC’s 12 UTC 48-Hour 500 mb North Pacific Ocean Forecast with TROF(s) Axes &amp; its Reflection on the Associated Surface Pressure Forecast Chart</a:t>
            </a:r>
            <a:endParaRPr lang="en-US" sz="2100" dirty="0">
              <a:latin typeface="+mn-lt"/>
            </a:endParaRPr>
          </a:p>
        </p:txBody>
      </p:sp>
      <p:grpSp>
        <p:nvGrpSpPr>
          <p:cNvPr id="16" name="Group 15">
            <a:extLst>
              <a:ext uri="{FF2B5EF4-FFF2-40B4-BE49-F238E27FC236}">
                <a16:creationId xmlns:a16="http://schemas.microsoft.com/office/drawing/2014/main" id="{62ADF5E0-3BC8-444A-BFE2-69F4B684F933}"/>
              </a:ext>
            </a:extLst>
          </p:cNvPr>
          <p:cNvGrpSpPr/>
          <p:nvPr/>
        </p:nvGrpSpPr>
        <p:grpSpPr>
          <a:xfrm>
            <a:off x="253066" y="1374324"/>
            <a:ext cx="8637863" cy="4776324"/>
            <a:chOff x="253068" y="1459384"/>
            <a:chExt cx="8637863" cy="4776324"/>
          </a:xfrm>
        </p:grpSpPr>
        <p:pic>
          <p:nvPicPr>
            <p:cNvPr id="3" name="Picture 2">
              <a:extLst>
                <a:ext uri="{FF2B5EF4-FFF2-40B4-BE49-F238E27FC236}">
                  <a16:creationId xmlns:a16="http://schemas.microsoft.com/office/drawing/2014/main" id="{318C6F03-A27B-4379-BA18-8CCAD302B8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640"/>
            <a:stretch/>
          </p:blipFill>
          <p:spPr bwMode="auto">
            <a:xfrm>
              <a:off x="253068" y="1463675"/>
              <a:ext cx="4275208" cy="4769141"/>
            </a:xfrm>
            <a:prstGeom prst="rect">
              <a:avLst/>
            </a:prstGeom>
            <a:noFill/>
            <a:ln w="9525">
              <a:solidFill>
                <a:srgbClr val="00206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54F1A592-9AE2-447E-A325-EF23AA72336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959"/>
            <a:stretch/>
          </p:blipFill>
          <p:spPr bwMode="auto">
            <a:xfrm>
              <a:off x="4410370" y="1459384"/>
              <a:ext cx="4480561" cy="477632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a:extLst>
                <a:ext uri="{FF2B5EF4-FFF2-40B4-BE49-F238E27FC236}">
                  <a16:creationId xmlns:a16="http://schemas.microsoft.com/office/drawing/2014/main" id="{AE542221-5C51-4136-83A3-3A0D9C2CC364}"/>
                </a:ext>
              </a:extLst>
            </p:cNvPr>
            <p:cNvSpPr/>
            <p:nvPr/>
          </p:nvSpPr>
          <p:spPr>
            <a:xfrm rot="1105834">
              <a:off x="1589256" y="3921084"/>
              <a:ext cx="561272" cy="105043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D5247E7A-5029-46DB-9C8B-3C6C7681C021}"/>
                </a:ext>
              </a:extLst>
            </p:cNvPr>
            <p:cNvSpPr/>
            <p:nvPr/>
          </p:nvSpPr>
          <p:spPr>
            <a:xfrm>
              <a:off x="4318551" y="3003258"/>
              <a:ext cx="1394258" cy="98990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63F51C53-B68B-4C89-A0D4-9B4F3D2A42ED}"/>
                </a:ext>
              </a:extLst>
            </p:cNvPr>
            <p:cNvSpPr/>
            <p:nvPr/>
          </p:nvSpPr>
          <p:spPr>
            <a:xfrm rot="20738086">
              <a:off x="5538471" y="3836350"/>
              <a:ext cx="1277896" cy="84832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E2847051-B306-4BE8-B8EE-E49912528518}"/>
                </a:ext>
              </a:extLst>
            </p:cNvPr>
            <p:cNvSpPr/>
            <p:nvPr/>
          </p:nvSpPr>
          <p:spPr>
            <a:xfrm rot="20714266">
              <a:off x="558807" y="3251362"/>
              <a:ext cx="561272" cy="105043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95DF2F43-97D9-4EDA-AC67-BC900054BB43}"/>
                </a:ext>
              </a:extLst>
            </p:cNvPr>
            <p:cNvSpPr/>
            <p:nvPr/>
          </p:nvSpPr>
          <p:spPr>
            <a:xfrm rot="17462806">
              <a:off x="7319856" y="4136701"/>
              <a:ext cx="1429657" cy="92581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A3A72818-6CF5-47C9-8294-5743613B63CC}"/>
                </a:ext>
              </a:extLst>
            </p:cNvPr>
            <p:cNvSpPr/>
            <p:nvPr/>
          </p:nvSpPr>
          <p:spPr>
            <a:xfrm rot="21345007">
              <a:off x="3620792" y="4065095"/>
              <a:ext cx="561272" cy="105043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07FBEE2E-B697-41A7-9345-C30A0B284157}"/>
                </a:ext>
              </a:extLst>
            </p:cNvPr>
            <p:cNvSpPr/>
            <p:nvPr/>
          </p:nvSpPr>
          <p:spPr>
            <a:xfrm rot="20532585">
              <a:off x="3020511" y="2709389"/>
              <a:ext cx="561272" cy="17564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A71FFC67-0618-4E3A-BBD3-7977920F7F3B}"/>
                </a:ext>
              </a:extLst>
            </p:cNvPr>
            <p:cNvSpPr/>
            <p:nvPr/>
          </p:nvSpPr>
          <p:spPr>
            <a:xfrm rot="890143">
              <a:off x="1393768" y="2218030"/>
              <a:ext cx="975671" cy="67221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8523F555-F4D3-49AD-A850-A655D2E3E354}"/>
                </a:ext>
              </a:extLst>
            </p:cNvPr>
            <p:cNvSpPr/>
            <p:nvPr/>
          </p:nvSpPr>
          <p:spPr>
            <a:xfrm rot="2366735">
              <a:off x="6796431" y="2563040"/>
              <a:ext cx="1377487" cy="76037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03A41601-308F-47C3-B474-BA0279525D92}"/>
                </a:ext>
              </a:extLst>
            </p:cNvPr>
            <p:cNvSpPr/>
            <p:nvPr/>
          </p:nvSpPr>
          <p:spPr>
            <a:xfrm>
              <a:off x="5453212" y="1760375"/>
              <a:ext cx="1315305"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8504404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81B9D-B3DC-4311-AAFA-6982EE1115D4}"/>
              </a:ext>
            </a:extLst>
          </p:cNvPr>
          <p:cNvSpPr>
            <a:spLocks noGrp="1"/>
          </p:cNvSpPr>
          <p:nvPr>
            <p:ph type="title"/>
          </p:nvPr>
        </p:nvSpPr>
        <p:spPr/>
        <p:txBody>
          <a:bodyPr/>
          <a:lstStyle/>
          <a:p>
            <a:r>
              <a:rPr lang="en-US" dirty="0"/>
              <a:t>500mb 12-UTC March 19, 2018</a:t>
            </a:r>
          </a:p>
        </p:txBody>
      </p:sp>
      <p:pic>
        <p:nvPicPr>
          <p:cNvPr id="4" name="Picture 3">
            <a:extLst>
              <a:ext uri="{FF2B5EF4-FFF2-40B4-BE49-F238E27FC236}">
                <a16:creationId xmlns:a16="http://schemas.microsoft.com/office/drawing/2014/main" id="{E37FDF02-9EB2-490A-8A41-7007B1DB08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03685"/>
            <a:ext cx="9144000" cy="5821680"/>
          </a:xfrm>
          <a:prstGeom prst="rect">
            <a:avLst/>
          </a:prstGeom>
        </p:spPr>
      </p:pic>
    </p:spTree>
    <p:custDataLst>
      <p:tags r:id="rId1"/>
    </p:custDataLst>
    <p:extLst>
      <p:ext uri="{BB962C8B-B14F-4D97-AF65-F5344CB8AC3E}">
        <p14:creationId xmlns:p14="http://schemas.microsoft.com/office/powerpoint/2010/main" val="1811896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FB415-199E-446C-8921-3C2EB2BB7263}"/>
              </a:ext>
            </a:extLst>
          </p:cNvPr>
          <p:cNvSpPr>
            <a:spLocks noGrp="1"/>
          </p:cNvSpPr>
          <p:nvPr>
            <p:ph type="title"/>
          </p:nvPr>
        </p:nvSpPr>
        <p:spPr/>
        <p:txBody>
          <a:bodyPr/>
          <a:lstStyle/>
          <a:p>
            <a:r>
              <a:rPr lang="en-US" dirty="0"/>
              <a:t>Surface Analysis 12-UTC March 19, 2008</a:t>
            </a:r>
          </a:p>
        </p:txBody>
      </p:sp>
      <p:pic>
        <p:nvPicPr>
          <p:cNvPr id="4" name="Picture 3">
            <a:extLst>
              <a:ext uri="{FF2B5EF4-FFF2-40B4-BE49-F238E27FC236}">
                <a16:creationId xmlns:a16="http://schemas.microsoft.com/office/drawing/2014/main" id="{AAF22781-8D46-44F6-AB4D-B212FBC8D5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12948"/>
            <a:ext cx="9144000" cy="5820833"/>
          </a:xfrm>
          <a:prstGeom prst="rect">
            <a:avLst/>
          </a:prstGeom>
        </p:spPr>
      </p:pic>
    </p:spTree>
    <p:custDataLst>
      <p:tags r:id="rId1"/>
    </p:custDataLst>
    <p:extLst>
      <p:ext uri="{BB962C8B-B14F-4D97-AF65-F5344CB8AC3E}">
        <p14:creationId xmlns:p14="http://schemas.microsoft.com/office/powerpoint/2010/main" val="359487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4"/>
          <p:cNvSpPr>
            <a:spLocks noGrp="1" noChangeArrowheads="1"/>
          </p:cNvSpPr>
          <p:nvPr>
            <p:ph type="title"/>
          </p:nvPr>
        </p:nvSpPr>
        <p:spPr>
          <a:xfrm>
            <a:off x="228600" y="152400"/>
            <a:ext cx="4191000" cy="6629400"/>
          </a:xfrm>
        </p:spPr>
        <p:txBody>
          <a:bodyPr/>
          <a:lstStyle/>
          <a:p>
            <a:pPr algn="l"/>
            <a:r>
              <a:rPr lang="en-US" altLang="en-US" sz="2800" dirty="0">
                <a:sym typeface="Arial" panose="020B0604020202020204" pitchFamily="34" charset="0"/>
              </a:rPr>
              <a:t>The “</a:t>
            </a:r>
            <a:r>
              <a:rPr lang="en-US" altLang="en-US" sz="2800" b="1" dirty="0">
                <a:sym typeface="Arial" panose="020B0604020202020204" pitchFamily="34" charset="0"/>
              </a:rPr>
              <a:t>Wind Feathers”</a:t>
            </a:r>
            <a:r>
              <a:rPr lang="en-US" altLang="en-US" sz="2800" dirty="0">
                <a:sym typeface="Arial" panose="020B0604020202020204" pitchFamily="34" charset="0"/>
              </a:rPr>
              <a:t> represent the speed of the winds, and are located at the end of the </a:t>
            </a:r>
            <a:r>
              <a:rPr lang="en-US" altLang="en-US" sz="2800" b="1" dirty="0">
                <a:sym typeface="Arial" panose="020B0604020202020204" pitchFamily="34" charset="0"/>
              </a:rPr>
              <a:t>“Staff”</a:t>
            </a:r>
            <a:r>
              <a:rPr lang="en-US" altLang="en-US" sz="2800" dirty="0">
                <a:sym typeface="Arial" panose="020B0604020202020204" pitchFamily="34" charset="0"/>
              </a:rPr>
              <a:t>. </a:t>
            </a:r>
            <a:br>
              <a:rPr lang="en-US" altLang="en-US" sz="2800" dirty="0">
                <a:sym typeface="Arial" panose="020B0604020202020204" pitchFamily="34" charset="0"/>
              </a:rPr>
            </a:br>
            <a:br>
              <a:rPr lang="en-US" altLang="en-US" sz="2800" dirty="0">
                <a:sym typeface="Arial" panose="020B0604020202020204" pitchFamily="34" charset="0"/>
              </a:rPr>
            </a:br>
            <a:r>
              <a:rPr lang="en-US" altLang="en-US" sz="2800" dirty="0">
                <a:sym typeface="Arial" panose="020B0604020202020204" pitchFamily="34" charset="0"/>
              </a:rPr>
              <a:t>(1.) 1.A full </a:t>
            </a:r>
            <a:r>
              <a:rPr lang="en-US" altLang="en-US" sz="2800" b="1" dirty="0">
                <a:sym typeface="Arial" panose="020B0604020202020204" pitchFamily="34" charset="0"/>
              </a:rPr>
              <a:t>“Feather”</a:t>
            </a:r>
            <a:r>
              <a:rPr lang="en-US" altLang="en-US" sz="2800" dirty="0">
                <a:sym typeface="Arial" panose="020B0604020202020204" pitchFamily="34" charset="0"/>
              </a:rPr>
              <a:t> indicates 10 knots</a:t>
            </a:r>
            <a:br>
              <a:rPr lang="en-US" altLang="en-US" sz="2800" dirty="0">
                <a:sym typeface="Arial" panose="020B0604020202020204" pitchFamily="34" charset="0"/>
              </a:rPr>
            </a:br>
            <a:r>
              <a:rPr lang="en-US" altLang="en-US" sz="2800" dirty="0">
                <a:sym typeface="Arial" panose="020B0604020202020204" pitchFamily="34" charset="0"/>
              </a:rPr>
              <a:t>(2.) A half </a:t>
            </a:r>
            <a:r>
              <a:rPr lang="en-US" altLang="en-US" sz="2800" b="1" dirty="0">
                <a:sym typeface="Arial" panose="020B0604020202020204" pitchFamily="34" charset="0"/>
              </a:rPr>
              <a:t>“Feather”</a:t>
            </a:r>
            <a:br>
              <a:rPr lang="en-US" altLang="en-US" sz="2800" b="1" dirty="0">
                <a:sym typeface="Arial" panose="020B0604020202020204" pitchFamily="34" charset="0"/>
              </a:rPr>
            </a:br>
            <a:r>
              <a:rPr lang="en-US" altLang="en-US" sz="2800" dirty="0">
                <a:sym typeface="Arial" panose="020B0604020202020204" pitchFamily="34" charset="0"/>
              </a:rPr>
              <a:t>indicates 5 knots</a:t>
            </a:r>
            <a:br>
              <a:rPr lang="en-US" altLang="en-US" sz="2800" dirty="0">
                <a:sym typeface="Arial" panose="020B0604020202020204" pitchFamily="34" charset="0"/>
              </a:rPr>
            </a:br>
            <a:r>
              <a:rPr lang="en-US" altLang="en-US" sz="2800" dirty="0">
                <a:sym typeface="Arial" panose="020B0604020202020204" pitchFamily="34" charset="0"/>
              </a:rPr>
              <a:t>(3).A </a:t>
            </a:r>
            <a:r>
              <a:rPr lang="en-US" altLang="en-US" sz="2800" b="1" dirty="0">
                <a:sym typeface="Arial" panose="020B0604020202020204" pitchFamily="34" charset="0"/>
              </a:rPr>
              <a:t>“Pennant”</a:t>
            </a:r>
            <a:r>
              <a:rPr lang="en-US" altLang="en-US" sz="2800" dirty="0">
                <a:sym typeface="Arial" panose="020B0604020202020204" pitchFamily="34" charset="0"/>
              </a:rPr>
              <a:t> indicates 50 knots.</a:t>
            </a:r>
            <a:br>
              <a:rPr lang="en-US" altLang="en-US" sz="2800" dirty="0">
                <a:latin typeface="Times New Roman" panose="02020603050405020304" pitchFamily="18" charset="0"/>
                <a:cs typeface="Times New Roman" panose="02020603050405020304" pitchFamily="18" charset="0"/>
                <a:sym typeface="Arial" panose="020B0604020202020204" pitchFamily="34" charset="0"/>
              </a:rPr>
            </a:br>
            <a:endParaRPr lang="en-US" altLang="en-US" sz="2800" dirty="0">
              <a:latin typeface="Times New Roman" panose="02020603050405020304" pitchFamily="18" charset="0"/>
              <a:cs typeface="Times New Roman" panose="02020603050405020304" pitchFamily="18" charset="0"/>
              <a:sym typeface="Arial" panose="020B0604020202020204" pitchFamily="34" charset="0"/>
            </a:endParaRPr>
          </a:p>
        </p:txBody>
      </p:sp>
      <p:pic>
        <p:nvPicPr>
          <p:cNvPr id="101379" name="Picture 5" descr="windbarbs"/>
          <p:cNvPicPr>
            <a:picLocks noChangeAspect="1" noChangeArrowheads="1"/>
          </p:cNvPicPr>
          <p:nvPr/>
        </p:nvPicPr>
        <p:blipFill>
          <a:blip r:embed="rId3">
            <a:extLst>
              <a:ext uri="{28A0092B-C50C-407E-A947-70E740481C1C}">
                <a14:useLocalDpi xmlns:a14="http://schemas.microsoft.com/office/drawing/2010/main" val="0"/>
              </a:ext>
            </a:extLst>
          </a:blip>
          <a:srcRect l="56148" t="27777" r="5893" b="35556"/>
          <a:stretch>
            <a:fillRect/>
          </a:stretch>
        </p:blipFill>
        <p:spPr bwMode="auto">
          <a:xfrm>
            <a:off x="5024438" y="2495550"/>
            <a:ext cx="3795712" cy="4038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1380" name="Picture 6"/>
          <p:cNvPicPr>
            <a:picLocks noChangeAspect="1" noChangeArrowheads="1"/>
          </p:cNvPicPr>
          <p:nvPr/>
        </p:nvPicPr>
        <p:blipFill>
          <a:blip r:embed="rId4">
            <a:extLst>
              <a:ext uri="{28A0092B-C50C-407E-A947-70E740481C1C}">
                <a14:useLocalDpi xmlns:a14="http://schemas.microsoft.com/office/drawing/2010/main" val="0"/>
              </a:ext>
            </a:extLst>
          </a:blip>
          <a:srcRect t="1361" r="60345" b="71428"/>
          <a:stretch>
            <a:fillRect/>
          </a:stretch>
        </p:blipFill>
        <p:spPr bwMode="auto">
          <a:xfrm>
            <a:off x="5257800" y="12700"/>
            <a:ext cx="3352800" cy="2501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1381" name="Oval 8"/>
          <p:cNvSpPr>
            <a:spLocks noChangeArrowheads="1"/>
          </p:cNvSpPr>
          <p:nvPr/>
        </p:nvSpPr>
        <p:spPr bwMode="auto">
          <a:xfrm>
            <a:off x="6324600" y="3733800"/>
            <a:ext cx="914400" cy="9144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dirty="0">
              <a:latin typeface="Calibri" panose="020F0502020204030204" pitchFamily="34" charset="0"/>
            </a:endParaRPr>
          </a:p>
        </p:txBody>
      </p:sp>
      <p:sp>
        <p:nvSpPr>
          <p:cNvPr id="101382" name="Line 9"/>
          <p:cNvSpPr>
            <a:spLocks noChangeShapeType="1"/>
          </p:cNvSpPr>
          <p:nvPr/>
        </p:nvSpPr>
        <p:spPr bwMode="auto">
          <a:xfrm>
            <a:off x="3657600" y="2362200"/>
            <a:ext cx="2667000" cy="1600200"/>
          </a:xfrm>
          <a:prstGeom prst="line">
            <a:avLst/>
          </a:prstGeom>
          <a:noFill/>
          <a:ln w="762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Tree>
    <p:extLst>
      <p:ext uri="{BB962C8B-B14F-4D97-AF65-F5344CB8AC3E}">
        <p14:creationId xmlns:p14="http://schemas.microsoft.com/office/powerpoint/2010/main" val="30508388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1121F1-CE9A-4214-B9C4-C2E6F5B1FB45}"/>
              </a:ext>
            </a:extLst>
          </p:cNvPr>
          <p:cNvSpPr>
            <a:spLocks noGrp="1"/>
          </p:cNvSpPr>
          <p:nvPr>
            <p:ph type="title"/>
          </p:nvPr>
        </p:nvSpPr>
        <p:spPr/>
        <p:txBody>
          <a:bodyPr/>
          <a:lstStyle/>
          <a:p>
            <a:r>
              <a:rPr lang="en-US" dirty="0"/>
              <a:t>500mb 12-UTC March 19, 2018</a:t>
            </a:r>
          </a:p>
        </p:txBody>
      </p:sp>
      <p:pic>
        <p:nvPicPr>
          <p:cNvPr id="5" name="Picture 4">
            <a:extLst>
              <a:ext uri="{FF2B5EF4-FFF2-40B4-BE49-F238E27FC236}">
                <a16:creationId xmlns:a16="http://schemas.microsoft.com/office/drawing/2014/main" id="{B5D9EC69-CDCA-4D2E-9F02-7A84AED2F7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54879"/>
            <a:ext cx="9143999" cy="4148241"/>
          </a:xfrm>
          <a:prstGeom prst="rect">
            <a:avLst/>
          </a:prstGeom>
          <a:ln>
            <a:solidFill>
              <a:schemeClr val="tx1"/>
            </a:solidFill>
          </a:ln>
        </p:spPr>
      </p:pic>
    </p:spTree>
    <p:custDataLst>
      <p:tags r:id="rId1"/>
    </p:custDataLst>
    <p:extLst>
      <p:ext uri="{BB962C8B-B14F-4D97-AF65-F5344CB8AC3E}">
        <p14:creationId xmlns:p14="http://schemas.microsoft.com/office/powerpoint/2010/main" val="25463489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1121F1-CE9A-4214-B9C4-C2E6F5B1FB45}"/>
              </a:ext>
            </a:extLst>
          </p:cNvPr>
          <p:cNvSpPr>
            <a:spLocks noGrp="1"/>
          </p:cNvSpPr>
          <p:nvPr>
            <p:ph type="title"/>
          </p:nvPr>
        </p:nvSpPr>
        <p:spPr/>
        <p:txBody>
          <a:bodyPr/>
          <a:lstStyle/>
          <a:p>
            <a:r>
              <a:rPr lang="en-US" dirty="0"/>
              <a:t>500mb 12-UTC March 19, 2018</a:t>
            </a:r>
          </a:p>
        </p:txBody>
      </p:sp>
      <p:pic>
        <p:nvPicPr>
          <p:cNvPr id="5" name="Picture 4">
            <a:extLst>
              <a:ext uri="{FF2B5EF4-FFF2-40B4-BE49-F238E27FC236}">
                <a16:creationId xmlns:a16="http://schemas.microsoft.com/office/drawing/2014/main" id="{B5D9EC69-CDCA-4D2E-9F02-7A84AED2F7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54879"/>
            <a:ext cx="9143999" cy="4148241"/>
          </a:xfrm>
          <a:prstGeom prst="rect">
            <a:avLst/>
          </a:prstGeom>
          <a:ln>
            <a:solidFill>
              <a:schemeClr val="tx1"/>
            </a:solidFill>
          </a:ln>
        </p:spPr>
      </p:pic>
      <p:sp>
        <p:nvSpPr>
          <p:cNvPr id="2" name="Freeform: Shape 1">
            <a:extLst>
              <a:ext uri="{FF2B5EF4-FFF2-40B4-BE49-F238E27FC236}">
                <a16:creationId xmlns:a16="http://schemas.microsoft.com/office/drawing/2014/main" id="{8F8E114A-81DA-4F3E-9BA7-D695672CDB2B}"/>
              </a:ext>
            </a:extLst>
          </p:cNvPr>
          <p:cNvSpPr/>
          <p:nvPr/>
        </p:nvSpPr>
        <p:spPr>
          <a:xfrm>
            <a:off x="6316870" y="3966817"/>
            <a:ext cx="927652" cy="468244"/>
          </a:xfrm>
          <a:custGeom>
            <a:avLst/>
            <a:gdLst>
              <a:gd name="connsiteX0" fmla="*/ 927652 w 927652"/>
              <a:gd name="connsiteY0" fmla="*/ 0 h 468244"/>
              <a:gd name="connsiteX1" fmla="*/ 0 w 927652"/>
              <a:gd name="connsiteY1" fmla="*/ 468244 h 468244"/>
            </a:gdLst>
            <a:ahLst/>
            <a:cxnLst>
              <a:cxn ang="0">
                <a:pos x="connsiteX0" y="connsiteY0"/>
              </a:cxn>
              <a:cxn ang="0">
                <a:pos x="connsiteX1" y="connsiteY1"/>
              </a:cxn>
            </a:cxnLst>
            <a:rect l="l" t="t" r="r" b="b"/>
            <a:pathLst>
              <a:path w="927652" h="468244">
                <a:moveTo>
                  <a:pt x="927652" y="0"/>
                </a:moveTo>
                <a:lnTo>
                  <a:pt x="0" y="468244"/>
                </a:lnTo>
              </a:path>
            </a:pathLst>
          </a:custGeom>
          <a:noFill/>
          <a:ln>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D194D65F-E47B-4C72-9456-FEEDEDFA33F0}"/>
              </a:ext>
            </a:extLst>
          </p:cNvPr>
          <p:cNvSpPr/>
          <p:nvPr/>
        </p:nvSpPr>
        <p:spPr>
          <a:xfrm>
            <a:off x="7723809" y="2882347"/>
            <a:ext cx="927652" cy="468244"/>
          </a:xfrm>
          <a:custGeom>
            <a:avLst/>
            <a:gdLst>
              <a:gd name="connsiteX0" fmla="*/ 927652 w 927652"/>
              <a:gd name="connsiteY0" fmla="*/ 0 h 468244"/>
              <a:gd name="connsiteX1" fmla="*/ 0 w 927652"/>
              <a:gd name="connsiteY1" fmla="*/ 468244 h 468244"/>
            </a:gdLst>
            <a:ahLst/>
            <a:cxnLst>
              <a:cxn ang="0">
                <a:pos x="connsiteX0" y="connsiteY0"/>
              </a:cxn>
              <a:cxn ang="0">
                <a:pos x="connsiteX1" y="connsiteY1"/>
              </a:cxn>
            </a:cxnLst>
            <a:rect l="l" t="t" r="r" b="b"/>
            <a:pathLst>
              <a:path w="927652" h="468244">
                <a:moveTo>
                  <a:pt x="927652" y="0"/>
                </a:moveTo>
                <a:lnTo>
                  <a:pt x="0" y="468244"/>
                </a:lnTo>
              </a:path>
            </a:pathLst>
          </a:custGeom>
          <a:noFill/>
          <a:ln>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D1DBC134-4B55-4ABF-A3D9-BB035C724784}"/>
              </a:ext>
            </a:extLst>
          </p:cNvPr>
          <p:cNvSpPr/>
          <p:nvPr/>
        </p:nvSpPr>
        <p:spPr>
          <a:xfrm rot="17373894">
            <a:off x="4918766" y="4578626"/>
            <a:ext cx="927652" cy="468244"/>
          </a:xfrm>
          <a:custGeom>
            <a:avLst/>
            <a:gdLst>
              <a:gd name="connsiteX0" fmla="*/ 927652 w 927652"/>
              <a:gd name="connsiteY0" fmla="*/ 0 h 468244"/>
              <a:gd name="connsiteX1" fmla="*/ 0 w 927652"/>
              <a:gd name="connsiteY1" fmla="*/ 468244 h 468244"/>
            </a:gdLst>
            <a:ahLst/>
            <a:cxnLst>
              <a:cxn ang="0">
                <a:pos x="connsiteX0" y="connsiteY0"/>
              </a:cxn>
              <a:cxn ang="0">
                <a:pos x="connsiteX1" y="connsiteY1"/>
              </a:cxn>
            </a:cxnLst>
            <a:rect l="l" t="t" r="r" b="b"/>
            <a:pathLst>
              <a:path w="927652" h="468244">
                <a:moveTo>
                  <a:pt x="927652" y="0"/>
                </a:moveTo>
                <a:lnTo>
                  <a:pt x="0" y="468244"/>
                </a:lnTo>
              </a:path>
            </a:pathLst>
          </a:custGeom>
          <a:noFill/>
          <a:ln>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1ACB9B9D-418C-499C-BDCD-5AA67064A684}"/>
              </a:ext>
            </a:extLst>
          </p:cNvPr>
          <p:cNvSpPr/>
          <p:nvPr/>
        </p:nvSpPr>
        <p:spPr>
          <a:xfrm rot="16496806">
            <a:off x="5654262" y="1678609"/>
            <a:ext cx="927652" cy="468244"/>
          </a:xfrm>
          <a:custGeom>
            <a:avLst/>
            <a:gdLst>
              <a:gd name="connsiteX0" fmla="*/ 927652 w 927652"/>
              <a:gd name="connsiteY0" fmla="*/ 0 h 468244"/>
              <a:gd name="connsiteX1" fmla="*/ 0 w 927652"/>
              <a:gd name="connsiteY1" fmla="*/ 468244 h 468244"/>
            </a:gdLst>
            <a:ahLst/>
            <a:cxnLst>
              <a:cxn ang="0">
                <a:pos x="connsiteX0" y="connsiteY0"/>
              </a:cxn>
              <a:cxn ang="0">
                <a:pos x="connsiteX1" y="connsiteY1"/>
              </a:cxn>
            </a:cxnLst>
            <a:rect l="l" t="t" r="r" b="b"/>
            <a:pathLst>
              <a:path w="927652" h="468244">
                <a:moveTo>
                  <a:pt x="927652" y="0"/>
                </a:moveTo>
                <a:lnTo>
                  <a:pt x="0" y="468244"/>
                </a:lnTo>
              </a:path>
            </a:pathLst>
          </a:custGeom>
          <a:noFill/>
          <a:ln>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690644E1-EC92-4764-98D0-ED598E95A69C}"/>
              </a:ext>
            </a:extLst>
          </p:cNvPr>
          <p:cNvSpPr/>
          <p:nvPr/>
        </p:nvSpPr>
        <p:spPr>
          <a:xfrm rot="16496806">
            <a:off x="1654313" y="2082800"/>
            <a:ext cx="927652" cy="468244"/>
          </a:xfrm>
          <a:custGeom>
            <a:avLst/>
            <a:gdLst>
              <a:gd name="connsiteX0" fmla="*/ 927652 w 927652"/>
              <a:gd name="connsiteY0" fmla="*/ 0 h 468244"/>
              <a:gd name="connsiteX1" fmla="*/ 0 w 927652"/>
              <a:gd name="connsiteY1" fmla="*/ 468244 h 468244"/>
            </a:gdLst>
            <a:ahLst/>
            <a:cxnLst>
              <a:cxn ang="0">
                <a:pos x="connsiteX0" y="connsiteY0"/>
              </a:cxn>
              <a:cxn ang="0">
                <a:pos x="connsiteX1" y="connsiteY1"/>
              </a:cxn>
            </a:cxnLst>
            <a:rect l="l" t="t" r="r" b="b"/>
            <a:pathLst>
              <a:path w="927652" h="468244">
                <a:moveTo>
                  <a:pt x="927652" y="0"/>
                </a:moveTo>
                <a:lnTo>
                  <a:pt x="0" y="468244"/>
                </a:lnTo>
              </a:path>
            </a:pathLst>
          </a:custGeom>
          <a:noFill/>
          <a:ln>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E237CCF7-A079-4A09-A3EC-7043023B1988}"/>
              </a:ext>
            </a:extLst>
          </p:cNvPr>
          <p:cNvSpPr/>
          <p:nvPr/>
        </p:nvSpPr>
        <p:spPr>
          <a:xfrm rot="21274082">
            <a:off x="574261" y="2712278"/>
            <a:ext cx="927652" cy="468244"/>
          </a:xfrm>
          <a:custGeom>
            <a:avLst/>
            <a:gdLst>
              <a:gd name="connsiteX0" fmla="*/ 927652 w 927652"/>
              <a:gd name="connsiteY0" fmla="*/ 0 h 468244"/>
              <a:gd name="connsiteX1" fmla="*/ 0 w 927652"/>
              <a:gd name="connsiteY1" fmla="*/ 468244 h 468244"/>
            </a:gdLst>
            <a:ahLst/>
            <a:cxnLst>
              <a:cxn ang="0">
                <a:pos x="connsiteX0" y="connsiteY0"/>
              </a:cxn>
              <a:cxn ang="0">
                <a:pos x="connsiteX1" y="connsiteY1"/>
              </a:cxn>
            </a:cxnLst>
            <a:rect l="l" t="t" r="r" b="b"/>
            <a:pathLst>
              <a:path w="927652" h="468244">
                <a:moveTo>
                  <a:pt x="927652" y="0"/>
                </a:moveTo>
                <a:lnTo>
                  <a:pt x="0" y="468244"/>
                </a:lnTo>
              </a:path>
            </a:pathLst>
          </a:custGeom>
          <a:noFill/>
          <a:ln>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EEBE68E8-FED7-4E35-AB40-EB1A53C608D4}"/>
              </a:ext>
            </a:extLst>
          </p:cNvPr>
          <p:cNvSpPr/>
          <p:nvPr/>
        </p:nvSpPr>
        <p:spPr>
          <a:xfrm rot="21223099">
            <a:off x="33332" y="2171146"/>
            <a:ext cx="927652" cy="468244"/>
          </a:xfrm>
          <a:custGeom>
            <a:avLst/>
            <a:gdLst>
              <a:gd name="connsiteX0" fmla="*/ 927652 w 927652"/>
              <a:gd name="connsiteY0" fmla="*/ 0 h 468244"/>
              <a:gd name="connsiteX1" fmla="*/ 0 w 927652"/>
              <a:gd name="connsiteY1" fmla="*/ 468244 h 468244"/>
            </a:gdLst>
            <a:ahLst/>
            <a:cxnLst>
              <a:cxn ang="0">
                <a:pos x="connsiteX0" y="connsiteY0"/>
              </a:cxn>
              <a:cxn ang="0">
                <a:pos x="connsiteX1" y="connsiteY1"/>
              </a:cxn>
            </a:cxnLst>
            <a:rect l="l" t="t" r="r" b="b"/>
            <a:pathLst>
              <a:path w="927652" h="468244">
                <a:moveTo>
                  <a:pt x="927652" y="0"/>
                </a:moveTo>
                <a:lnTo>
                  <a:pt x="0" y="468244"/>
                </a:lnTo>
              </a:path>
            </a:pathLst>
          </a:custGeom>
          <a:noFill/>
          <a:ln>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D38ECFE-4BF8-4880-BF54-43747055EB02}"/>
              </a:ext>
            </a:extLst>
          </p:cNvPr>
          <p:cNvSpPr/>
          <p:nvPr/>
        </p:nvSpPr>
        <p:spPr>
          <a:xfrm rot="17373894">
            <a:off x="3408769" y="3479073"/>
            <a:ext cx="1639965" cy="752300"/>
          </a:xfrm>
          <a:custGeom>
            <a:avLst/>
            <a:gdLst>
              <a:gd name="connsiteX0" fmla="*/ 927652 w 927652"/>
              <a:gd name="connsiteY0" fmla="*/ 0 h 468244"/>
              <a:gd name="connsiteX1" fmla="*/ 0 w 927652"/>
              <a:gd name="connsiteY1" fmla="*/ 468244 h 468244"/>
              <a:gd name="connsiteX0" fmla="*/ 1639965 w 1639965"/>
              <a:gd name="connsiteY0" fmla="*/ 0 h 693267"/>
              <a:gd name="connsiteX1" fmla="*/ 0 w 1639965"/>
              <a:gd name="connsiteY1" fmla="*/ 693267 h 693267"/>
              <a:gd name="connsiteX0" fmla="*/ 1639965 w 1639965"/>
              <a:gd name="connsiteY0" fmla="*/ 0 h 693267"/>
              <a:gd name="connsiteX1" fmla="*/ 0 w 1639965"/>
              <a:gd name="connsiteY1" fmla="*/ 693267 h 693267"/>
              <a:gd name="connsiteX0" fmla="*/ 1639965 w 1639965"/>
              <a:gd name="connsiteY0" fmla="*/ 0 h 752300"/>
              <a:gd name="connsiteX1" fmla="*/ 0 w 1639965"/>
              <a:gd name="connsiteY1" fmla="*/ 693267 h 752300"/>
            </a:gdLst>
            <a:ahLst/>
            <a:cxnLst>
              <a:cxn ang="0">
                <a:pos x="connsiteX0" y="connsiteY0"/>
              </a:cxn>
              <a:cxn ang="0">
                <a:pos x="connsiteX1" y="connsiteY1"/>
              </a:cxn>
            </a:cxnLst>
            <a:rect l="l" t="t" r="r" b="b"/>
            <a:pathLst>
              <a:path w="1639965" h="752300">
                <a:moveTo>
                  <a:pt x="1639965" y="0"/>
                </a:moveTo>
                <a:cubicBezTo>
                  <a:pt x="1417432" y="655026"/>
                  <a:pt x="653887" y="869436"/>
                  <a:pt x="0" y="693267"/>
                </a:cubicBezTo>
              </a:path>
            </a:pathLst>
          </a:custGeom>
          <a:noFill/>
          <a:ln>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9345152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p:cNvPicPr>
            <a:picLocks noChangeAspect="1" noChangeArrowheads="1"/>
          </p:cNvPicPr>
          <p:nvPr/>
        </p:nvPicPr>
        <p:blipFill>
          <a:blip r:embed="rId3">
            <a:extLst>
              <a:ext uri="{28A0092B-C50C-407E-A947-70E740481C1C}">
                <a14:useLocalDpi xmlns:a14="http://schemas.microsoft.com/office/drawing/2010/main" val="0"/>
              </a:ext>
            </a:extLst>
          </a:blip>
          <a:srcRect l="21622" r="3986"/>
          <a:stretch>
            <a:fillRect/>
          </a:stretch>
        </p:blipFill>
        <p:spPr bwMode="auto">
          <a:xfrm>
            <a:off x="457200" y="50800"/>
            <a:ext cx="8077200" cy="680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6325725"/>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533400" y="0"/>
            <a:ext cx="8229600" cy="1143000"/>
          </a:xfrm>
        </p:spPr>
        <p:txBody>
          <a:bodyPr/>
          <a:lstStyle/>
          <a:p>
            <a:pPr eaLnBrk="1" hangingPunct="1"/>
            <a:r>
              <a:rPr lang="en-US" dirty="0"/>
              <a:t>Be Like Mike!</a:t>
            </a:r>
          </a:p>
        </p:txBody>
      </p:sp>
      <p:pic>
        <p:nvPicPr>
          <p:cNvPr id="1710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08088"/>
            <a:ext cx="9144000" cy="5649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195601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a:xfrm>
            <a:off x="0" y="0"/>
            <a:ext cx="9144000" cy="1231900"/>
          </a:xfrm>
        </p:spPr>
        <p:txBody>
          <a:bodyPr/>
          <a:lstStyle/>
          <a:p>
            <a:r>
              <a:rPr lang="en-US" altLang="en-US" sz="2900" dirty="0"/>
              <a:t>Interpretation of Wind Barbs…Feathers Always Point Toward Lower Pressure (Away From Higher Pressure)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9013" y="1077913"/>
            <a:ext cx="6734175" cy="539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52911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A2041-87A0-44DF-B476-0E5B15AE06E3}"/>
              </a:ext>
            </a:extLst>
          </p:cNvPr>
          <p:cNvSpPr>
            <a:spLocks noGrp="1"/>
          </p:cNvSpPr>
          <p:nvPr>
            <p:ph type="title"/>
          </p:nvPr>
        </p:nvSpPr>
        <p:spPr>
          <a:xfrm>
            <a:off x="0" y="21272"/>
            <a:ext cx="9144000" cy="838200"/>
          </a:xfrm>
        </p:spPr>
        <p:txBody>
          <a:bodyPr/>
          <a:lstStyle/>
          <a:p>
            <a:r>
              <a:rPr lang="en-US" dirty="0"/>
              <a:t>Where are Stronger Versus Weaker Winds?</a:t>
            </a:r>
          </a:p>
        </p:txBody>
      </p:sp>
      <p:grpSp>
        <p:nvGrpSpPr>
          <p:cNvPr id="63" name="Tip">
            <a:extLst>
              <a:ext uri="{FF2B5EF4-FFF2-40B4-BE49-F238E27FC236}">
                <a16:creationId xmlns:a16="http://schemas.microsoft.com/office/drawing/2014/main" id="{7693635F-AB60-4D00-96FC-D00170564392}"/>
              </a:ext>
            </a:extLst>
          </p:cNvPr>
          <p:cNvGrpSpPr/>
          <p:nvPr/>
        </p:nvGrpSpPr>
        <p:grpSpPr>
          <a:xfrm>
            <a:off x="56482" y="5133306"/>
            <a:ext cx="3670128" cy="1401128"/>
            <a:chOff x="152399" y="3903377"/>
            <a:chExt cx="3670128" cy="1237693"/>
          </a:xfrm>
        </p:grpSpPr>
        <p:sp>
          <p:nvSpPr>
            <p:cNvPr id="64" name="Rectangle 63">
              <a:extLst>
                <a:ext uri="{FF2B5EF4-FFF2-40B4-BE49-F238E27FC236}">
                  <a16:creationId xmlns:a16="http://schemas.microsoft.com/office/drawing/2014/main" id="{EB2D14A6-29E6-4A73-9488-1AA13434A5ED}"/>
                </a:ext>
              </a:extLst>
            </p:cNvPr>
            <p:cNvSpPr/>
            <p:nvPr/>
          </p:nvSpPr>
          <p:spPr>
            <a:xfrm>
              <a:off x="152399" y="4191000"/>
              <a:ext cx="3670128" cy="950070"/>
            </a:xfrm>
            <a:prstGeom prst="rect">
              <a:avLst/>
            </a:prstGeom>
            <a:solidFill>
              <a:schemeClr val="accent4">
                <a:lumMod val="40000"/>
                <a:lumOff val="60000"/>
              </a:schemeClr>
            </a:solidFill>
            <a:ln>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Arial" panose="020B0604020202020204" pitchFamily="34" charset="0"/>
                  <a:cs typeface="Arial" panose="020B0604020202020204" pitchFamily="34" charset="0"/>
                </a:rPr>
                <a:t>The closer the isobars the stronger the winds around </a:t>
              </a:r>
              <a:r>
                <a:rPr lang="en-US" b="1" dirty="0">
                  <a:solidFill>
                    <a:schemeClr val="tx1"/>
                  </a:solidFill>
                  <a:latin typeface="Arial" panose="020B0604020202020204" pitchFamily="34" charset="0"/>
                  <a:cs typeface="Arial" panose="020B0604020202020204" pitchFamily="34" charset="0"/>
                </a:rPr>
                <a:t>areas of  low and high pressure </a:t>
              </a:r>
              <a:r>
                <a:rPr lang="en-US" b="1" dirty="0" err="1">
                  <a:solidFill>
                    <a:schemeClr val="tx1"/>
                  </a:solidFill>
                  <a:latin typeface="Arial" panose="020B0604020202020204" pitchFamily="34" charset="0"/>
                  <a:cs typeface="Arial" panose="020B0604020202020204" pitchFamily="34" charset="0"/>
                </a:rPr>
                <a:t>sytems</a:t>
              </a:r>
              <a:r>
                <a:rPr lang="en-US" dirty="0">
                  <a:solidFill>
                    <a:schemeClr val="tx1"/>
                  </a:solidFill>
                  <a:latin typeface="Arial" panose="020B0604020202020204" pitchFamily="34" charset="0"/>
                  <a:cs typeface="Arial" panose="020B0604020202020204" pitchFamily="34" charset="0"/>
                </a:rPr>
                <a:t>.</a:t>
              </a:r>
            </a:p>
          </p:txBody>
        </p:sp>
        <p:sp>
          <p:nvSpPr>
            <p:cNvPr id="65" name="Rounded Rectangle 19">
              <a:extLst>
                <a:ext uri="{FF2B5EF4-FFF2-40B4-BE49-F238E27FC236}">
                  <a16:creationId xmlns:a16="http://schemas.microsoft.com/office/drawing/2014/main" id="{FA2FDAD3-8509-4934-B278-19BD6D9EC9A9}"/>
                </a:ext>
              </a:extLst>
            </p:cNvPr>
            <p:cNvSpPr/>
            <p:nvPr/>
          </p:nvSpPr>
          <p:spPr>
            <a:xfrm>
              <a:off x="152400" y="3903377"/>
              <a:ext cx="990600" cy="287623"/>
            </a:xfrm>
            <a:prstGeom prst="roundRect">
              <a:avLst/>
            </a:prstGeom>
            <a:solidFill>
              <a:srgbClr val="660033"/>
            </a:solidFill>
            <a:ln>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TIP</a:t>
              </a:r>
            </a:p>
          </p:txBody>
        </p:sp>
      </p:grpSp>
      <p:grpSp>
        <p:nvGrpSpPr>
          <p:cNvPr id="92" name="Group 91">
            <a:extLst>
              <a:ext uri="{FF2B5EF4-FFF2-40B4-BE49-F238E27FC236}">
                <a16:creationId xmlns:a16="http://schemas.microsoft.com/office/drawing/2014/main" id="{82EAB2CD-A89D-41C2-AACC-2A34A64D4C88}"/>
              </a:ext>
            </a:extLst>
          </p:cNvPr>
          <p:cNvGrpSpPr/>
          <p:nvPr/>
        </p:nvGrpSpPr>
        <p:grpSpPr>
          <a:xfrm>
            <a:off x="3726610" y="693922"/>
            <a:ext cx="5098416" cy="5840514"/>
            <a:chOff x="3928633" y="693923"/>
            <a:chExt cx="5098416" cy="5840514"/>
          </a:xfrm>
        </p:grpSpPr>
        <p:pic>
          <p:nvPicPr>
            <p:cNvPr id="68" name="Picture 67">
              <a:extLst>
                <a:ext uri="{FF2B5EF4-FFF2-40B4-BE49-F238E27FC236}">
                  <a16:creationId xmlns:a16="http://schemas.microsoft.com/office/drawing/2014/main" id="{9A5CEC18-7883-4F21-8325-58E6E1EF59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000"/>
            <a:stretch/>
          </p:blipFill>
          <p:spPr>
            <a:xfrm>
              <a:off x="4576394" y="693923"/>
              <a:ext cx="4450655" cy="5840514"/>
            </a:xfrm>
            <a:prstGeom prst="rect">
              <a:avLst/>
            </a:prstGeom>
          </p:spPr>
        </p:pic>
        <p:cxnSp>
          <p:nvCxnSpPr>
            <p:cNvPr id="70" name="Straight Arrow Connector 69">
              <a:extLst>
                <a:ext uri="{FF2B5EF4-FFF2-40B4-BE49-F238E27FC236}">
                  <a16:creationId xmlns:a16="http://schemas.microsoft.com/office/drawing/2014/main" id="{809BC639-28F2-49D5-8D94-C4B8AD929682}"/>
                </a:ext>
              </a:extLst>
            </p:cNvPr>
            <p:cNvCxnSpPr>
              <a:cxnSpLocks/>
            </p:cNvCxnSpPr>
            <p:nvPr/>
          </p:nvCxnSpPr>
          <p:spPr>
            <a:xfrm>
              <a:off x="5033673" y="3774553"/>
              <a:ext cx="1285223" cy="0"/>
            </a:xfrm>
            <a:prstGeom prst="straightConnector1">
              <a:avLst/>
            </a:prstGeom>
            <a:ln w="762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E90F81F0-A8C0-4E78-A8FA-54D32B0104AC}"/>
                </a:ext>
              </a:extLst>
            </p:cNvPr>
            <p:cNvCxnSpPr>
              <a:cxnSpLocks/>
            </p:cNvCxnSpPr>
            <p:nvPr/>
          </p:nvCxnSpPr>
          <p:spPr>
            <a:xfrm flipV="1">
              <a:off x="7412557" y="4998102"/>
              <a:ext cx="0" cy="1062453"/>
            </a:xfrm>
            <a:prstGeom prst="straightConnector1">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23393D98-AE36-42AB-902B-749F76CCD1A7}"/>
                </a:ext>
              </a:extLst>
            </p:cNvPr>
            <p:cNvSpPr txBox="1"/>
            <p:nvPr/>
          </p:nvSpPr>
          <p:spPr>
            <a:xfrm>
              <a:off x="4576790" y="4040367"/>
              <a:ext cx="184731" cy="369332"/>
            </a:xfrm>
            <a:prstGeom prst="rect">
              <a:avLst/>
            </a:prstGeom>
            <a:noFill/>
          </p:spPr>
          <p:txBody>
            <a:bodyPr wrap="none" rtlCol="0">
              <a:spAutoFit/>
            </a:bodyPr>
            <a:lstStyle/>
            <a:p>
              <a:endParaRPr lang="en-US" dirty="0">
                <a:latin typeface="Arial" panose="020B0604020202020204" pitchFamily="34" charset="0"/>
                <a:cs typeface="Arial" panose="020B0604020202020204" pitchFamily="34" charset="0"/>
              </a:endParaRPr>
            </a:p>
          </p:txBody>
        </p:sp>
        <p:sp>
          <p:nvSpPr>
            <p:cNvPr id="86" name="TextBox 85">
              <a:extLst>
                <a:ext uri="{FF2B5EF4-FFF2-40B4-BE49-F238E27FC236}">
                  <a16:creationId xmlns:a16="http://schemas.microsoft.com/office/drawing/2014/main" id="{7E0B18F6-3A6A-4B3F-819B-63DB1ECA17B5}"/>
                </a:ext>
              </a:extLst>
            </p:cNvPr>
            <p:cNvSpPr txBox="1"/>
            <p:nvPr/>
          </p:nvSpPr>
          <p:spPr>
            <a:xfrm>
              <a:off x="3928633" y="5284380"/>
              <a:ext cx="184731" cy="369332"/>
            </a:xfrm>
            <a:prstGeom prst="rect">
              <a:avLst/>
            </a:prstGeom>
            <a:noFill/>
          </p:spPr>
          <p:txBody>
            <a:bodyPr wrap="none" rtlCol="0">
              <a:spAutoFit/>
            </a:bodyPr>
            <a:lstStyle/>
            <a:p>
              <a:endParaRPr lang="en-US" dirty="0">
                <a:latin typeface="Arial" panose="020B0604020202020204" pitchFamily="34"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604395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500" fill="hold"/>
                                        <p:tgtEl>
                                          <p:spTgt spid="63"/>
                                        </p:tgtEl>
                                        <p:attrNameLst>
                                          <p:attrName>ppt_x</p:attrName>
                                        </p:attrNameLst>
                                      </p:cBhvr>
                                      <p:tavLst>
                                        <p:tav tm="0">
                                          <p:val>
                                            <p:strVal val="#ppt_x"/>
                                          </p:val>
                                        </p:tav>
                                        <p:tav tm="100000">
                                          <p:val>
                                            <p:strVal val="#ppt_x"/>
                                          </p:val>
                                        </p:tav>
                                      </p:tavLst>
                                    </p:anim>
                                    <p:anim calcmode="lin" valueType="num">
                                      <p:cBhvr additive="base">
                                        <p:cTn id="8"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ARTICULATE_DESIGN_ID_OFFICE THEME" val="ZWpuMukC"/>
  <p:tag name="MMPROD_UIDATA" val="&lt;database version=&quot;11.0&quot;&gt;&lt;object type=&quot;1&quot; unique_id=&quot;10001&quot;&gt;&lt;object type=&quot;2&quot; unique_id=&quot;10002&quot;&gt;&lt;object type=&quot;3&quot; unique_id=&quot;26053&quot;&gt;&lt;property id=&quot;20148&quot; value=&quot;5&quot;/&gt;&lt;property id=&quot;20300&quot; value=&quot;Slide 1 - &amp;quot;WXR204:  Air Masses and Fronts&amp;quot;&quot;/&gt;&lt;property id=&quot;20307&quot; value=&quot;741&quot;/&gt;&lt;/object&gt;&lt;object type=&quot;3&quot; unique_id=&quot;110957&quot;&gt;&lt;property id=&quot;20148&quot; value=&quot;5&quot;/&gt;&lt;property id=&quot;20300&quot; value=&quot;Slide 50 - &amp;quot; NEXT UP WXR205: Dynamics of Fronts &amp;quot;&quot;/&gt;&lt;property id=&quot;20307&quot; value=&quot;1306&quot;/&gt;&lt;/object&gt;&lt;object type=&quot;3&quot; unique_id=&quot;217040&quot;&gt;&lt;property id=&quot;20148&quot; value=&quot;5&quot;/&gt;&lt;property id=&quot;20300&quot; value=&quot;Slide 2 - &amp;quot;Why is Important to You?&amp;quot;&quot;/&gt;&lt;property id=&quot;20307&quot; value=&quot;1629&quot;/&gt;&lt;/object&gt;&lt;object type=&quot;3&quot; unique_id=&quot;217041&quot;&gt;&lt;property id=&quot;20148&quot; value=&quot;5&quot;/&gt;&lt;property id=&quot;20300&quot; value=&quot;Slide 3 - &amp;quot;AIR Masses&amp;quot;&quot;/&gt;&lt;property id=&quot;20307&quot; value=&quot;1630&quot;/&gt;&lt;/object&gt;&lt;object type=&quot;3&quot; unique_id=&quot;217042&quot;&gt;&lt;property id=&quot;20148&quot; value=&quot;5&quot;/&gt;&lt;property id=&quot;20300&quot; value=&quot;Slide 4 - &amp;quot;Air Masses&amp;quot;&quot;/&gt;&lt;property id=&quot;20307&quot; value=&quot;1631&quot;/&gt;&lt;/object&gt;&lt;object type=&quot;3&quot; unique_id=&quot;217043&quot;&gt;&lt;property id=&quot;20148&quot; value=&quot;5&quot;/&gt;&lt;property id=&quot;20300&quot; value=&quot;Slide 5 - &amp;quot;Air Mass-Source Regions&amp;quot;&quot;/&gt;&lt;property id=&quot;20307&quot; value=&quot;1632&quot;/&gt;&lt;/object&gt;&lt;object type=&quot;3&quot; unique_id=&quot;217044&quot;&gt;&lt;property id=&quot;20148&quot; value=&quot;5&quot;/&gt;&lt;property id=&quot;20300&quot; value=&quot;Slide 6 - &amp;quot;Air Mass Classification&amp;quot;&quot;/&gt;&lt;property id=&quot;20307&quot; value=&quot;1633&quot;/&gt;&lt;/object&gt;&lt;object type=&quot;3&quot; unique_id=&quot;217045&quot;&gt;&lt;property id=&quot;20148&quot; value=&quot;5&quot;/&gt;&lt;property id=&quot;20300&quot; value=&quot;Slide 7 - &amp;quot;Principle Air Mass Source Regions–Summer&amp;quot;&quot;/&gt;&lt;property id=&quot;20307&quot; value=&quot;1634&quot;/&gt;&lt;/object&gt;&lt;object type=&quot;3&quot; unique_id=&quot;217046&quot;&gt;&lt;property id=&quot;20148&quot; value=&quot;5&quot;/&gt;&lt;property id=&quot;20300&quot; value=&quot;Slide 8 - &amp;quot;Principle Air Mass Source Regions–Winter&amp;quot;&quot;/&gt;&lt;property id=&quot;20307&quot; value=&quot;1635&quot;/&gt;&lt;/object&gt;&lt;object type=&quot;3&quot; unique_id=&quot;217047&quot;&gt;&lt;property id=&quot;20148&quot; value=&quot;5&quot;/&gt;&lt;property id=&quot;20300&quot; value=&quot;Slide 9 - &amp;quot;Air Mass Modification&amp;quot;&quot;/&gt;&lt;property id=&quot;20307&quot; value=&quot;1636&quot;/&gt;&lt;/object&gt;&lt;object type=&quot;3&quot; unique_id=&quot;217048&quot;&gt;&lt;property id=&quot;20148&quot; value=&quot;5&quot;/&gt;&lt;property id=&quot;20300&quot; value=&quot;Slide 13 - &amp;quot;Ex. 1: Frontal Boundaries Separating Air Masses&amp;quot;&quot;/&gt;&lt;property id=&quot;20307&quot; value=&quot;1637&quot;/&gt;&lt;/object&gt;&lt;object type=&quot;3&quot; unique_id=&quot;217049&quot;&gt;&lt;property id=&quot;20148&quot; value=&quot;5&quot;/&gt;&lt;property id=&quot;20300&quot; value=&quot;Slide 14 - &amp;quot;Ex. 2: Frontal Boundaries Separating Air Masses&amp;quot;&quot;/&gt;&lt;property id=&quot;20307&quot; value=&quot;1638&quot;/&gt;&lt;/object&gt;&lt;object type=&quot;3&quot; unique_id=&quot;217050&quot;&gt;&lt;property id=&quot;20148&quot; value=&quot;5&quot;/&gt;&lt;property id=&quot;20300&quot; value=&quot;Slide 15 - &amp;quot;Ex. 3: Frontal Boundaries Separating Air Masses&amp;quot;&quot;/&gt;&lt;property id=&quot;20307&quot; value=&quot;1639&quot;/&gt;&lt;/object&gt;&lt;object type=&quot;3&quot; unique_id=&quot;217051&quot;&gt;&lt;property id=&quot;20148&quot; value=&quot;5&quot;/&gt;&lt;property id=&quot;20300&quot; value=&quot;Slide 16 - &amp;quot;Ex. 4: Frontal Boundaries Separating Air Masses&amp;quot;&quot;/&gt;&lt;property id=&quot;20307&quot; value=&quot;1640&quot;/&gt;&lt;/object&gt;&lt;object type=&quot;3&quot; unique_id=&quot;217052&quot;&gt;&lt;property id=&quot;20148&quot; value=&quot;5&quot;/&gt;&lt;property id=&quot;20300&quot; value=&quot;Slide 17 - &amp;quot;Ex. 5: Frontal Boundaries Separating Air Masses&amp;quot;&quot;/&gt;&lt;property id=&quot;20307&quot; value=&quot;1641&quot;/&gt;&lt;/object&gt;&lt;object type=&quot;3&quot; unique_id=&quot;217054&quot;&gt;&lt;property id=&quot;20148&quot; value=&quot;5&quot;/&gt;&lt;property id=&quot;20300&quot; value=&quot;Slide 19 - &amp;quot;Introduction to fronts&amp;quot;&quot;/&gt;&lt;property id=&quot;20307&quot; value=&quot;1643&quot;/&gt;&lt;/object&gt;&lt;object type=&quot;3&quot; unique_id=&quot;217055&quot;&gt;&lt;property id=&quot;20148&quot; value=&quot;5&quot;/&gt;&lt;property id=&quot;20300&quot; value=&quot;Slide 20 - &amp;quot;What is a Front?&amp;quot;&quot;/&gt;&lt;property id=&quot;20307&quot; value=&quot;1644&quot;/&gt;&lt;/object&gt;&lt;object type=&quot;3&quot; unique_id=&quot;217056&quot;&gt;&lt;property id=&quot;20148&quot; value=&quot;5&quot;/&gt;&lt;property id=&quot;20300&quot; value=&quot;Slide 21 - &amp;quot;WARM FRONTS&amp;quot;&quot;/&gt;&lt;property id=&quot;20307&quot; value=&quot;1645&quot;/&gt;&lt;/object&gt;&lt;object type=&quot;3&quot; unique_id=&quot;217061&quot;&gt;&lt;property id=&quot;20148&quot; value=&quot;5&quot;/&gt;&lt;property id=&quot;20300&quot; value=&quot;Slide 22 - &amp;quot;Warm Front Animation&amp;quot;&quot;/&gt;&lt;property id=&quot;20307&quot; value=&quot;1650&quot;/&gt;&lt;/object&gt;&lt;object type=&quot;3&quot; unique_id=&quot;217065&quot;&gt;&lt;property id=&quot;20148&quot; value=&quot;5&quot;/&gt;&lt;property id=&quot;20300&quot; value=&quot;Slide 32 - &amp;quot;Combined Altostratus-Altocumulus&amp;quot;&quot;/&gt;&lt;property id=&quot;20307&quot; value=&quot;1654&quot;/&gt;&lt;/object&gt;&lt;object type=&quot;3&quot; unique_id=&quot;217070&quot;&gt;&lt;property id=&quot;20148&quot; value=&quot;5&quot;/&gt;&lt;property id=&quot;20300&quot; value=&quot;Slide 35 - &amp;quot;Nimbostratus with Rain and Fog! &amp;quot;&quot;/&gt;&lt;property id=&quot;20307&quot; value=&quot;1659&quot;/&gt;&lt;/object&gt;&lt;object type=&quot;3&quot; unique_id=&quot;217071&quot;&gt;&lt;property id=&quot;20148&quot; value=&quot;5&quot;/&gt;&lt;property id=&quot;20300&quot; value=&quot;Slide 34 - &amp;quot;Nimbostratus with  Fractus Clouds (scud)&amp;quot;&quot;/&gt;&lt;property id=&quot;20307&quot; value=&quot;1660&quot;/&gt;&lt;/object&gt;&lt;object type=&quot;3&quot; unique_id=&quot;217072&quot;&gt;&lt;property id=&quot;20148&quot; value=&quot;5&quot;/&gt;&lt;property id=&quot;20300&quot; value=&quot;Slide 23 - &amp;quot;Warm Front Weather Sequence&amp;quot;&quot;/&gt;&lt;property id=&quot;20307&quot; value=&quot;1661&quot;/&gt;&lt;/object&gt;&lt;object type=&quot;3&quot; unique_id=&quot;217073&quot;&gt;&lt;property id=&quot;20148&quot; value=&quot;5&quot;/&gt;&lt;property id=&quot;20300&quot; value=&quot;Slide 24 - &amp;quot;Warm Front Weather Sequence&amp;quot;&quot;/&gt;&lt;property id=&quot;20307&quot; value=&quot;1662&quot;/&gt;&lt;/object&gt;&lt;object type=&quot;3&quot; unique_id=&quot;217075&quot;&gt;&lt;property id=&quot;20148&quot; value=&quot;5&quot;/&gt;&lt;property id=&quot;20300&quot; value=&quot;Slide 37 - &amp;quot;COLD FRONTS &amp;quot;&quot;/&gt;&lt;property id=&quot;20307&quot; value=&quot;1664&quot;/&gt;&lt;/object&gt;&lt;object type=&quot;3&quot; unique_id=&quot;217077&quot;&gt;&lt;property id=&quot;20148&quot; value=&quot;5&quot;/&gt;&lt;property id=&quot;20300&quot; value=&quot;Slide 38 - &amp;quot;Cold Front&amp;quot;&quot;/&gt;&lt;property id=&quot;20307&quot; value=&quot;1666&quot;/&gt;&lt;/object&gt;&lt;object type=&quot;3&quot; unique_id=&quot;217079&quot;&gt;&lt;property id=&quot;20148&quot; value=&quot;5&quot;/&gt;&lt;property id=&quot;20300&quot; value=&quot;Slide 43 - &amp;quot;Towering Cumulus&amp;quot;&quot;/&gt;&lt;property id=&quot;20307&quot; value=&quot;1668&quot;/&gt;&lt;/object&gt;&lt;object type=&quot;3&quot; unique_id=&quot;217081&quot;&gt;&lt;property id=&quot;20148&quot; value=&quot;5&quot;/&gt;&lt;property id=&quot;20300&quot; value=&quot;Slide 45 - &amp;quot;Cumulonimbus (with Funnel Cloud)&amp;quot;&quot;/&gt;&lt;property id=&quot;20307&quot; value=&quot;1670&quot;/&gt;&lt;/object&gt;&lt;object type=&quot;3&quot; unique_id=&quot;217083&quot;&gt;&lt;property id=&quot;20148&quot; value=&quot;5&quot;/&gt;&lt;property id=&quot;20300&quot; value=&quot;Slide 46 - &amp;quot;Waterspouts…Tornadoes over water&amp;quot;&quot;/&gt;&lt;property id=&quot;20307&quot; value=&quot;1672&quot;/&gt;&lt;/object&gt;&lt;object type=&quot;3&quot; unique_id=&quot;217088&quot;&gt;&lt;property id=&quot;20148&quot; value=&quot;5&quot;/&gt;&lt;property id=&quot;20300&quot; value=&quot;Slide 39 - &amp;quot;Cold Front Weather Sequence&amp;quot;&quot;/&gt;&lt;property id=&quot;20307&quot; value=&quot;1677&quot;/&gt;&lt;/object&gt;&lt;object type=&quot;3&quot; unique_id=&quot;217089&quot;&gt;&lt;property id=&quot;20148&quot; value=&quot;5&quot;/&gt;&lt;property id=&quot;20300&quot; value=&quot;Slide 40 - &amp;quot;Cold Front Weather Sequence&amp;quot;&quot;/&gt;&lt;property id=&quot;20307&quot; value=&quot;1678&quot;/&gt;&lt;/object&gt;&lt;object type=&quot;3&quot; unique_id=&quot;218464&quot;&gt;&lt;property id=&quot;20148&quot; value=&quot;5&quot;/&gt;&lt;property id=&quot;20300&quot; value=&quot;Slide 18 - &amp;quot;Before I Ask You Some Questions…&amp;quot;&quot;/&gt;&lt;property id=&quot;20307&quot; value=&quot;1681&quot;/&gt;&lt;/object&gt;&lt;object type=&quot;3&quot; unique_id=&quot;220114&quot;&gt;&lt;property id=&quot;20148&quot; value=&quot;5&quot;/&gt;&lt;property id=&quot;20300&quot; value=&quot;Slide 27 - &amp;quot;Cirrus (Ci) Clouds&amp;quot;&quot;/&gt;&lt;property id=&quot;20307&quot; value=&quot;1684&quot;/&gt;&lt;/object&gt;&lt;object type=&quot;3&quot; unique_id=&quot;220115&quot;&gt;&lt;property id=&quot;20148&quot; value=&quot;5&quot;/&gt;&lt;property id=&quot;20300&quot; value=&quot;Slide 28 - &amp;quot;Cirrostratus (Cs) Clouds&amp;quot;&quot;/&gt;&lt;property id=&quot;20307&quot; value=&quot;1685&quot;/&gt;&lt;/object&gt;&lt;object type=&quot;3&quot; unique_id=&quot;220116&quot;&gt;&lt;property id=&quot;20148&quot; value=&quot;5&quot;/&gt;&lt;property id=&quot;20300&quot; value=&quot;Slide 29 - &amp;quot;Cirrocumulus (Cc) Clouds&amp;quot;&quot;/&gt;&lt;property id=&quot;20307&quot; value=&quot;1686&quot;/&gt;&lt;/object&gt;&lt;object type=&quot;3&quot; unique_id=&quot;220117&quot;&gt;&lt;property id=&quot;20148&quot; value=&quot;5&quot;/&gt;&lt;property id=&quot;20300&quot; value=&quot;Slide 30 - &amp;quot;Altostratus (As) Clouds&amp;quot;&quot;/&gt;&lt;property id=&quot;20307&quot; value=&quot;1687&quot;/&gt;&lt;/object&gt;&lt;object type=&quot;3&quot; unique_id=&quot;220118&quot;&gt;&lt;property id=&quot;20148&quot; value=&quot;5&quot;/&gt;&lt;property id=&quot;20300&quot; value=&quot;Slide 31 - &amp;quot;Altocumulus (Ac) Clouds&amp;quot;&quot;/&gt;&lt;property id=&quot;20307&quot; value=&quot;1688&quot;/&gt;&lt;/object&gt;&lt;object type=&quot;3&quot; unique_id=&quot;220119&quot;&gt;&lt;property id=&quot;20148&quot; value=&quot;5&quot;/&gt;&lt;property id=&quot;20300&quot; value=&quot;Slide 33 - &amp;quot;Nimbostratus (Ns) Clouds&amp;quot;&quot;/&gt;&lt;property id=&quot;20307&quot; value=&quot;1689&quot;/&gt;&lt;/object&gt;&lt;object type=&quot;3&quot; unique_id=&quot;220120&quot;&gt;&lt;property id=&quot;20148&quot; value=&quot;5&quot;/&gt;&lt;property id=&quot;20300&quot; value=&quot;Slide 36 - &amp;quot;Before I Ask You Some Questions…&amp;quot;&quot;/&gt;&lt;property id=&quot;20307&quot; value=&quot;1682&quot;/&gt;&lt;/object&gt;&lt;object type=&quot;3&quot; unique_id=&quot;220121&quot;&gt;&lt;property id=&quot;20148&quot; value=&quot;5&quot;/&gt;&lt;property id=&quot;20300&quot; value=&quot;Slide 42 - &amp;quot;Cumulus (Cu) Clouds&amp;quot;&quot;/&gt;&lt;property id=&quot;20307&quot; value=&quot;1690&quot;/&gt;&lt;/object&gt;&lt;object type=&quot;3&quot; unique_id=&quot;220122&quot;&gt;&lt;property id=&quot;20148&quot; value=&quot;5&quot;/&gt;&lt;property id=&quot;20300&quot; value=&quot;Slide 44 - &amp;quot;Cumulonimbus (Cb)&amp;quot;&quot;/&gt;&lt;property id=&quot;20307&quot; value=&quot;1691&quot;/&gt;&lt;/object&gt;&lt;object type=&quot;3&quot; unique_id=&quot;220123&quot;&gt;&lt;property id=&quot;20148&quot; value=&quot;5&quot;/&gt;&lt;property id=&quot;20300&quot; value=&quot;Slide 49 - &amp;quot;Before I Ask You Some Questions…&amp;quot;&quot;/&gt;&lt;property id=&quot;20307&quot; value=&quot;1683&quot;/&gt;&lt;/object&gt;&lt;object type=&quot;3&quot; unique_id=&quot;220301&quot;&gt;&lt;property id=&quot;20148&quot; value=&quot;5&quot;/&gt;&lt;property id=&quot;20300&quot; value=&quot;Slide 25 - &amp;quot;Warm Front Weather Sequence&amp;quot;&quot;/&gt;&lt;property id=&quot;20307&quot; value=&quot;1692&quot;/&gt;&lt;/object&gt;&lt;object type=&quot;3&quot; unique_id=&quot;220302&quot;&gt;&lt;property id=&quot;20148&quot; value=&quot;5&quot;/&gt;&lt;property id=&quot;20300&quot; value=&quot;Slide 41 - &amp;quot;Cold Front Weather Sequence&amp;quot;&quot;/&gt;&lt;property id=&quot;20307&quot; value=&quot;1693&quot;/&gt;&lt;/object&gt;&lt;object type=&quot;3&quot; unique_id=&quot;220902&quot;&gt;&lt;property id=&quot;20148&quot; value=&quot;5&quot;/&gt;&lt;property id=&quot;20300&quot; value=&quot;Slide 10 - &amp;quot;Air Mass Stability&amp;quot;&quot;/&gt;&lt;property id=&quot;20307&quot; value=&quot;1694&quot;/&gt;&lt;/object&gt;&lt;object type=&quot;3&quot; unique_id=&quot;221704&quot;&gt;&lt;property id=&quot;20148&quot; value=&quot;5&quot;/&gt;&lt;property id=&quot;20300&quot; value=&quot;Slide 11 - &amp;quot;Color Frontal Boundary Symbols&amp;quot;&quot;/&gt;&lt;property id=&quot;20307&quot; value=&quot;1699&quot;/&gt;&lt;/object&gt;&lt;object type=&quot;3&quot; unique_id=&quot;221705&quot;&gt;&lt;property id=&quot;20148&quot; value=&quot;5&quot;/&gt;&lt;property id=&quot;20300&quot; value=&quot;Slide 12 - &amp;quot;B&amp;amp;W Frontal Boundary Symbols&amp;quot;&quot;/&gt;&lt;property id=&quot;20307&quot; value=&quot;1700&quot;/&gt;&lt;/object&gt;&lt;object type=&quot;3&quot; unique_id=&quot;222939&quot;&gt;&lt;property id=&quot;20148&quot; value=&quot;5&quot;/&gt;&lt;property id=&quot;20300&quot; value=&quot;Slide 26 - &amp;quot;Warm Front Weather Sequence&amp;quot;&quot;/&gt;&lt;property id=&quot;20307&quot; value=&quot;1701&quot;/&gt;&lt;/object&gt;&lt;object type=&quot;3&quot; unique_id=&quot;223385&quot;&gt;&lt;property id=&quot;20148&quot; value=&quot;5&quot;/&gt;&lt;property id=&quot;20300&quot; value=&quot;Slide 47 - &amp;quot; Stratus (St) Clouds&amp;quot;&quot;/&gt;&lt;property id=&quot;20307&quot; value=&quot;1702&quot;/&gt;&lt;/object&gt;&lt;object type=&quot;3&quot; unique_id=&quot;223386&quot;&gt;&lt;property id=&quot;20148&quot; value=&quot;5&quot;/&gt;&lt;property id=&quot;20300&quot; value=&quot;Slide 48 - &amp;quot;Stratocumulus&amp;quot;&quot;/&gt;&lt;property id=&quot;20307&quot; value=&quot;1703&quot;/&gt;&lt;/object&gt;&lt;/object&gt;&lt;object type=&quot;8&quot; unique_id=&quot;10628&quot;&gt;&lt;/object&gt;&lt;/object&gt;&lt;/database&gt;"/>
  <p:tag name="SECTOMILLISECCONVERTED" val="1"/>
  <p:tag name="ARTICULATE_PROJECT_OPEN" val="0"/>
  <p:tag name="ARTICULATE_SLIDE_COUNT" val="72"/>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87142</TotalTime>
  <Words>4902</Words>
  <Application>Microsoft Office PowerPoint</Application>
  <PresentationFormat>On-screen Show (4:3)</PresentationFormat>
  <Paragraphs>742</Paragraphs>
  <Slides>73</Slides>
  <Notes>56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73</vt:i4>
      </vt:variant>
    </vt:vector>
  </HeadingPairs>
  <TitlesOfParts>
    <vt:vector size="79" baseType="lpstr">
      <vt:lpstr>Arial</vt:lpstr>
      <vt:lpstr>Calibri</vt:lpstr>
      <vt:lpstr>Comic Sans MS</vt:lpstr>
      <vt:lpstr>Consolas</vt:lpstr>
      <vt:lpstr>Times New Roman</vt:lpstr>
      <vt:lpstr>Office Theme</vt:lpstr>
      <vt:lpstr>2018 PACIFIC CUP OFFSHORE ACADEMY  MARINE WEATHER BASICS</vt:lpstr>
      <vt:lpstr>PowerPoint Presentation</vt:lpstr>
      <vt:lpstr>Lee Chesneau-Brief Bio</vt:lpstr>
      <vt:lpstr>Why is this Important to You?</vt:lpstr>
      <vt:lpstr>Marine Wind Advisories &amp; Warnings</vt:lpstr>
      <vt:lpstr>Do You Understand Wind Flow Around Low and High Pressure Systems?</vt:lpstr>
      <vt:lpstr>The “Wind Feathers” represent the speed of the winds, and are located at the end of the “Staff”.   (1.) 1.A full “Feather” indicates 10 knots (2.) A half “Feather” indicates 5 knots (3).A “Pennant” indicates 50 knots. </vt:lpstr>
      <vt:lpstr>Interpretation of Wind Barbs…Feathers Always Point Toward Lower Pressure (Away From Higher Pressure) </vt:lpstr>
      <vt:lpstr>Where are Stronger Versus Weaker Winds?</vt:lpstr>
      <vt:lpstr>Determining WIND Direction &amp; Speed on real time surface pressure maps</vt:lpstr>
      <vt:lpstr>Surface Forecast Charts Show Winds Over 35 Knots</vt:lpstr>
      <vt:lpstr>Understanding Standard Surface Chart Symbols</vt:lpstr>
      <vt:lpstr>Other Common Surface Chart Symbols</vt:lpstr>
      <vt:lpstr>More Surface Chart Symbols (B/W)</vt:lpstr>
      <vt:lpstr>Ocean Prediction Center (OPC) Surface Pressure Analysis and Forecasts</vt:lpstr>
      <vt:lpstr>North Pacific SFC Analysis-Summer (Part 1) </vt:lpstr>
      <vt:lpstr>Regional 24- Hour Surface Forecast-Summer</vt:lpstr>
      <vt:lpstr>North Pacific 48-Hour Surface Forecast-Summer</vt:lpstr>
      <vt:lpstr>North Pacific 96-Hour Surface Forecast-Summer</vt:lpstr>
      <vt:lpstr>Why do we Need   Onboard Weather Observations?</vt:lpstr>
      <vt:lpstr>Do You Have a Roadmap to Classifying Clouds?</vt:lpstr>
      <vt:lpstr>High Clouds (Cirrostratus)</vt:lpstr>
      <vt:lpstr>Observations</vt:lpstr>
      <vt:lpstr>Wave Characteristics</vt:lpstr>
      <vt:lpstr>Wave Categories</vt:lpstr>
      <vt:lpstr>Is This a Wind Wave or a Swell Wave?</vt:lpstr>
      <vt:lpstr>Wave Characteristics</vt:lpstr>
      <vt:lpstr>Significant Wave Height (Hs)</vt:lpstr>
      <vt:lpstr>2018 opc north Pacific Ocean Sequence 2</vt:lpstr>
      <vt:lpstr>North Pacific Sea-State Analysis</vt:lpstr>
      <vt:lpstr>Northeast Pacific Wind/Wave Analysis</vt:lpstr>
      <vt:lpstr>Northeast Pacific 24-hr Wind &amp; Wave Forecast</vt:lpstr>
      <vt:lpstr>North Pacific 48-hr Wind &amp; Wave Forecast</vt:lpstr>
      <vt:lpstr>North Pacific 48-hr Wave Period/Direction Forecast</vt:lpstr>
      <vt:lpstr>North Pacific 96-hr Wind &amp; Wave Forecast (Meters)</vt:lpstr>
      <vt:lpstr>North Pacific 96-hr Wave Period/Direction Forecast</vt:lpstr>
      <vt:lpstr>What is a Tropical Cyclone?</vt:lpstr>
      <vt:lpstr>Strongest Storms on Earth</vt:lpstr>
      <vt:lpstr>Extratropical vs Tropical Cyclones</vt:lpstr>
      <vt:lpstr>Tropical Cyclone Classifications</vt:lpstr>
      <vt:lpstr>Hurricane Classifications</vt:lpstr>
      <vt:lpstr>Hurricane Classifications </vt:lpstr>
      <vt:lpstr>Tropical  Cyclone Symbols &amp; Features </vt:lpstr>
      <vt:lpstr>Eastern Pacific and Atlantic Seasons</vt:lpstr>
      <vt:lpstr>Tropical cyclones Frequency &amp;  tracks- Eastern North Pacific  </vt:lpstr>
      <vt:lpstr>1949-2015 Climatological Eastern Pacific Tropical Cyclone Tracks</vt:lpstr>
      <vt:lpstr>The Active 2014 Eastern Pacific Hurricane Season</vt:lpstr>
      <vt:lpstr>NHC Eastern Pacific Tracks 2014</vt:lpstr>
      <vt:lpstr>Tracks Crossing Into the Central Pacific </vt:lpstr>
      <vt:lpstr>Back To Back Storms Threatening Hawaii</vt:lpstr>
      <vt:lpstr>NHC/CPHC Tracks Of Julio August, 2014</vt:lpstr>
      <vt:lpstr>CPHC Track Forecast Track of Hurricane Julio</vt:lpstr>
      <vt:lpstr>Cat 3 Hurricane Julio</vt:lpstr>
      <vt:lpstr>Hurricane Julio Tracking North of Hawaii… Intact  </vt:lpstr>
      <vt:lpstr>PowerPoint Presentation</vt:lpstr>
      <vt:lpstr>???????????????</vt:lpstr>
      <vt:lpstr> Tropical Cyclones Avoidance</vt:lpstr>
      <vt:lpstr>NHC Tropical Cyclone Message (TCM)</vt:lpstr>
      <vt:lpstr>PowerPoint Presentation</vt:lpstr>
      <vt:lpstr>The 1-2-3 Rule for Tropical Cyclone Avoidance</vt:lpstr>
      <vt:lpstr>Bowditch Version Dangerous/Navigable Semicircle (N.H.)</vt:lpstr>
      <vt:lpstr>Plotting the Danger Area to Avoid using  The 1-2-3 Rule for Tropical Cyclone Avoidance</vt:lpstr>
      <vt:lpstr>Proposed New 1-2-3 Rule</vt:lpstr>
      <vt:lpstr>PowerPoint Presentation</vt:lpstr>
      <vt:lpstr>When there is a rare cut-off low over California! </vt:lpstr>
      <vt:lpstr>How do we get to 59 degrees F in Honolulu?</vt:lpstr>
      <vt:lpstr>Prior to Nov 13th, 2017…NOAA/NWS OPC’s 12 UTC 48-Hour 500 mb North Pacific Ocean Forecast with TROF(s) Axes &amp; its Reflection on the Associated Surface Pressure Forecast Chart</vt:lpstr>
      <vt:lpstr>500mb 12-UTC March 19, 2018</vt:lpstr>
      <vt:lpstr>Surface Analysis 12-UTC March 19, 2008</vt:lpstr>
      <vt:lpstr>500mb 12-UTC March 19, 2018</vt:lpstr>
      <vt:lpstr>500mb 12-UTC March 19, 2018</vt:lpstr>
      <vt:lpstr>PowerPoint Presentation</vt:lpstr>
      <vt:lpstr>Be Like Mike!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2014 Developing Marine Weather Self Reliance Lee S Chesneau Lee Chesneau’s Marine Weather www.weatherbylee.com lee@chesneaumarineweather.com</dc:title>
  <dc:creator>LEE</dc:creator>
  <cp:lastModifiedBy>Mark English</cp:lastModifiedBy>
  <cp:revision>1100</cp:revision>
  <cp:lastPrinted>2018-03-04T15:26:46Z</cp:lastPrinted>
  <dcterms:created xsi:type="dcterms:W3CDTF">2014-05-02T00:55:52Z</dcterms:created>
  <dcterms:modified xsi:type="dcterms:W3CDTF">2018-05-06T18:31:27Z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ABC4272E-911A-4685-A034-77A1B0359E3C</vt:lpwstr>
  </property>
  <property fmtid="{D5CDD505-2E9C-101B-9397-08002B2CF9AE}" pid="3" name="ArticulatePath">
    <vt:lpwstr>https://d.docs.live.net/c9e12a45898a4588/SevenSeasU/WXR200 Basic Weather/WXR200 Intro to Marine Weather</vt:lpwstr>
  </property>
</Properties>
</file>