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0"/>
    <p:restoredTop sz="96197"/>
  </p:normalViewPr>
  <p:slideViewPr>
    <p:cSldViewPr snapToGrid="0">
      <p:cViewPr varScale="1">
        <p:scale>
          <a:sx n="122" d="100"/>
          <a:sy n="122" d="100"/>
        </p:scale>
        <p:origin x="20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6F229-B09C-F143-A527-83273A2BD624}" type="datetimeFigureOut">
              <a:rPr lang="en-US" smtClean="0"/>
              <a:t>12/2/23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88584-295A-D644-B430-CE3E29ED0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4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FF6B8-EFD5-BE9B-0983-DFFA0F214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4DE3FB-F75B-6FC9-CBB8-727262191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8EE7-9766-D7D8-1654-979505C5F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 baseline="0"/>
            </a:lvl1pPr>
          </a:lstStyle>
          <a:p>
            <a:r>
              <a:rPr lang="en-US"/>
              <a:t>Katie Cornetta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27749-1177-5765-6E06-3702345C0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aseline="0"/>
            </a:lvl1pPr>
          </a:lstStyle>
          <a:p>
            <a:r>
              <a:rPr lang="en-US"/>
              <a:t>www.azimuthsailing.com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1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2CDE-1205-8B09-24A1-97F1A23E6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C6A87-5768-75A1-6862-72C72C80F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BA851-6641-9A90-B396-F9638D56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Katie Cornetta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0C73D-6B89-9808-AAF5-3ED6E6766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www.azimuthsailing.com</a:t>
            </a:r>
          </a:p>
        </p:txBody>
      </p:sp>
    </p:spTree>
    <p:extLst>
      <p:ext uri="{BB962C8B-B14F-4D97-AF65-F5344CB8AC3E}">
        <p14:creationId xmlns:p14="http://schemas.microsoft.com/office/powerpoint/2010/main" val="384946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66B4E-518E-5A7D-86FE-293C3EDC0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61956-CCAD-F230-5332-849C9A963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7E704-9ED5-0DE5-9881-B409419B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Katie Cornetta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9E75F-9021-97C0-05E8-3177901FB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www.azimuthsailing.com</a:t>
            </a:r>
          </a:p>
        </p:txBody>
      </p:sp>
    </p:spTree>
    <p:extLst>
      <p:ext uri="{BB962C8B-B14F-4D97-AF65-F5344CB8AC3E}">
        <p14:creationId xmlns:p14="http://schemas.microsoft.com/office/powerpoint/2010/main" val="283940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hipping.azimuth@gmail.com" TargetMode="Externa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EB8328-2BB2-C0D3-3A0A-F2F4640B4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9BC33-BCB8-757F-0CCB-5763E47EB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665D5-0784-D5D0-2EBF-F330E959F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Katie Cornetta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F89D4-3C97-456B-2668-BA009A1C9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www.azimuthsailing.com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303F856-8459-86E4-58FB-854B3AC9CA60}"/>
              </a:ext>
            </a:extLst>
          </p:cNvPr>
          <p:cNvSpPr txBox="1">
            <a:spLocks/>
          </p:cNvSpPr>
          <p:nvPr userDrawn="1"/>
        </p:nvSpPr>
        <p:spPr>
          <a:xfrm>
            <a:off x="8664387" y="6340849"/>
            <a:ext cx="3263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5"/>
              </a:rPr>
              <a:t>shipping.azimuth@gmail.com</a:t>
            </a:r>
            <a:r>
              <a:rPr lang="en-US" sz="2400" dirty="0">
                <a:effectLst/>
              </a:rPr>
              <a:t> </a:t>
            </a:r>
            <a:endParaRPr lang="en-US" sz="1600" baseline="0" dirty="0"/>
          </a:p>
        </p:txBody>
      </p:sp>
    </p:spTree>
    <p:extLst>
      <p:ext uri="{BB962C8B-B14F-4D97-AF65-F5344CB8AC3E}">
        <p14:creationId xmlns:p14="http://schemas.microsoft.com/office/powerpoint/2010/main" val="331803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_Nugent@pashane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_Nugent@pashanet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2C991-1ACD-35C2-4F76-F0941253B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19279"/>
            <a:ext cx="9144000" cy="2387600"/>
          </a:xfrm>
        </p:spPr>
        <p:txBody>
          <a:bodyPr/>
          <a:lstStyle/>
          <a:p>
            <a:r>
              <a:rPr lang="en-US" dirty="0"/>
              <a:t>Ship your Gear to Hawaii… and Back to California!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19D25-B2F9-02DC-B5C1-14EF82A7AC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2B39850D-C195-179A-0C7C-58798CA1D75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033586" y="2690959"/>
            <a:ext cx="8124825" cy="2742996"/>
          </a:xfrm>
          <a:prstGeom prst="rect">
            <a:avLst/>
          </a:prstGeom>
          <a:ln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4A5EC-4DB0-B9BA-3433-56CC74AA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www.azimuthsailing.com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744565D-B09C-31D5-76EB-6ABFFF91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Katie Cornetta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20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BCF12-CA7B-D3D9-C0A1-342F05398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20363" cy="1239835"/>
          </a:xfrm>
        </p:spPr>
        <p:txBody>
          <a:bodyPr>
            <a:normAutofit/>
          </a:bodyPr>
          <a:lstStyle/>
          <a:p>
            <a:r>
              <a:rPr lang="en-US" sz="4000" dirty="0"/>
              <a:t>Thank you Pasha for many years of support!!!</a:t>
            </a:r>
          </a:p>
        </p:txBody>
      </p:sp>
      <p:pic>
        <p:nvPicPr>
          <p:cNvPr id="1028" name="Picture 4" descr="Pasha Hawaii logo">
            <a:extLst>
              <a:ext uri="{FF2B5EF4-FFF2-40B4-BE49-F238E27FC236}">
                <a16:creationId xmlns:a16="http://schemas.microsoft.com/office/drawing/2014/main" id="{C975FD3B-A0D4-1113-22E5-122E5DF50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76" y="1604960"/>
            <a:ext cx="10963248" cy="32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2FFBA3-B234-28DD-076C-CDDEF7952E79}"/>
              </a:ext>
            </a:extLst>
          </p:cNvPr>
          <p:cNvSpPr txBox="1"/>
          <p:nvPr/>
        </p:nvSpPr>
        <p:spPr>
          <a:xfrm>
            <a:off x="5750719" y="4317286"/>
            <a:ext cx="6100762" cy="1905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Looking to ship your boat?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Contact Cathy Nugent at Pasha Hawaii: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Catherine_Nugent@pashanet.com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(415)-927-5570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6EFC47-09EA-1DB4-FB8E-A48C3C01F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www.azimuthsailing.com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255BD27-162D-F8A1-6A32-575D094CA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Katie Cornetta</a:t>
            </a:r>
          </a:p>
        </p:txBody>
      </p:sp>
    </p:spTree>
    <p:extLst>
      <p:ext uri="{BB962C8B-B14F-4D97-AF65-F5344CB8AC3E}">
        <p14:creationId xmlns:p14="http://schemas.microsoft.com/office/powerpoint/2010/main" val="250193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82F6A-028F-BA0A-453C-531FE7F30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Shipping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container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E5D45-F15B-EA83-573B-43142F1F2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06" y="1825624"/>
            <a:ext cx="11206821" cy="4818063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40ft Pasha shipping container :</a:t>
            </a:r>
          </a:p>
          <a:p>
            <a:pPr marL="457200" lvl="1">
              <a:lnSpc>
                <a:spcPct val="115000"/>
              </a:lnSpc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Richmond Yacht Club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Kaneohe Yacht Club </a:t>
            </a:r>
          </a:p>
          <a:p>
            <a:pPr marL="457200" lvl="1">
              <a:lnSpc>
                <a:spcPct val="115000"/>
              </a:lnSpc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Kaneohe Yacht Club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Richmond after the race.</a:t>
            </a:r>
          </a:p>
          <a:p>
            <a:pPr marL="0">
              <a:lnSpc>
                <a:spcPct val="115000"/>
              </a:lnSpc>
              <a:spcBef>
                <a:spcPts val="0"/>
              </a:spcBef>
            </a:pP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Space in the container can be reserved for </a:t>
            </a:r>
            <a:r>
              <a:rPr lang="en-U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each leg 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 the trip.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Load / unload </a:t>
            </a: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</a:rPr>
              <a:t>by appointment 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based on vessels’ anticipated finish times (Last gear in, First gear out).  </a:t>
            </a:r>
          </a:p>
          <a:p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07050-EEFA-753E-3A8B-A170B00E6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www.azimuthsailing.com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8F81B-5E85-BB3E-6D5B-CE0F5DE65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Katie Cornetta</a:t>
            </a:r>
          </a:p>
        </p:txBody>
      </p:sp>
      <p:pic>
        <p:nvPicPr>
          <p:cNvPr id="2052" name="Picture 4" descr="Pasha Hawaii's team loading a shipping container onto a chassis for delivery">
            <a:extLst>
              <a:ext uri="{FF2B5EF4-FFF2-40B4-BE49-F238E27FC236}">
                <a16:creationId xmlns:a16="http://schemas.microsoft.com/office/drawing/2014/main" id="{2356B78C-F893-4C50-42C2-1EF531E39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9" r="10685" b="8234"/>
          <a:stretch/>
        </p:blipFill>
        <p:spPr bwMode="auto">
          <a:xfrm>
            <a:off x="6819093" y="428719"/>
            <a:ext cx="5148789" cy="265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36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966E0-D725-1F67-A8E7-D48314E43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California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Hawaii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FD65C-9C11-2F6B-E4D9-3209FE323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" y="1825625"/>
            <a:ext cx="11228294" cy="4351338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Pre-Race loading appointments June 30</a:t>
            </a:r>
            <a:r>
              <a:rPr lang="en-US" sz="24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through July 8</a:t>
            </a:r>
            <a:r>
              <a:rPr lang="en-US" sz="24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at Richmond YC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Container expected in Kaneohe on approximately July 20th. </a:t>
            </a:r>
            <a:endParaRPr lang="en-US" sz="2400" dirty="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Unload appointments start 27th of July.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Price: $300 (Additional charge for loads over 6’x4’)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 understand that unloading is harder to schedule and will accommodate you!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16A1B2-62EF-55A6-52FD-0A9C5E8F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www.azimuthsailing.com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E5BA1-601E-6D22-1D2E-C2179F26C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Katie Cornetta</a:t>
            </a:r>
          </a:p>
        </p:txBody>
      </p:sp>
    </p:spTree>
    <p:extLst>
      <p:ext uri="{BB962C8B-B14F-4D97-AF65-F5344CB8AC3E}">
        <p14:creationId xmlns:p14="http://schemas.microsoft.com/office/powerpoint/2010/main" val="328182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F6FD2-44ED-8ABA-36A0-A3E5388E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Hawaii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California (post race)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F2E55-6025-4D48-20B3-62F4DBAD8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Container loading begins on July 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29</a:t>
            </a:r>
            <a:r>
              <a:rPr lang="en-US" sz="24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Final appointments after the awards ceremony on Saturday August 3</a:t>
            </a:r>
            <a:r>
              <a:rPr lang="en-US" sz="24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rd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 </a:t>
            </a:r>
          </a:p>
          <a:p>
            <a:pPr marL="0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Price: $400 (Additional charge for loads over 6’x4’)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Unloading in Richmond August 20th - Sept 1st.</a:t>
            </a:r>
          </a:p>
          <a:p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A989A-B00E-34FB-95D7-2BF224D63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www.azimuthsailing.com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193F9-BA96-B56D-DC09-1ADAAF113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Katie Cornetta</a:t>
            </a:r>
          </a:p>
        </p:txBody>
      </p:sp>
    </p:spTree>
    <p:extLst>
      <p:ext uri="{BB962C8B-B14F-4D97-AF65-F5344CB8AC3E}">
        <p14:creationId xmlns:p14="http://schemas.microsoft.com/office/powerpoint/2010/main" val="3333317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ADE21-0479-B4D4-4329-CF2728B18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Arrangements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8DC04-D29E-16ED-86EC-FEAC0E2B5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Reservations on website, including an inventory of items you plan to ship</a:t>
            </a:r>
          </a:p>
          <a:p>
            <a:r>
              <a:rPr lang="en-US" dirty="0"/>
              <a:t>After payment, you’ll receive an email form to schedule loading / unloading appointments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F1AB8-1DF3-B5C2-29CA-6C14E44BC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Katie Cornetta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EBE7A-F08B-4B10-932C-F823CBC3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www.azimuthsailing.com</a:t>
            </a:r>
          </a:p>
        </p:txBody>
      </p:sp>
    </p:spTree>
    <p:extLst>
      <p:ext uri="{BB962C8B-B14F-4D97-AF65-F5344CB8AC3E}">
        <p14:creationId xmlns:p14="http://schemas.microsoft.com/office/powerpoint/2010/main" val="177693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9371-4A48-8941-98B4-E39CE55FE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Notes on container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097E8-4B2B-E051-3A28-BA3968AF3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Fuel jugs must be completely empty and bone-dry.  Outboard engines must also be completely emptied of fuel.  </a:t>
            </a:r>
          </a:p>
          <a:p>
            <a:r>
              <a:rPr lang="en-US" dirty="0"/>
              <a:t>Hazardous cargo must be declared BEFORE loading, because hazmat paperwork needs to be done well in advance. </a:t>
            </a:r>
          </a:p>
          <a:p>
            <a:pPr lvl="1"/>
            <a:r>
              <a:rPr lang="en-US" dirty="0"/>
              <a:t> If it has not been OK-ed prior to your loading appointment, it cannot go in the container.</a:t>
            </a:r>
          </a:p>
          <a:p>
            <a:pPr lvl="1"/>
            <a:r>
              <a:rPr lang="en-US" dirty="0"/>
              <a:t>If you are in doubt whether something is deemed hazardous, please reach out to </a:t>
            </a:r>
            <a:r>
              <a:rPr lang="en-US" dirty="0" err="1"/>
              <a:t>shipping.azimuth@gmail.com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Examples: chemicals, propane tanks, batteries, fire-extinguishers.  (link for list of hazardous goods)</a:t>
            </a:r>
          </a:p>
          <a:p>
            <a:r>
              <a:rPr lang="en-US" dirty="0"/>
              <a:t>If you have gear that is fragile or heavy, it is your responsibility to bring the proper means to secure and protect it during transit, </a:t>
            </a:r>
            <a:r>
              <a:rPr lang="en-US" dirty="0" err="1"/>
              <a:t>ie</a:t>
            </a:r>
            <a:r>
              <a:rPr lang="en-US" dirty="0"/>
              <a:t>. ratchet straps, padding, or boxes.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DDC14-F4E4-22D0-C399-1DAB2302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Katie Cornetta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FDE01-76F4-0C8E-A297-BC49B827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www.azimuthsailing.com</a:t>
            </a:r>
          </a:p>
        </p:txBody>
      </p:sp>
    </p:spTree>
    <p:extLst>
      <p:ext uri="{BB962C8B-B14F-4D97-AF65-F5344CB8AC3E}">
        <p14:creationId xmlns:p14="http://schemas.microsoft.com/office/powerpoint/2010/main" val="539946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11682F-B0C0-ACA6-BBC1-BD338F18A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54" y="123273"/>
            <a:ext cx="7749988" cy="58124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7875C-07BB-49BF-7762-DF0DA82D1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Katie </a:t>
            </a:r>
            <a:r>
              <a:rPr lang="en-US" dirty="0" err="1"/>
              <a:t>Cornetta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83114-AB4B-BF3C-72A5-6E35E8FAA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www.azimuthsailing.com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989A7C-9A1A-841A-806A-B86189E3A940}"/>
              </a:ext>
            </a:extLst>
          </p:cNvPr>
          <p:cNvSpPr txBox="1"/>
          <p:nvPr/>
        </p:nvSpPr>
        <p:spPr>
          <a:xfrm>
            <a:off x="8135715" y="526191"/>
            <a:ext cx="3520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THANK YOU PASHA! For your many years of logistical and financial support!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6ADB1-515E-0523-7FC7-04AE946D71C9}"/>
              </a:ext>
            </a:extLst>
          </p:cNvPr>
          <p:cNvSpPr txBox="1"/>
          <p:nvPr/>
        </p:nvSpPr>
        <p:spPr>
          <a:xfrm>
            <a:off x="8135715" y="2201198"/>
            <a:ext cx="3520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Questions? </a:t>
            </a:r>
          </a:p>
          <a:p>
            <a:r>
              <a:rPr lang="en-US" sz="2000" dirty="0"/>
              <a:t>Contact Katie </a:t>
            </a:r>
            <a:r>
              <a:rPr lang="en-US" sz="2000" dirty="0" err="1"/>
              <a:t>Cornetta</a:t>
            </a:r>
            <a:endParaRPr lang="en-US" sz="2000" dirty="0"/>
          </a:p>
          <a:p>
            <a:r>
              <a:rPr lang="en-US" sz="2000" dirty="0"/>
              <a:t>Azimuth Sailing </a:t>
            </a:r>
          </a:p>
          <a:p>
            <a:r>
              <a:rPr lang="en-US" sz="2000" dirty="0">
                <a:solidFill>
                  <a:srgbClr val="1155CC"/>
                </a:solidFill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shipping.azimuth@gmail.com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6492A6-998D-715E-5A26-E541A58E46D0}"/>
              </a:ext>
            </a:extLst>
          </p:cNvPr>
          <p:cNvSpPr txBox="1"/>
          <p:nvPr/>
        </p:nvSpPr>
        <p:spPr>
          <a:xfrm>
            <a:off x="8135715" y="4183981"/>
            <a:ext cx="390593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Looking to ship your boat?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Contact Cathy Nugent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Pasha Hawaii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1155CC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3"/>
              </a:rPr>
              <a:t>Catherine_Nugent@pashanet.com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(415)-927-5570</a:t>
            </a:r>
            <a:endParaRPr lang="en-US" sz="20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79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479</Words>
  <Application>Microsoft Macintosh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Ship your Gear to Hawaii… and Back to California!</vt:lpstr>
      <vt:lpstr>Thank you Pasha for many years of support!!!</vt:lpstr>
      <vt:lpstr>Shipping container</vt:lpstr>
      <vt:lpstr>California  Hawaii</vt:lpstr>
      <vt:lpstr>Hawaii  California (post race)</vt:lpstr>
      <vt:lpstr>Arrangements</vt:lpstr>
      <vt:lpstr>Notes on container contents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Ship your Gear to Hawaii… and Back to California!</dc:title>
  <dc:creator>Hawkeye King</dc:creator>
  <cp:lastModifiedBy>Hawkeye King</cp:lastModifiedBy>
  <cp:revision>2</cp:revision>
  <dcterms:created xsi:type="dcterms:W3CDTF">2023-12-03T05:20:25Z</dcterms:created>
  <dcterms:modified xsi:type="dcterms:W3CDTF">2023-12-03T06:12:03Z</dcterms:modified>
</cp:coreProperties>
</file>