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66" r:id="rId13"/>
    <p:sldId id="267" r:id="rId14"/>
    <p:sldId id="268" r:id="rId15"/>
    <p:sldId id="273" r:id="rId16"/>
    <p:sldId id="269" r:id="rId17"/>
    <p:sldId id="272" r:id="rId18"/>
    <p:sldId id="274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/>
    </p:ext>
    <p:ext uri="{2D200454-40CA-4A62-9FC3-DE9A4176ACB9}">
      <p15:notesGuideLst xmlns="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C"/>
    <a:srgbClr val="00A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5" d="100"/>
          <a:sy n="125" d="100"/>
        </p:scale>
        <p:origin x="-1230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01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8F0BD-EFD9-473A-99CE-3695AB4DCA81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CD969-53EF-4AE4-AFB9-A210D27A4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02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07277-90E7-4F3E-903F-74C6BB58AD3B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6636F-2D87-43F6-AF18-0244C82060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2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364" y="157629"/>
            <a:ext cx="8481269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solidFill>
                  <a:schemeClr val="bg1"/>
                </a:solidFill>
                <a:latin typeface="Fugaz One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01" y="4989021"/>
            <a:ext cx="2603032" cy="1551697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-1090569" y="6540718"/>
            <a:ext cx="3607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© 2015 Quantum Sails. All rights reserved.</a:t>
            </a:r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70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568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364" y="157629"/>
            <a:ext cx="8481269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solidFill>
                  <a:schemeClr val="bg1"/>
                </a:solidFill>
                <a:latin typeface="Fugaz One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01" y="4989021"/>
            <a:ext cx="2603032" cy="1551697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-1090569" y="6540718"/>
            <a:ext cx="3607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© 2015 Quantum Sails. All rights reserved.</a:t>
            </a:r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13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r="4794" b="184"/>
          <a:stretch/>
        </p:blipFill>
        <p:spPr>
          <a:xfrm>
            <a:off x="-8389" y="0"/>
            <a:ext cx="915238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364" y="157629"/>
            <a:ext cx="8481269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solidFill>
                  <a:schemeClr val="bg1"/>
                </a:solidFill>
                <a:latin typeface="Fugaz One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01" y="4989021"/>
            <a:ext cx="2603032" cy="1551697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-1090569" y="6540718"/>
            <a:ext cx="3607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© 2015 Quantum Sails. All rights reserved.</a:t>
            </a:r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85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70"/>
          <a:stretch/>
        </p:blipFill>
        <p:spPr>
          <a:xfrm>
            <a:off x="0" y="0"/>
            <a:ext cx="91607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364" y="157629"/>
            <a:ext cx="8481269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solidFill>
                  <a:schemeClr val="bg1"/>
                </a:solidFill>
                <a:latin typeface="Fugaz One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01" y="4989021"/>
            <a:ext cx="2603032" cy="1551697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-1090569" y="6540718"/>
            <a:ext cx="3607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© 2015 Quantum Sails. All rights reserved.</a:t>
            </a:r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75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r="6367"/>
          <a:stretch/>
        </p:blipFill>
        <p:spPr>
          <a:xfrm>
            <a:off x="0" y="-1711"/>
            <a:ext cx="9160777" cy="685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364" y="157629"/>
            <a:ext cx="8481269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solidFill>
                  <a:schemeClr val="bg1"/>
                </a:solidFill>
                <a:latin typeface="Fugaz One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01" y="4989021"/>
            <a:ext cx="2603032" cy="1551697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-1090569" y="6540718"/>
            <a:ext cx="3607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© 2015 Quantum Sails. All rights reserved.</a:t>
            </a:r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27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all" baseline="0">
                <a:latin typeface="Fugaz One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330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73511"/>
            <a:ext cx="7886700" cy="285273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15323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3368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00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00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52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3252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3252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809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9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r="4794" b="184"/>
          <a:stretch/>
        </p:blipFill>
        <p:spPr>
          <a:xfrm>
            <a:off x="-8389" y="0"/>
            <a:ext cx="915238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364" y="157629"/>
            <a:ext cx="8481269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solidFill>
                  <a:schemeClr val="bg1"/>
                </a:solidFill>
                <a:latin typeface="Fugaz One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01" y="4989021"/>
            <a:ext cx="2603032" cy="1551697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-1090569" y="6540718"/>
            <a:ext cx="3607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© 2015 Quantum Sails. All rights reserved.</a:t>
            </a:r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56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32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70"/>
          <a:stretch/>
        </p:blipFill>
        <p:spPr>
          <a:xfrm>
            <a:off x="0" y="0"/>
            <a:ext cx="91607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364" y="157629"/>
            <a:ext cx="8481269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solidFill>
                  <a:schemeClr val="bg1"/>
                </a:solidFill>
                <a:latin typeface="Fugaz One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01" y="4989021"/>
            <a:ext cx="2603032" cy="1551697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-1090569" y="6540718"/>
            <a:ext cx="3607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© 2015 Quantum Sails. All rights reserved.</a:t>
            </a:r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17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r="6367"/>
          <a:stretch/>
        </p:blipFill>
        <p:spPr>
          <a:xfrm>
            <a:off x="0" y="-1711"/>
            <a:ext cx="9160777" cy="685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364" y="157629"/>
            <a:ext cx="8481269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solidFill>
                  <a:schemeClr val="bg1"/>
                </a:solidFill>
                <a:latin typeface="Fugaz One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01" y="4989021"/>
            <a:ext cx="2603032" cy="1551697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-1090569" y="6540718"/>
            <a:ext cx="3607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© 2015 Quantum Sails. All rights reserved.</a:t>
            </a:r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83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all" baseline="0">
                <a:latin typeface="Fugaz One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121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73511"/>
            <a:ext cx="7886700" cy="285273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15323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458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00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00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71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3252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3252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206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92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061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" t="58534" r="92" b="29050"/>
          <a:stretch/>
        </p:blipFill>
        <p:spPr>
          <a:xfrm>
            <a:off x="-8390" y="6012564"/>
            <a:ext cx="9152389" cy="8523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6" y="6146785"/>
            <a:ext cx="2575421" cy="59234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528345" y="6593747"/>
            <a:ext cx="3607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© 2015 Quantum Sails. All rights reserved.</a:t>
            </a:r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7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8" r:id="rId3"/>
    <p:sldLayoutId id="2147483679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cap="all" baseline="0" dirty="0">
          <a:solidFill>
            <a:srgbClr val="3C3C3C"/>
          </a:solidFill>
          <a:latin typeface="Fugaz On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C3C3C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C3C3C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C3C3C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C3C3C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C3C3C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061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3" y="6344446"/>
            <a:ext cx="1719540" cy="46896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410899" y="6551802"/>
            <a:ext cx="3607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© 2015 Quantum Sails. All rights reserved.</a:t>
            </a:r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0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7" r:id="rId2"/>
    <p:sldLayoutId id="2147483680" r:id="rId3"/>
    <p:sldLayoutId id="2147483681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cap="all" baseline="0" dirty="0">
          <a:solidFill>
            <a:srgbClr val="3C3C3C"/>
          </a:solidFill>
          <a:latin typeface="Fugaz On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C3C3C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C3C3C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C3C3C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C3C3C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C3C3C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364" y="793715"/>
            <a:ext cx="8481269" cy="2594073"/>
          </a:xfrm>
        </p:spPr>
        <p:txBody>
          <a:bodyPr anchor="t">
            <a:normAutofit fontScale="90000"/>
          </a:bodyPr>
          <a:lstStyle/>
          <a:p>
            <a:pPr>
              <a:spcAft>
                <a:spcPts val="3000"/>
              </a:spcAft>
            </a:pPr>
            <a:r>
              <a:rPr lang="en-US" sz="5333" dirty="0" smtClean="0"/>
              <a:t>Winning sail Strategies for Pacific CUP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latin typeface="Trebuchet MS"/>
                <a:cs typeface="Trebuchet MS"/>
              </a:rPr>
              <a:t/>
            </a:r>
            <a:br>
              <a:rPr lang="en-US" sz="2000" dirty="0" smtClean="0">
                <a:latin typeface="Trebuchet MS"/>
                <a:cs typeface="Trebuchet MS"/>
              </a:rPr>
            </a:br>
            <a:r>
              <a:rPr lang="en-US" sz="2800" b="1" cap="none" dirty="0" smtClean="0">
                <a:latin typeface="Trebuchet MS"/>
                <a:cs typeface="Trebuchet MS"/>
              </a:rPr>
              <a:t>Efficient Utilization of Your Sail Inventory</a:t>
            </a:r>
            <a:r>
              <a:rPr lang="en-US" sz="2800" dirty="0" smtClean="0">
                <a:latin typeface="Trebuchet MS"/>
                <a:cs typeface="Trebuchet MS"/>
              </a:rPr>
              <a:t/>
            </a:r>
            <a:br>
              <a:rPr lang="en-US" sz="2800" dirty="0" smtClean="0">
                <a:latin typeface="Trebuchet MS"/>
                <a:cs typeface="Trebuchet MS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667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" y="594360"/>
            <a:ext cx="803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Fugaz One"/>
              </a:rPr>
              <a:t>R/P 45 </a:t>
            </a:r>
            <a:endParaRPr lang="en-US" sz="3600" dirty="0">
              <a:latin typeface="Fugaz On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" y="1371600"/>
            <a:ext cx="8351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rebuchet MS" panose="020B0603020202020204" pitchFamily="34" charset="0"/>
              </a:rPr>
              <a:t>J 2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J 4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Genoa Staysail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MHG: mast head genoa tacked to stem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A 1.5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A 2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A 2.5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A 4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A 7 </a:t>
            </a:r>
            <a:r>
              <a:rPr lang="en-US" sz="2400" dirty="0" err="1" smtClean="0">
                <a:latin typeface="Trebuchet MS" panose="020B0603020202020204" pitchFamily="34" charset="0"/>
              </a:rPr>
              <a:t>frac</a:t>
            </a:r>
            <a:r>
              <a:rPr lang="en-US" sz="2400" dirty="0" smtClean="0">
                <a:latin typeface="Trebuchet MS" panose="020B0603020202020204" pitchFamily="34" charset="0"/>
              </a:rPr>
              <a:t>/Shy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Spinnaker staysail</a:t>
            </a:r>
          </a:p>
          <a:p>
            <a:endParaRPr lang="en-US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040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 52 2015  INVENTORY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2978" y="1521670"/>
            <a:ext cx="7892372" cy="43659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smtClean="0">
                <a:latin typeface="Trebuchet MS"/>
                <a:cs typeface="Trebuchet MS"/>
              </a:rPr>
              <a:t>J2 Jib</a:t>
            </a:r>
          </a:p>
          <a:p>
            <a:r>
              <a:rPr lang="en-US" sz="2400" dirty="0" smtClean="0">
                <a:latin typeface="Trebuchet MS"/>
                <a:cs typeface="Trebuchet MS"/>
              </a:rPr>
              <a:t>J4 Jib</a:t>
            </a:r>
          </a:p>
          <a:p>
            <a:r>
              <a:rPr lang="en-US" sz="2400" dirty="0" smtClean="0">
                <a:latin typeface="Trebuchet MS"/>
                <a:cs typeface="Trebuchet MS"/>
              </a:rPr>
              <a:t>Genoa Staysail </a:t>
            </a:r>
          </a:p>
          <a:p>
            <a:r>
              <a:rPr lang="en-US" sz="2400" dirty="0" smtClean="0">
                <a:latin typeface="Trebuchet MS"/>
                <a:cs typeface="Trebuchet MS"/>
              </a:rPr>
              <a:t>MHG: Mast Head Genoa Tacked to Stem</a:t>
            </a:r>
          </a:p>
          <a:p>
            <a:r>
              <a:rPr lang="en-US" sz="2400" dirty="0" smtClean="0">
                <a:latin typeface="Trebuchet MS"/>
                <a:cs typeface="Trebuchet MS"/>
              </a:rPr>
              <a:t>R1: Mast head Reaching Genoa Tacked to end of Prod</a:t>
            </a:r>
          </a:p>
          <a:p>
            <a:r>
              <a:rPr lang="en-US" sz="2400" dirty="0" smtClean="0">
                <a:latin typeface="Trebuchet MS"/>
                <a:cs typeface="Trebuchet MS"/>
              </a:rPr>
              <a:t>R2: </a:t>
            </a:r>
            <a:r>
              <a:rPr lang="en-US" sz="2400" dirty="0" err="1" smtClean="0">
                <a:latin typeface="Trebuchet MS"/>
                <a:cs typeface="Trebuchet MS"/>
              </a:rPr>
              <a:t>Frac</a:t>
            </a:r>
            <a:r>
              <a:rPr lang="en-US" sz="2400" dirty="0" smtClean="0">
                <a:latin typeface="Trebuchet MS"/>
                <a:cs typeface="Trebuchet MS"/>
              </a:rPr>
              <a:t> Reaching Genoa Tacked to end of Prod</a:t>
            </a:r>
          </a:p>
          <a:p>
            <a:r>
              <a:rPr lang="en-US" sz="2400" dirty="0" smtClean="0">
                <a:latin typeface="Trebuchet MS"/>
                <a:cs typeface="Trebuchet MS"/>
              </a:rPr>
              <a:t>A1.5</a:t>
            </a:r>
          </a:p>
          <a:p>
            <a:r>
              <a:rPr lang="en-US" sz="2400" dirty="0" smtClean="0">
                <a:latin typeface="Trebuchet MS"/>
                <a:cs typeface="Trebuchet MS"/>
              </a:rPr>
              <a:t>A 2</a:t>
            </a:r>
          </a:p>
          <a:p>
            <a:r>
              <a:rPr lang="en-US" sz="2400" dirty="0" smtClean="0">
                <a:latin typeface="Trebuchet MS"/>
                <a:cs typeface="Trebuchet MS"/>
              </a:rPr>
              <a:t>A 2.5</a:t>
            </a:r>
          </a:p>
          <a:p>
            <a:r>
              <a:rPr lang="en-US" sz="2400" dirty="0" smtClean="0">
                <a:latin typeface="Trebuchet MS"/>
                <a:cs typeface="Trebuchet MS"/>
              </a:rPr>
              <a:t>A </a:t>
            </a:r>
            <a:r>
              <a:rPr lang="en-US" sz="2400" dirty="0" smtClean="0">
                <a:latin typeface="Trebuchet MS"/>
                <a:cs typeface="Trebuchet MS"/>
              </a:rPr>
              <a:t>7  </a:t>
            </a:r>
            <a:r>
              <a:rPr lang="en-US" sz="2400" dirty="0" err="1" smtClean="0">
                <a:latin typeface="Trebuchet MS"/>
                <a:cs typeface="Trebuchet MS"/>
              </a:rPr>
              <a:t>Frac</a:t>
            </a:r>
            <a:r>
              <a:rPr lang="en-US" sz="2400" dirty="0" smtClean="0">
                <a:latin typeface="Trebuchet MS"/>
                <a:cs typeface="Trebuchet MS"/>
              </a:rPr>
              <a:t>/Shy</a:t>
            </a:r>
          </a:p>
          <a:p>
            <a:endParaRPr lang="en-US" sz="2400" dirty="0" smtClean="0">
              <a:latin typeface="Trebuchet MS"/>
              <a:cs typeface="Trebuchet M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Reefing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2978" y="1521670"/>
            <a:ext cx="7892372" cy="436592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85750" indent="-285750">
              <a:spcAft>
                <a:spcPts val="1200"/>
              </a:spcAft>
            </a:pPr>
            <a:r>
              <a:rPr lang="en-US" sz="2400" dirty="0" smtClean="0">
                <a:latin typeface="Trebuchet MS"/>
                <a:cs typeface="Trebuchet MS"/>
              </a:rPr>
              <a:t>Make sure your systems make it easy to reef.</a:t>
            </a:r>
            <a:endParaRPr lang="en-US" sz="2400" dirty="0" smtClean="0">
              <a:latin typeface="Trebuchet MS"/>
              <a:cs typeface="Trebuchet MS"/>
            </a:endParaRPr>
          </a:p>
          <a:p>
            <a:pPr marL="285750" indent="-285750">
              <a:spcAft>
                <a:spcPts val="1200"/>
              </a:spcAft>
            </a:pPr>
            <a:endParaRPr lang="en-US" sz="2400" dirty="0" smtClean="0">
              <a:latin typeface="Trebuchet MS"/>
              <a:cs typeface="Trebuchet MS"/>
            </a:endParaRPr>
          </a:p>
          <a:p>
            <a:pPr marL="285750" indent="-285750">
              <a:spcAft>
                <a:spcPts val="1200"/>
              </a:spcAft>
            </a:pPr>
            <a:r>
              <a:rPr lang="en-US" sz="2400" dirty="0" smtClean="0">
                <a:latin typeface="Trebuchet MS"/>
                <a:cs typeface="Trebuchet MS"/>
              </a:rPr>
              <a:t>Using your reefs offshore is faster than changing your headsail at times.</a:t>
            </a:r>
            <a:endParaRPr lang="en-US" sz="2400" dirty="0" smtClean="0">
              <a:latin typeface="Trebuchet MS"/>
              <a:cs typeface="Trebuchet MS"/>
            </a:endParaRPr>
          </a:p>
          <a:p>
            <a:pPr marL="285750" indent="-285750">
              <a:spcAft>
                <a:spcPts val="1200"/>
              </a:spcAft>
            </a:pPr>
            <a:endParaRPr lang="en-US" sz="2400" dirty="0" smtClean="0">
              <a:latin typeface="Trebuchet MS"/>
              <a:cs typeface="Trebuchet MS"/>
            </a:endParaRPr>
          </a:p>
          <a:p>
            <a:pPr marL="285750" indent="-285750">
              <a:spcAft>
                <a:spcPts val="1200"/>
              </a:spcAft>
            </a:pPr>
            <a:r>
              <a:rPr lang="en-US" sz="2400" dirty="0" smtClean="0">
                <a:latin typeface="Trebuchet MS"/>
                <a:cs typeface="Trebuchet MS"/>
              </a:rPr>
              <a:t>A reefed mainsail with a jib top is when we have hit some of our fastest speeds offshore.</a:t>
            </a:r>
          </a:p>
          <a:p>
            <a:pPr marL="285750" indent="-285750">
              <a:spcAft>
                <a:spcPts val="1200"/>
              </a:spcAft>
            </a:pPr>
            <a:endParaRPr lang="en-US" sz="2400" dirty="0" smtClean="0">
              <a:latin typeface="Trebuchet MS"/>
              <a:cs typeface="Trebuchet MS"/>
            </a:endParaRPr>
          </a:p>
          <a:p>
            <a:pPr marL="285750" indent="-285750">
              <a:spcAft>
                <a:spcPts val="1200"/>
              </a:spcAft>
            </a:pPr>
            <a:r>
              <a:rPr lang="en-US" sz="2400" dirty="0" smtClean="0">
                <a:latin typeface="Trebuchet MS"/>
                <a:cs typeface="Trebuchet MS"/>
              </a:rPr>
              <a:t>Remember its all about balance having the right sail combo to allow the boat to be easy to drive while staying powered up on your reaching course.</a:t>
            </a:r>
            <a:endParaRPr lang="en-US" sz="2400" dirty="0" smtClean="0">
              <a:latin typeface="Trebuchet MS"/>
              <a:cs typeface="Trebuchet MS"/>
            </a:endParaRPr>
          </a:p>
          <a:p>
            <a:endParaRPr lang="en-US" sz="2800" dirty="0" smtClean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7-02 at 10.41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7471"/>
            <a:ext cx="6537960" cy="55845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40PACC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7467"/>
            <a:ext cx="6537960" cy="54656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1235pacc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7467"/>
            <a:ext cx="6537960" cy="54276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P63PACC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7472"/>
            <a:ext cx="6540468" cy="57907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H Sail Chart 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7472"/>
            <a:ext cx="6537960" cy="56268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 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2978" y="1521670"/>
            <a:ext cx="7892372" cy="43659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rebuchet MS"/>
                <a:cs typeface="Trebuchet MS"/>
              </a:rPr>
              <a:t>Consult with Quantum Sails on how to best build and utilize your sail inventory.</a:t>
            </a:r>
          </a:p>
          <a:p>
            <a:endParaRPr lang="en-US" sz="2400" dirty="0" smtClean="0">
              <a:latin typeface="Trebuchet MS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rebuchet MS"/>
                <a:cs typeface="Trebuchet MS"/>
              </a:rPr>
              <a:t>Office: 510-234-4334</a:t>
            </a:r>
          </a:p>
          <a:p>
            <a:endParaRPr lang="en-US" sz="2800" dirty="0" smtClean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Sail Types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2978" y="1521670"/>
            <a:ext cx="7892372" cy="436592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595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Jibs &amp; </a:t>
            </a:r>
            <a:r>
              <a:rPr kumimoji="0" lang="en-US" sz="2595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genoa’s</a:t>
            </a:r>
            <a:r>
              <a:rPr kumimoji="0" lang="en-US" sz="2595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are used to sail high angles. (J1-J4 &amp; jib </a:t>
            </a:r>
            <a:r>
              <a:rPr lang="en-US" sz="2595" dirty="0" smtClean="0">
                <a:solidFill>
                  <a:srgbClr val="3C3C3C"/>
                </a:solidFill>
                <a:latin typeface="Trebuchet MS" panose="020B0603020202020204" pitchFamily="34" charset="0"/>
              </a:rPr>
              <a:t>t</a:t>
            </a:r>
            <a:r>
              <a:rPr kumimoji="0" lang="en-US" sz="2595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op) for non-overlapping jibs.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595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155% to 95% &amp; </a:t>
            </a:r>
            <a:r>
              <a:rPr lang="en-US" sz="2595" dirty="0" err="1" smtClean="0">
                <a:solidFill>
                  <a:srgbClr val="3C3C3C"/>
                </a:solidFill>
                <a:latin typeface="Trebuchet MS" panose="020B0603020202020204" pitchFamily="34" charset="0"/>
              </a:rPr>
              <a:t>j</a:t>
            </a:r>
            <a:r>
              <a:rPr kumimoji="0" lang="en-US" sz="2595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ib</a:t>
            </a:r>
            <a:r>
              <a:rPr kumimoji="0" lang="en-US" sz="2595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tops. For boats with overlapping headsails.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595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Reaching sails are used to sail intermediate (reaching) angles; </a:t>
            </a:r>
            <a:r>
              <a:rPr kumimoji="0" lang="en-US" sz="2595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Asymm</a:t>
            </a:r>
            <a:r>
              <a:rPr kumimoji="0" lang="en-US" sz="2595" b="0" i="0" u="none" strike="noStrike" kern="1200" cap="none" spc="0" normalizeH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k</a:t>
            </a:r>
            <a:r>
              <a:rPr kumimoji="0" lang="en-US" sz="2595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ites (A0, A1, A3, A5, A7); </a:t>
            </a:r>
            <a:r>
              <a:rPr kumimoji="0" lang="en-US" sz="2595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Symm</a:t>
            </a:r>
            <a:r>
              <a:rPr kumimoji="0" lang="en-US" sz="2595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kites (S1, S3,S5 ).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595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New style reaching sails:</a:t>
            </a:r>
            <a:r>
              <a:rPr kumimoji="0" lang="en-US" sz="2595" b="0" i="0" u="none" strike="noStrike" kern="1200" cap="none" spc="0" normalizeH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2595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BRO, FRO, R1, R2, MHG.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595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Spinnakers are used to sail low angles. </a:t>
            </a:r>
            <a:r>
              <a:rPr kumimoji="0" lang="en-US" sz="2595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Asymm</a:t>
            </a:r>
            <a:r>
              <a:rPr lang="en-US" sz="2595" dirty="0" smtClean="0">
                <a:solidFill>
                  <a:srgbClr val="3C3C3C"/>
                </a:solidFill>
                <a:latin typeface="Trebuchet MS" panose="020B0603020202020204" pitchFamily="34" charset="0"/>
              </a:rPr>
              <a:t> </a:t>
            </a:r>
            <a:r>
              <a:rPr kumimoji="0" lang="en-US" sz="2595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kites (A 1.5,A2, A2.5, A4); </a:t>
            </a:r>
            <a:r>
              <a:rPr kumimoji="0" lang="en-US" sz="2595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Symm</a:t>
            </a:r>
            <a:r>
              <a:rPr kumimoji="0" lang="en-US" sz="2595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kites (S1.5, S2, S4, S5).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Sails for navigation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2978" y="1521670"/>
            <a:ext cx="7892372" cy="43659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en-US" sz="2400" dirty="0" smtClean="0">
                <a:latin typeface="Trebuchet MS"/>
                <a:cs typeface="Trebuchet MS"/>
              </a:rPr>
              <a:t>Offshore navigation requires that you sail an optimum wind angle to the finish.</a:t>
            </a:r>
          </a:p>
          <a:p>
            <a:endParaRPr lang="en-US" sz="2400" dirty="0" smtClean="0">
              <a:latin typeface="Trebuchet MS"/>
              <a:cs typeface="Trebuchet MS"/>
            </a:endParaRPr>
          </a:p>
          <a:p>
            <a:pPr marL="285750" indent="-285750"/>
            <a:r>
              <a:rPr lang="en-US" sz="2400" dirty="0" smtClean="0">
                <a:latin typeface="Trebuchet MS"/>
                <a:cs typeface="Trebuchet MS"/>
              </a:rPr>
              <a:t>In order to sail to the optimum wind angle you will need a variety of sails.</a:t>
            </a:r>
          </a:p>
          <a:p>
            <a:endParaRPr lang="en-US" sz="2400" dirty="0" smtClean="0">
              <a:latin typeface="Trebuchet MS"/>
              <a:cs typeface="Trebuchet MS"/>
            </a:endParaRPr>
          </a:p>
          <a:p>
            <a:pPr marL="285750" indent="-285750"/>
            <a:r>
              <a:rPr lang="en-US" sz="2400" dirty="0" smtClean="0">
                <a:latin typeface="Trebuchet MS"/>
                <a:cs typeface="Trebuchet MS"/>
              </a:rPr>
              <a:t>Different sails are designed for different wind angles. You want to have sails that covers all of your potential wind angles.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 in sail Inventory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2978" y="1521670"/>
            <a:ext cx="7892372" cy="43659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en-US" sz="2400" dirty="0" smtClean="0">
                <a:latin typeface="Trebuchet MS"/>
                <a:cs typeface="Trebuchet MS"/>
              </a:rPr>
              <a:t>When planning for your race, look at the likely angles you will be sailing. (40-155)</a:t>
            </a:r>
          </a:p>
          <a:p>
            <a:endParaRPr lang="en-US" sz="2400" dirty="0" smtClean="0">
              <a:latin typeface="Trebuchet MS"/>
              <a:cs typeface="Trebuchet MS"/>
            </a:endParaRPr>
          </a:p>
          <a:p>
            <a:pPr marL="285750" indent="-285750"/>
            <a:r>
              <a:rPr lang="en-US" sz="2400" dirty="0" smtClean="0">
                <a:latin typeface="Trebuchet MS"/>
                <a:cs typeface="Trebuchet MS"/>
              </a:rPr>
              <a:t>Evaluate your current sail inventory to see what sails you have to fit those angles.</a:t>
            </a:r>
          </a:p>
          <a:p>
            <a:endParaRPr lang="en-US" sz="2400" dirty="0" smtClean="0">
              <a:latin typeface="Trebuchet MS"/>
              <a:cs typeface="Trebuchet MS"/>
            </a:endParaRPr>
          </a:p>
          <a:p>
            <a:pPr marL="285750" indent="-285750"/>
            <a:r>
              <a:rPr lang="en-US" sz="2400" dirty="0" smtClean="0">
                <a:latin typeface="Trebuchet MS"/>
                <a:cs typeface="Trebuchet MS"/>
              </a:rPr>
              <a:t>Determine what “Gaps” you have in your current inventory by looking at what angles are not currently covered.</a:t>
            </a:r>
          </a:p>
          <a:p>
            <a:endParaRPr lang="en-US" sz="2400" dirty="0" smtClean="0">
              <a:latin typeface="Trebuchet MS"/>
              <a:cs typeface="Trebuchet M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the Gaps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2978" y="1521670"/>
            <a:ext cx="7892372" cy="4365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/>
            <a:r>
              <a:rPr lang="en-US" sz="2400" dirty="0" smtClean="0">
                <a:latin typeface="Trebuchet MS"/>
                <a:cs typeface="Trebuchet MS"/>
              </a:rPr>
              <a:t>Once you have completed your “Gap” analysis decide what angles are the most important to you. The speed of your boat will determine how you fill the “Gaps.” Polar%.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rebuchet MS"/>
              <a:cs typeface="Trebuchet MS"/>
            </a:endParaRPr>
          </a:p>
          <a:p>
            <a:pPr marL="285750" indent="-285750"/>
            <a:r>
              <a:rPr lang="en-US" sz="2400" dirty="0" smtClean="0">
                <a:latin typeface="Trebuchet MS"/>
                <a:cs typeface="Trebuchet MS"/>
              </a:rPr>
              <a:t>Rating considerations must be determined as a certain sail may have a positive or negative effect on your rating.</a:t>
            </a:r>
          </a:p>
          <a:p>
            <a:pPr marL="285750" indent="-285750"/>
            <a:endParaRPr lang="en-US" sz="2400" dirty="0" smtClean="0">
              <a:latin typeface="Trebuchet MS"/>
              <a:cs typeface="Trebuchet MS"/>
            </a:endParaRPr>
          </a:p>
          <a:p>
            <a:pPr marL="285750" indent="-285750"/>
            <a:r>
              <a:rPr lang="en-US" sz="2400" dirty="0" smtClean="0">
                <a:latin typeface="Trebuchet MS"/>
                <a:cs typeface="Trebuchet MS"/>
              </a:rPr>
              <a:t>Take the sails which will give you the most impact over the duration of the race.</a:t>
            </a:r>
          </a:p>
          <a:p>
            <a:endParaRPr lang="en-US" sz="2400" dirty="0" smtClean="0">
              <a:latin typeface="Trebuchet MS"/>
              <a:cs typeface="Trebuchet M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gaz One"/>
                <a:cs typeface="Fugaz One"/>
              </a:rPr>
              <a:t>BENETEAU 473 </a:t>
            </a:r>
            <a:endParaRPr lang="en-US" dirty="0">
              <a:latin typeface="Fugaz One"/>
              <a:cs typeface="Fugaz One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2978" y="1521670"/>
            <a:ext cx="7892372" cy="43659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Trebuchet MS"/>
                <a:cs typeface="Trebuchet MS"/>
              </a:rPr>
              <a:t>135% </a:t>
            </a:r>
            <a:r>
              <a:rPr lang="en-US" sz="2400" dirty="0" smtClean="0">
                <a:latin typeface="Trebuchet MS"/>
                <a:cs typeface="Trebuchet MS"/>
              </a:rPr>
              <a:t>or larger furling genoa (you can furl down to smaller headsail)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Trebuchet MS"/>
                <a:cs typeface="Trebuchet MS"/>
              </a:rPr>
              <a:t>Storm jib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Trebuchet MS"/>
                <a:cs typeface="Trebuchet MS"/>
              </a:rPr>
              <a:t>A/P Cruising A-Kite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Trebuchet MS"/>
                <a:cs typeface="Trebuchet MS"/>
              </a:rPr>
              <a:t>A3 Reaching A-Kite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Trebuchet MS"/>
                <a:cs typeface="Trebuchet MS"/>
              </a:rPr>
              <a:t>A5 Reaching/Shy </a:t>
            </a:r>
            <a:r>
              <a:rPr lang="en-US" sz="2400" dirty="0" smtClean="0">
                <a:latin typeface="Trebuchet MS"/>
                <a:cs typeface="Trebuchet MS"/>
              </a:rPr>
              <a:t>Kite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Trebuchet MS"/>
                <a:cs typeface="Trebuchet MS"/>
              </a:rPr>
              <a:t>With most cruising kites that tack to bow. The luff lengths are short enough to be able to add a spinnaker pole set up to allow you to square back.</a:t>
            </a:r>
            <a:endParaRPr lang="en-US" sz="2400" dirty="0" smtClean="0">
              <a:latin typeface="Trebuchet MS"/>
              <a:cs typeface="Trebuchet MS"/>
            </a:endParaRPr>
          </a:p>
          <a:p>
            <a:endParaRPr lang="en-US" sz="2400" dirty="0" smtClean="0">
              <a:latin typeface="Trebuchet MS"/>
              <a:cs typeface="Trebuchet M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 37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2978" y="1521670"/>
            <a:ext cx="7892372" cy="43659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smtClean="0">
                <a:latin typeface="Trebuchet MS"/>
                <a:cs typeface="Trebuchet MS"/>
              </a:rPr>
              <a:t>155% Genoa </a:t>
            </a:r>
          </a:p>
          <a:p>
            <a:r>
              <a:rPr lang="en-US" sz="2400" dirty="0" smtClean="0">
                <a:latin typeface="Trebuchet MS"/>
                <a:cs typeface="Trebuchet MS"/>
              </a:rPr>
              <a:t>155% Jib Top</a:t>
            </a:r>
          </a:p>
          <a:p>
            <a:r>
              <a:rPr lang="en-US" sz="2400" dirty="0" smtClean="0">
                <a:latin typeface="Trebuchet MS"/>
                <a:cs typeface="Trebuchet MS"/>
              </a:rPr>
              <a:t>100% Jib ( </a:t>
            </a:r>
            <a:r>
              <a:rPr lang="en-US" sz="2400" dirty="0" smtClean="0">
                <a:latin typeface="Trebuchet MS"/>
                <a:cs typeface="Trebuchet MS"/>
              </a:rPr>
              <a:t>or </a:t>
            </a:r>
            <a:r>
              <a:rPr lang="en-US" sz="2400" dirty="0">
                <a:latin typeface="Trebuchet MS"/>
                <a:cs typeface="Trebuchet MS"/>
              </a:rPr>
              <a:t>J</a:t>
            </a:r>
            <a:r>
              <a:rPr lang="en-US" sz="2400" dirty="0" smtClean="0">
                <a:latin typeface="Trebuchet MS"/>
                <a:cs typeface="Trebuchet MS"/>
              </a:rPr>
              <a:t> 4 )</a:t>
            </a:r>
            <a:endParaRPr lang="en-US" sz="2400" dirty="0" smtClean="0">
              <a:latin typeface="Trebuchet MS"/>
              <a:cs typeface="Trebuchet MS"/>
            </a:endParaRPr>
          </a:p>
          <a:p>
            <a:r>
              <a:rPr lang="en-US" sz="2400" dirty="0" smtClean="0">
                <a:latin typeface="Trebuchet MS"/>
                <a:cs typeface="Trebuchet MS"/>
              </a:rPr>
              <a:t>S1</a:t>
            </a:r>
          </a:p>
          <a:p>
            <a:r>
              <a:rPr lang="en-US" sz="2400" dirty="0" smtClean="0">
                <a:latin typeface="Trebuchet MS"/>
                <a:cs typeface="Trebuchet MS"/>
              </a:rPr>
              <a:t>S2</a:t>
            </a:r>
          </a:p>
          <a:p>
            <a:r>
              <a:rPr lang="en-US" sz="2400" dirty="0" smtClean="0">
                <a:latin typeface="Trebuchet MS"/>
                <a:cs typeface="Trebuchet MS"/>
              </a:rPr>
              <a:t>S3</a:t>
            </a:r>
          </a:p>
          <a:p>
            <a:r>
              <a:rPr lang="en-US" sz="2400" dirty="0" smtClean="0">
                <a:latin typeface="Trebuchet MS"/>
                <a:cs typeface="Trebuchet MS"/>
              </a:rPr>
              <a:t>S5 </a:t>
            </a:r>
            <a:r>
              <a:rPr lang="en-US" sz="2400" dirty="0" err="1" smtClean="0">
                <a:latin typeface="Trebuchet MS"/>
                <a:cs typeface="Trebuchet MS"/>
              </a:rPr>
              <a:t>Hvy</a:t>
            </a:r>
            <a:r>
              <a:rPr lang="en-US" sz="2400" dirty="0" smtClean="0">
                <a:latin typeface="Trebuchet MS"/>
                <a:cs typeface="Trebuchet MS"/>
              </a:rPr>
              <a:t> Reacher/Shy </a:t>
            </a:r>
          </a:p>
          <a:p>
            <a:r>
              <a:rPr lang="en-US" sz="2400" dirty="0" smtClean="0">
                <a:latin typeface="Trebuchet MS"/>
                <a:cs typeface="Trebuchet MS"/>
              </a:rPr>
              <a:t>Spinnaker Staysail</a:t>
            </a:r>
          </a:p>
          <a:p>
            <a:endParaRPr lang="en-US" sz="2400" dirty="0" smtClean="0">
              <a:latin typeface="Trebuchet MS"/>
              <a:cs typeface="Trebuchet M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SANTA CRUZ 50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2978" y="1521670"/>
            <a:ext cx="7892372" cy="43659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smtClean="0">
                <a:latin typeface="Trebuchet MS"/>
                <a:cs typeface="Trebuchet MS"/>
              </a:rPr>
              <a:t>155% Genoa</a:t>
            </a:r>
          </a:p>
          <a:p>
            <a:r>
              <a:rPr lang="en-US" sz="2400" dirty="0" smtClean="0">
                <a:latin typeface="Trebuchet MS"/>
                <a:cs typeface="Trebuchet MS"/>
              </a:rPr>
              <a:t>155% Jib Top</a:t>
            </a:r>
          </a:p>
          <a:p>
            <a:r>
              <a:rPr lang="en-US" sz="2400" dirty="0" smtClean="0">
                <a:latin typeface="Trebuchet MS"/>
                <a:cs typeface="Trebuchet MS"/>
              </a:rPr>
              <a:t>100% Jib  (or </a:t>
            </a:r>
            <a:r>
              <a:rPr lang="en-US" sz="2400" dirty="0" smtClean="0">
                <a:latin typeface="Trebuchet MS"/>
                <a:cs typeface="Trebuchet MS"/>
              </a:rPr>
              <a:t>J 4)</a:t>
            </a:r>
            <a:endParaRPr lang="en-US" sz="2400" dirty="0" smtClean="0">
              <a:latin typeface="Trebuchet MS"/>
              <a:cs typeface="Trebuchet MS"/>
            </a:endParaRPr>
          </a:p>
          <a:p>
            <a:r>
              <a:rPr lang="en-US" sz="2400" dirty="0" smtClean="0">
                <a:latin typeface="Trebuchet MS"/>
                <a:cs typeface="Trebuchet MS"/>
              </a:rPr>
              <a:t>Genoa Staysail </a:t>
            </a:r>
          </a:p>
          <a:p>
            <a:r>
              <a:rPr lang="en-US" sz="2400" dirty="0" smtClean="0">
                <a:latin typeface="Trebuchet MS"/>
                <a:cs typeface="Trebuchet MS"/>
              </a:rPr>
              <a:t>A 1.5</a:t>
            </a:r>
          </a:p>
          <a:p>
            <a:r>
              <a:rPr lang="en-US" sz="2400" dirty="0" smtClean="0">
                <a:latin typeface="Trebuchet MS"/>
                <a:cs typeface="Trebuchet MS"/>
              </a:rPr>
              <a:t>A 2</a:t>
            </a:r>
          </a:p>
          <a:p>
            <a:r>
              <a:rPr lang="en-US" sz="2400" dirty="0" smtClean="0">
                <a:latin typeface="Trebuchet MS"/>
                <a:cs typeface="Trebuchet MS"/>
              </a:rPr>
              <a:t>A3 (Instead of a Code 0; small gap between A0 &amp; A3)</a:t>
            </a:r>
          </a:p>
          <a:p>
            <a:r>
              <a:rPr lang="en-US" sz="2400" dirty="0" smtClean="0">
                <a:latin typeface="Trebuchet MS"/>
                <a:cs typeface="Trebuchet MS"/>
              </a:rPr>
              <a:t>A4</a:t>
            </a:r>
          </a:p>
          <a:p>
            <a:r>
              <a:rPr lang="en-US" sz="2400" dirty="0" smtClean="0">
                <a:latin typeface="Trebuchet MS"/>
                <a:cs typeface="Trebuchet MS"/>
              </a:rPr>
              <a:t>A5 </a:t>
            </a:r>
            <a:r>
              <a:rPr lang="en-US" sz="2400" dirty="0" err="1" smtClean="0">
                <a:latin typeface="Trebuchet MS"/>
                <a:cs typeface="Trebuchet MS"/>
              </a:rPr>
              <a:t>Hvy</a:t>
            </a:r>
            <a:r>
              <a:rPr lang="en-US" sz="2400" dirty="0" smtClean="0">
                <a:latin typeface="Trebuchet MS"/>
                <a:cs typeface="Trebuchet MS"/>
              </a:rPr>
              <a:t> </a:t>
            </a:r>
            <a:r>
              <a:rPr lang="en-US" sz="2400" dirty="0" err="1" smtClean="0">
                <a:latin typeface="Trebuchet MS"/>
                <a:cs typeface="Trebuchet MS"/>
              </a:rPr>
              <a:t>Reacher</a:t>
            </a:r>
            <a:r>
              <a:rPr lang="en-US" sz="2400" dirty="0" smtClean="0">
                <a:latin typeface="Trebuchet MS"/>
                <a:cs typeface="Trebuchet MS"/>
              </a:rPr>
              <a:t>/Shy </a:t>
            </a:r>
          </a:p>
          <a:p>
            <a:r>
              <a:rPr lang="en-US" sz="2400" dirty="0" smtClean="0">
                <a:latin typeface="Trebuchet MS"/>
                <a:cs typeface="Trebuchet MS"/>
              </a:rPr>
              <a:t>Spinnaker Staysail</a:t>
            </a:r>
          </a:p>
          <a:p>
            <a:endParaRPr lang="en-US" sz="2400" dirty="0" smtClean="0">
              <a:latin typeface="Trebuchet MS"/>
              <a:cs typeface="Trebuchet M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J/125 SPORT BOAT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2978" y="1521670"/>
            <a:ext cx="7892372" cy="43659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smtClean="0">
                <a:latin typeface="Trebuchet MS"/>
                <a:cs typeface="Trebuchet MS"/>
              </a:rPr>
              <a:t>155% Genoa</a:t>
            </a:r>
          </a:p>
          <a:p>
            <a:r>
              <a:rPr lang="en-US" sz="2400" dirty="0" smtClean="0">
                <a:latin typeface="Trebuchet MS"/>
                <a:cs typeface="Trebuchet MS"/>
              </a:rPr>
              <a:t>140% Jib Top</a:t>
            </a:r>
          </a:p>
          <a:p>
            <a:r>
              <a:rPr lang="en-US" sz="2400" dirty="0" smtClean="0">
                <a:latin typeface="Trebuchet MS"/>
                <a:cs typeface="Trebuchet MS"/>
              </a:rPr>
              <a:t>J 4 </a:t>
            </a:r>
            <a:r>
              <a:rPr lang="en-US" sz="2400" dirty="0" smtClean="0">
                <a:latin typeface="Trebuchet MS"/>
                <a:cs typeface="Trebuchet MS"/>
              </a:rPr>
              <a:t>Jib</a:t>
            </a:r>
          </a:p>
          <a:p>
            <a:r>
              <a:rPr lang="en-US" sz="2400" dirty="0" smtClean="0">
                <a:latin typeface="Trebuchet MS"/>
                <a:cs typeface="Trebuchet MS"/>
              </a:rPr>
              <a:t>Genoa Staysail</a:t>
            </a:r>
          </a:p>
          <a:p>
            <a:r>
              <a:rPr lang="en-US" sz="2400" dirty="0" smtClean="0">
                <a:latin typeface="Trebuchet MS"/>
                <a:cs typeface="Trebuchet MS"/>
              </a:rPr>
              <a:t>BRO: Blast Reaching 0</a:t>
            </a:r>
          </a:p>
          <a:p>
            <a:r>
              <a:rPr lang="en-US" sz="2400" dirty="0" smtClean="0">
                <a:latin typeface="Trebuchet MS"/>
                <a:cs typeface="Trebuchet MS"/>
              </a:rPr>
              <a:t>A 1.5</a:t>
            </a:r>
          </a:p>
          <a:p>
            <a:r>
              <a:rPr lang="en-US" sz="2400" dirty="0" smtClean="0">
                <a:latin typeface="Trebuchet MS"/>
                <a:cs typeface="Trebuchet MS"/>
              </a:rPr>
              <a:t>A 2</a:t>
            </a:r>
          </a:p>
          <a:p>
            <a:r>
              <a:rPr lang="en-US" sz="2400" dirty="0" smtClean="0">
                <a:latin typeface="Trebuchet MS"/>
                <a:cs typeface="Trebuchet MS"/>
              </a:rPr>
              <a:t>A </a:t>
            </a:r>
            <a:r>
              <a:rPr lang="en-US" sz="2400" dirty="0" smtClean="0">
                <a:latin typeface="Trebuchet MS"/>
                <a:cs typeface="Trebuchet MS"/>
              </a:rPr>
              <a:t>2.5</a:t>
            </a:r>
          </a:p>
          <a:p>
            <a:r>
              <a:rPr lang="en-US" sz="2400" dirty="0" smtClean="0">
                <a:latin typeface="Trebuchet MS"/>
                <a:cs typeface="Trebuchet MS"/>
              </a:rPr>
              <a:t>A 4</a:t>
            </a:r>
            <a:endParaRPr lang="en-US" sz="2400" dirty="0" smtClean="0">
              <a:latin typeface="Trebuchet MS"/>
              <a:cs typeface="Trebuchet MS"/>
            </a:endParaRPr>
          </a:p>
          <a:p>
            <a:r>
              <a:rPr lang="en-US" sz="2400" dirty="0" smtClean="0">
                <a:latin typeface="Trebuchet MS"/>
                <a:cs typeface="Trebuchet MS"/>
              </a:rPr>
              <a:t>A 5 </a:t>
            </a:r>
            <a:r>
              <a:rPr lang="en-US" sz="2400" dirty="0" err="1" smtClean="0">
                <a:latin typeface="Trebuchet MS"/>
                <a:cs typeface="Trebuchet MS"/>
              </a:rPr>
              <a:t>Hvy</a:t>
            </a:r>
            <a:r>
              <a:rPr lang="en-US" sz="2400" dirty="0" smtClean="0">
                <a:latin typeface="Trebuchet MS"/>
                <a:cs typeface="Trebuchet MS"/>
              </a:rPr>
              <a:t> </a:t>
            </a:r>
            <a:r>
              <a:rPr lang="en-US" sz="2400" dirty="0" err="1" smtClean="0">
                <a:latin typeface="Trebuchet MS"/>
                <a:cs typeface="Trebuchet MS"/>
              </a:rPr>
              <a:t>Reacher</a:t>
            </a:r>
            <a:r>
              <a:rPr lang="en-US" sz="2400" dirty="0" smtClean="0">
                <a:latin typeface="Trebuchet MS"/>
                <a:cs typeface="Trebuchet MS"/>
              </a:rPr>
              <a:t>/Shy </a:t>
            </a:r>
          </a:p>
          <a:p>
            <a:r>
              <a:rPr lang="en-US" sz="2400" dirty="0" smtClean="0">
                <a:latin typeface="Trebuchet MS"/>
                <a:cs typeface="Trebuchet MS"/>
              </a:rPr>
              <a:t>Spinnaker Staysail</a:t>
            </a:r>
          </a:p>
          <a:p>
            <a:endParaRPr lang="en-US" sz="2400" dirty="0" smtClean="0">
              <a:latin typeface="Trebuchet MS"/>
              <a:cs typeface="Trebuchet M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2802</TotalTime>
  <Words>643</Words>
  <Application>Microsoft Office PowerPoint</Application>
  <PresentationFormat>On-screen Show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Winning sail Strategies for Pacific CUP  Efficient Utilization of Your Sail Inventory  </vt:lpstr>
      <vt:lpstr>Sail Types</vt:lpstr>
      <vt:lpstr>Sails for navigation</vt:lpstr>
      <vt:lpstr>Gaps in sail Inventory</vt:lpstr>
      <vt:lpstr>Fill the Gaps</vt:lpstr>
      <vt:lpstr>BENETEAU 473 </vt:lpstr>
      <vt:lpstr>EXPRESS 37</vt:lpstr>
      <vt:lpstr>SANTA CRUZ 50</vt:lpstr>
      <vt:lpstr>J/125 SPORT BOAT</vt:lpstr>
      <vt:lpstr>PowerPoint Presentation</vt:lpstr>
      <vt:lpstr>TP 52 2015  INVENTORY</vt:lpstr>
      <vt:lpstr>                        Reefing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Us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</dc:creator>
  <cp:lastModifiedBy>Ben</cp:lastModifiedBy>
  <cp:revision>22</cp:revision>
  <dcterms:created xsi:type="dcterms:W3CDTF">2015-10-16T00:00:09Z</dcterms:created>
  <dcterms:modified xsi:type="dcterms:W3CDTF">2015-10-16T18:08:29Z</dcterms:modified>
</cp:coreProperties>
</file>