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30" r:id="rId2"/>
  </p:sldMasterIdLst>
  <p:notesMasterIdLst>
    <p:notesMasterId r:id="rId13"/>
  </p:notesMasterIdLst>
  <p:sldIdLst>
    <p:sldId id="256" r:id="rId3"/>
    <p:sldId id="350" r:id="rId4"/>
    <p:sldId id="257" r:id="rId5"/>
    <p:sldId id="343" r:id="rId6"/>
    <p:sldId id="345" r:id="rId7"/>
    <p:sldId id="342" r:id="rId8"/>
    <p:sldId id="347" r:id="rId9"/>
    <p:sldId id="349" r:id="rId10"/>
    <p:sldId id="344" r:id="rId11"/>
    <p:sldId id="33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25843" autoAdjust="0"/>
    <p:restoredTop sz="86396" autoAdjust="0"/>
  </p:normalViewPr>
  <p:slideViewPr>
    <p:cSldViewPr>
      <p:cViewPr>
        <p:scale>
          <a:sx n="100" d="100"/>
          <a:sy n="100" d="100"/>
        </p:scale>
        <p:origin x="-89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B4012-6A44-44E7-B9BF-FC4E9F7005E4}" type="datetimeFigureOut">
              <a:rPr lang="en-US" smtClean="0"/>
              <a:t>5/3/18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15F25-A5B2-4D28-8389-4E621A4A0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6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5F25-A5B2-4D28-8389-4E621A4A08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9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5F25-A5B2-4D28-8389-4E621A4A08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5F25-A5B2-4D28-8389-4E621A4A08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5F25-A5B2-4D28-8389-4E621A4A08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5F25-A5B2-4D28-8389-4E621A4A08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4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5F25-A5B2-4D28-8389-4E621A4A08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4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5F25-A5B2-4D28-8389-4E621A4A08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4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5F25-A5B2-4D28-8389-4E621A4A08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4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5F25-A5B2-4D28-8389-4E621A4A08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10E167EB-E73C-494E-A015-5FE203ACF567}" type="datetimeFigureOut">
              <a:rPr lang="en-US" smtClean="0"/>
              <a:t>5/3/18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DB81-9606-4947-976E-EDA9E8D30C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7EB-E73C-494E-A015-5FE203ACF567}" type="datetimeFigureOut">
              <a:rPr lang="en-US" smtClean="0"/>
              <a:t>5/3/18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DB81-9606-4947-976E-EDA9E8D30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9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7EB-E73C-494E-A015-5FE203ACF567}" type="datetimeFigureOut">
              <a:rPr lang="en-US" smtClean="0"/>
              <a:t>5/3/18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DB81-9606-4947-976E-EDA9E8D30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94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7EB-E73C-494E-A015-5FE203ACF567}" type="datetimeFigureOut">
              <a:rPr lang="en-US" smtClean="0"/>
              <a:t>5/3/18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DB81-9606-4947-976E-EDA9E8D30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4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7EB-E73C-494E-A015-5FE203ACF567}" type="datetimeFigureOut">
              <a:rPr lang="en-US" smtClean="0"/>
              <a:t>5/3/18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2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7EB-E73C-494E-A015-5FE203ACF567}" type="datetimeFigureOut">
              <a:rPr lang="en-US" smtClean="0"/>
              <a:t>5/3/18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DB81-9606-4947-976E-EDA9E8D30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5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7EB-E73C-494E-A015-5FE203ACF567}" type="datetimeFigureOut">
              <a:rPr lang="en-US" smtClean="0"/>
              <a:t>5/3/18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DB81-9606-4947-976E-EDA9E8D30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6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7EB-E73C-494E-A015-5FE203ACF567}" type="datetimeFigureOut">
              <a:rPr lang="en-US" smtClean="0"/>
              <a:t>5/3/18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DB81-9606-4947-976E-EDA9E8D30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9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7EB-E73C-494E-A015-5FE203ACF567}" type="datetimeFigureOut">
              <a:rPr lang="en-US" smtClean="0"/>
              <a:t>5/3/18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DB81-9606-4947-976E-EDA9E8D30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5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7EB-E73C-494E-A015-5FE203ACF567}" type="datetimeFigureOut">
              <a:rPr lang="en-US" smtClean="0"/>
              <a:t>5/3/18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DB81-9606-4947-976E-EDA9E8D30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4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7EB-E73C-494E-A015-5FE203ACF567}" type="datetimeFigureOut">
              <a:rPr lang="en-US" smtClean="0"/>
              <a:t>5/3/18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DB81-9606-4947-976E-EDA9E8D30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1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7EB-E73C-494E-A015-5FE203ACF567}" type="datetimeFigureOut">
              <a:rPr lang="en-US" smtClean="0"/>
              <a:t>5/3/18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1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463715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556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D5DB81-9606-4947-976E-EDA9E8D30C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bg2">
              <a:lumMod val="50000"/>
            </a:schemeClr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4E7C7-BECB-8646-9A47-C23BD2DCC428}" type="datetimeFigureOut">
              <a:rPr lang="en-US" smtClean="0"/>
              <a:t>5/3/18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DB81-9606-4947-976E-EDA9E8D30C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PacCup20th Wide RGB copy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019800"/>
            <a:ext cx="3810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21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hyperlink" Target="https://www.volvooceanrace.com/en/sustainability.html" TargetMode="External"/><Relationship Id="rId5" Type="http://schemas.openxmlformats.org/officeDocument/2006/relationships/hyperlink" Target="https://www.epa.gov/trash-free-waters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276600"/>
            <a:ext cx="7010400" cy="1447800"/>
          </a:xfrm>
        </p:spPr>
        <p:txBody>
          <a:bodyPr>
            <a:normAutofit lnSpcReduction="10000"/>
          </a:bodyPr>
          <a:lstStyle/>
          <a:p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</a:rPr>
              <a:t>Pacific Offshore Academy</a:t>
            </a:r>
          </a:p>
          <a:p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</a:rPr>
              <a:t>6 May 2018</a:t>
            </a:r>
          </a:p>
          <a:p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</a:rPr>
              <a:t>Rowena Carlson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676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Going Green to Hawaii (and Back)</a:t>
            </a:r>
          </a:p>
        </p:txBody>
      </p:sp>
    </p:spTree>
    <p:extLst>
      <p:ext uri="{BB962C8B-B14F-4D97-AF65-F5344CB8AC3E}">
        <p14:creationId xmlns:p14="http://schemas.microsoft.com/office/powerpoint/2010/main" val="355173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8686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Questions? See us at the breakout table.</a:t>
            </a:r>
            <a:endParaRPr lang="en-US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" name="Picture 14" descr="P721003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14600"/>
            <a:ext cx="2286000" cy="3048000"/>
          </a:xfrm>
          <a:prstGeom prst="rect">
            <a:avLst/>
          </a:prstGeom>
        </p:spPr>
      </p:pic>
      <p:pic>
        <p:nvPicPr>
          <p:cNvPr id="2" name="Picture 1" descr="P7130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86200"/>
            <a:ext cx="2514600" cy="1885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371600"/>
            <a:ext cx="6789038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Sources for Green Boating info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hlinkClick r:id="rId4"/>
              </a:rPr>
              <a:t>https://www.volvooceanrace.com/en/</a:t>
            </a:r>
            <a:r>
              <a:rPr lang="en-US" dirty="0" smtClean="0">
                <a:solidFill>
                  <a:schemeClr val="bg2"/>
                </a:solidFill>
                <a:hlinkClick r:id="rId4"/>
              </a:rPr>
              <a:t>sustainability.html</a:t>
            </a:r>
            <a:endParaRPr lang="en-US" dirty="0" smtClean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hlinkClick r:id="rId5"/>
              </a:rPr>
              <a:t>https://www.epa.gov/trash-free-</a:t>
            </a:r>
            <a:r>
              <a:rPr lang="en-US" dirty="0" smtClean="0">
                <a:solidFill>
                  <a:schemeClr val="bg2"/>
                </a:solidFill>
                <a:hlinkClick r:id="rId5"/>
              </a:rPr>
              <a:t>waters</a:t>
            </a:r>
            <a:endParaRPr lang="en-US" dirty="0" smtClean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Sailors </a:t>
            </a:r>
            <a:r>
              <a:rPr lang="en-US" dirty="0" smtClean="0">
                <a:solidFill>
                  <a:schemeClr val="bg2"/>
                </a:solidFill>
              </a:rPr>
              <a:t>for the Sea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11</a:t>
            </a:r>
            <a:r>
              <a:rPr lang="en-US" baseline="30000" dirty="0" smtClean="0">
                <a:solidFill>
                  <a:schemeClr val="bg2"/>
                </a:solidFill>
              </a:rPr>
              <a:t>th</a:t>
            </a:r>
            <a:r>
              <a:rPr lang="en-US" dirty="0" smtClean="0">
                <a:solidFill>
                  <a:schemeClr val="bg2"/>
                </a:solidFill>
              </a:rPr>
              <a:t> Hour Racing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Ocean Conservancy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NOAA Marine Debris Program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The 5 Gyres </a:t>
            </a:r>
            <a:r>
              <a:rPr lang="en-US" dirty="0" smtClean="0">
                <a:solidFill>
                  <a:schemeClr val="bg2"/>
                </a:solidFill>
              </a:rPr>
              <a:t>Institute</a:t>
            </a:r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3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7375E"/>
                </a:solidFill>
              </a:rPr>
              <a:t>Turn The Tide on Plastics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According to the Volvo Ocean Race 2017-2018 Sustainability </a:t>
            </a:r>
            <a:r>
              <a:rPr lang="en-US" dirty="0" err="1" smtClean="0">
                <a:solidFill>
                  <a:schemeClr val="bg2"/>
                </a:solidFill>
              </a:rPr>
              <a:t>P</a:t>
            </a:r>
            <a:r>
              <a:rPr lang="en-US" dirty="0" err="1" smtClean="0">
                <a:solidFill>
                  <a:schemeClr val="bg2"/>
                </a:solidFill>
              </a:rPr>
              <a:t>rogramme</a:t>
            </a:r>
            <a:r>
              <a:rPr lang="en-US" dirty="0" smtClean="0">
                <a:solidFill>
                  <a:schemeClr val="bg2"/>
                </a:solidFill>
              </a:rPr>
              <a:t>, there will be more plastic than fish in the ocean by 2050</a:t>
            </a:r>
            <a:endParaRPr lang="en-US" sz="2000" dirty="0"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What you can see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What you can’t see</a:t>
            </a:r>
          </a:p>
          <a:p>
            <a:pPr lvl="2"/>
            <a:r>
              <a:rPr lang="en-US" dirty="0" err="1" smtClean="0">
                <a:solidFill>
                  <a:schemeClr val="bg2"/>
                </a:solidFill>
              </a:rPr>
              <a:t>Microplastics</a:t>
            </a:r>
            <a:endParaRPr lang="en-US" dirty="0" smtClean="0">
              <a:solidFill>
                <a:schemeClr val="bg2"/>
              </a:solidFill>
            </a:endParaRPr>
          </a:p>
          <a:p>
            <a:pPr lvl="2"/>
            <a:r>
              <a:rPr lang="en-US" dirty="0" smtClean="0">
                <a:solidFill>
                  <a:schemeClr val="bg2"/>
                </a:solidFill>
              </a:rPr>
              <a:t>Microfibers</a:t>
            </a:r>
          </a:p>
        </p:txBody>
      </p:sp>
      <p:pic>
        <p:nvPicPr>
          <p:cNvPr id="4" name="Picture 3" descr="hawaii marine debris oce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994660"/>
            <a:ext cx="3469341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7375E"/>
                </a:solidFill>
              </a:rPr>
              <a:t>Sailing Instructions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1.6 </a:t>
            </a:r>
            <a:r>
              <a:rPr lang="en-US" dirty="0">
                <a:solidFill>
                  <a:schemeClr val="bg2"/>
                </a:solidFill>
              </a:rPr>
              <a:t> A boat shall not intentionally put trash in the water, except as follows: </a:t>
            </a:r>
            <a:endParaRPr lang="en-US" sz="2400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(a)  Boats may discard or discharge biodegradable sail stops when setting a </a:t>
            </a:r>
            <a:r>
              <a:rPr lang="en-US" sz="2000" dirty="0">
                <a:solidFill>
                  <a:schemeClr val="bg2"/>
                </a:solidFill>
              </a:rPr>
              <a:t> </a:t>
            </a:r>
            <a:r>
              <a:rPr lang="en-US" dirty="0">
                <a:solidFill>
                  <a:schemeClr val="bg2"/>
                </a:solidFill>
              </a:rPr>
              <a:t>sail. </a:t>
            </a:r>
            <a:r>
              <a:rPr lang="en-US" sz="2000" dirty="0">
                <a:solidFill>
                  <a:schemeClr val="bg2"/>
                </a:solidFill>
              </a:rPr>
              <a:t> 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(b)  Beyond 12 nm from the nearest shore, boats may discharge biodegradable paper </a:t>
            </a:r>
            <a:r>
              <a:rPr lang="en-US" dirty="0" smtClean="0">
                <a:solidFill>
                  <a:schemeClr val="bg2"/>
                </a:solidFill>
              </a:rPr>
              <a:t>products, </a:t>
            </a:r>
            <a:r>
              <a:rPr lang="en-US" dirty="0">
                <a:solidFill>
                  <a:schemeClr val="bg2"/>
                </a:solidFill>
              </a:rPr>
              <a:t>food waste, and sewage. </a:t>
            </a:r>
            <a:r>
              <a:rPr lang="en-US" sz="2000" dirty="0">
                <a:solidFill>
                  <a:schemeClr val="bg2"/>
                </a:solidFill>
              </a:rPr>
              <a:t> </a:t>
            </a:r>
          </a:p>
          <a:p>
            <a:r>
              <a:rPr lang="en-US" dirty="0">
                <a:solidFill>
                  <a:schemeClr val="bg2"/>
                </a:solidFill>
              </a:rPr>
              <a:t>(c)  This changes RRS </a:t>
            </a:r>
            <a:r>
              <a:rPr lang="en-US" dirty="0" smtClean="0">
                <a:solidFill>
                  <a:schemeClr val="bg2"/>
                </a:solidFill>
              </a:rPr>
              <a:t>55 </a:t>
            </a:r>
            <a:endParaRPr lang="en-US" sz="4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6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</a:rPr>
              <a:t>Reduce Single Use Plastics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6172200" cy="4144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17375E"/>
                </a:solidFill>
              </a:rPr>
              <a:t>Utensils </a:t>
            </a:r>
            <a:r>
              <a:rPr lang="en-US" sz="2400" dirty="0" smtClean="0">
                <a:solidFill>
                  <a:srgbClr val="17375E"/>
                </a:solidFill>
              </a:rPr>
              <a:t>and dishes</a:t>
            </a:r>
          </a:p>
          <a:p>
            <a:pPr lvl="1"/>
            <a:r>
              <a:rPr lang="en-US" sz="2200" dirty="0" smtClean="0">
                <a:solidFill>
                  <a:srgbClr val="17375E"/>
                </a:solidFill>
              </a:rPr>
              <a:t>Use washable and reusable</a:t>
            </a:r>
          </a:p>
          <a:p>
            <a:r>
              <a:rPr lang="en-US" sz="2400" dirty="0" smtClean="0">
                <a:solidFill>
                  <a:srgbClr val="17375E"/>
                </a:solidFill>
              </a:rPr>
              <a:t>Personal Water bottles</a:t>
            </a:r>
          </a:p>
          <a:p>
            <a:pPr lvl="1"/>
            <a:r>
              <a:rPr lang="en-US" sz="2200" dirty="0" smtClean="0">
                <a:solidFill>
                  <a:srgbClr val="17375E"/>
                </a:solidFill>
              </a:rPr>
              <a:t>Ask crew to bring their own favorite refillable water bottle</a:t>
            </a:r>
          </a:p>
          <a:p>
            <a:r>
              <a:rPr lang="en-US" sz="2400" dirty="0" smtClean="0">
                <a:solidFill>
                  <a:srgbClr val="17375E"/>
                </a:solidFill>
              </a:rPr>
              <a:t>Zip lock plastic bags</a:t>
            </a:r>
          </a:p>
          <a:p>
            <a:pPr lvl="1"/>
            <a:r>
              <a:rPr lang="en-US" sz="2200" dirty="0" smtClean="0">
                <a:solidFill>
                  <a:srgbClr val="17375E"/>
                </a:solidFill>
              </a:rPr>
              <a:t>Use reusable silicone bags</a:t>
            </a:r>
          </a:p>
          <a:p>
            <a:r>
              <a:rPr lang="en-US" sz="2400" dirty="0" smtClean="0">
                <a:solidFill>
                  <a:srgbClr val="17375E"/>
                </a:solidFill>
              </a:rPr>
              <a:t>Plastic shopping bags</a:t>
            </a:r>
          </a:p>
          <a:p>
            <a:pPr lvl="1"/>
            <a:r>
              <a:rPr lang="en-US" sz="2200" dirty="0" smtClean="0">
                <a:solidFill>
                  <a:srgbClr val="17375E"/>
                </a:solidFill>
              </a:rPr>
              <a:t>Use reusable </a:t>
            </a:r>
            <a:r>
              <a:rPr lang="en-US" sz="2200" dirty="0" smtClean="0">
                <a:solidFill>
                  <a:srgbClr val="17375E"/>
                </a:solidFill>
              </a:rPr>
              <a:t>bags</a:t>
            </a:r>
            <a:endParaRPr lang="en-US" sz="2200" dirty="0" smtClean="0">
              <a:solidFill>
                <a:srgbClr val="17375E"/>
              </a:solidFill>
            </a:endParaRPr>
          </a:p>
          <a:p>
            <a:r>
              <a:rPr lang="en-US" sz="2400" dirty="0" smtClean="0">
                <a:solidFill>
                  <a:srgbClr val="17375E"/>
                </a:solidFill>
              </a:rPr>
              <a:t>Remove as much packaging as possible before departure</a:t>
            </a:r>
          </a:p>
          <a:p>
            <a:pPr marL="0" indent="0">
              <a:buNone/>
            </a:pPr>
            <a:endParaRPr lang="en-US" sz="2000" dirty="0" smtClean="0">
              <a:solidFill>
                <a:srgbClr val="17375E"/>
              </a:solidFill>
            </a:endParaRPr>
          </a:p>
          <a:p>
            <a:pPr lvl="1"/>
            <a:endParaRPr lang="en-US" sz="2400" dirty="0">
              <a:solidFill>
                <a:srgbClr val="17375E"/>
              </a:solidFill>
            </a:endParaRPr>
          </a:p>
          <a:p>
            <a:pPr lvl="1"/>
            <a:endParaRPr lang="en-US" sz="2400" dirty="0" smtClean="0">
              <a:solidFill>
                <a:srgbClr val="17375E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17375E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2222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melamine dish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45969" r="17457" b="144"/>
          <a:stretch/>
        </p:blipFill>
        <p:spPr>
          <a:xfrm>
            <a:off x="6324600" y="1524000"/>
            <a:ext cx="2086332" cy="1579530"/>
          </a:xfrm>
          <a:prstGeom prst="rect">
            <a:avLst/>
          </a:prstGeom>
        </p:spPr>
      </p:pic>
      <p:pic>
        <p:nvPicPr>
          <p:cNvPr id="5" name="Picture 4" descr="Kleen Kante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200400"/>
            <a:ext cx="73711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6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</a:rPr>
              <a:t>Water Storage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solidFill>
                  <a:srgbClr val="17375E"/>
                </a:solidFill>
              </a:rPr>
              <a:t>Try to dump less plastic for recycling at Kaneohe YC</a:t>
            </a:r>
            <a:endParaRPr lang="en-US" sz="2000" dirty="0" smtClean="0">
              <a:solidFill>
                <a:srgbClr val="17375E"/>
              </a:solidFill>
            </a:endParaRPr>
          </a:p>
          <a:p>
            <a:pPr lvl="1"/>
            <a:endParaRPr lang="en-US" sz="2000" dirty="0" smtClean="0">
              <a:solidFill>
                <a:srgbClr val="17375E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17375E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rgbClr val="17375E"/>
              </a:solidFill>
            </a:endParaRPr>
          </a:p>
          <a:p>
            <a:pPr lvl="1"/>
            <a:endParaRPr lang="en-US" sz="2000" dirty="0" smtClean="0">
              <a:solidFill>
                <a:srgbClr val="17375E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17375E"/>
              </a:solidFill>
            </a:endParaRPr>
          </a:p>
          <a:p>
            <a:r>
              <a:rPr lang="en-US" sz="2400" dirty="0" smtClean="0">
                <a:solidFill>
                  <a:srgbClr val="17375E"/>
                </a:solidFill>
              </a:rPr>
              <a:t>Reusable bladders </a:t>
            </a:r>
            <a:r>
              <a:rPr lang="en-US" sz="2400" dirty="0">
                <a:solidFill>
                  <a:srgbClr val="17375E"/>
                </a:solidFill>
              </a:rPr>
              <a:t>instead of plastic </a:t>
            </a:r>
            <a:r>
              <a:rPr lang="en-US" sz="2400" dirty="0" smtClean="0">
                <a:solidFill>
                  <a:srgbClr val="17375E"/>
                </a:solidFill>
              </a:rPr>
              <a:t>water jugs</a:t>
            </a:r>
          </a:p>
          <a:p>
            <a:pPr lvl="1"/>
            <a:r>
              <a:rPr lang="en-US" sz="2000" dirty="0" smtClean="0">
                <a:solidFill>
                  <a:srgbClr val="17375E"/>
                </a:solidFill>
              </a:rPr>
              <a:t>Swiss Water Bladder recommended by delivery skipper Holly Scott</a:t>
            </a:r>
            <a:endParaRPr lang="en-US" sz="2000" dirty="0">
              <a:solidFill>
                <a:srgbClr val="17375E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17375E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rgbClr val="17375E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17375E"/>
              </a:solidFill>
            </a:endParaRPr>
          </a:p>
          <a:p>
            <a:pPr lvl="1"/>
            <a:endParaRPr lang="en-US" sz="2000" dirty="0" smtClean="0">
              <a:solidFill>
                <a:srgbClr val="17375E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rgbClr val="17375E"/>
              </a:solidFill>
            </a:endParaRPr>
          </a:p>
          <a:p>
            <a:pPr lvl="1"/>
            <a:endParaRPr lang="en-US" sz="2000" dirty="0" smtClean="0">
              <a:solidFill>
                <a:srgbClr val="17375E"/>
              </a:solidFill>
            </a:endParaRPr>
          </a:p>
          <a:p>
            <a:r>
              <a:rPr lang="en-US" sz="2400" dirty="0" smtClean="0">
                <a:solidFill>
                  <a:srgbClr val="17375E"/>
                </a:solidFill>
              </a:rPr>
              <a:t>Note - Emergency </a:t>
            </a:r>
            <a:r>
              <a:rPr lang="en-US" sz="2400" dirty="0">
                <a:solidFill>
                  <a:srgbClr val="17375E"/>
                </a:solidFill>
              </a:rPr>
              <a:t>water in factory sealed containers is </a:t>
            </a:r>
            <a:r>
              <a:rPr lang="en-US" sz="2400" dirty="0" smtClean="0">
                <a:solidFill>
                  <a:srgbClr val="17375E"/>
                </a:solidFill>
              </a:rPr>
              <a:t>required</a:t>
            </a:r>
          </a:p>
        </p:txBody>
      </p:sp>
      <p:pic>
        <p:nvPicPr>
          <p:cNvPr id="4" name="Picture 3" descr="030-NEW-SWISS-5-GALLON-WATER-BLADDER-1200x120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1" b="12206"/>
          <a:stretch/>
        </p:blipFill>
        <p:spPr>
          <a:xfrm>
            <a:off x="5334000" y="3733800"/>
            <a:ext cx="1828800" cy="1378635"/>
          </a:xfrm>
          <a:prstGeom prst="rect">
            <a:avLst/>
          </a:prstGeom>
        </p:spPr>
      </p:pic>
      <p:pic>
        <p:nvPicPr>
          <p:cNvPr id="5" name="Picture 4" descr="Bottled Wa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33800"/>
            <a:ext cx="2501900" cy="1315516"/>
          </a:xfrm>
          <a:prstGeom prst="rect">
            <a:avLst/>
          </a:prstGeom>
        </p:spPr>
      </p:pic>
      <p:pic>
        <p:nvPicPr>
          <p:cNvPr id="6" name="Picture 5" descr="Trash bottl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454400" cy="1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4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</a:rPr>
              <a:t>Ocean Pollutants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7375E"/>
                </a:solidFill>
              </a:rPr>
              <a:t>Use “Reef Safe” Sunscreen</a:t>
            </a:r>
          </a:p>
          <a:p>
            <a:pPr lvl="1"/>
            <a:r>
              <a:rPr lang="en-US" sz="2000" dirty="0" smtClean="0">
                <a:solidFill>
                  <a:srgbClr val="17375E"/>
                </a:solidFill>
              </a:rPr>
              <a:t>2015 study of coral reefs in Hawaii, US Virgin Islands and Israel found that </a:t>
            </a:r>
            <a:r>
              <a:rPr lang="en-US" sz="2000" dirty="0" err="1" smtClean="0">
                <a:solidFill>
                  <a:srgbClr val="17375E"/>
                </a:solidFill>
              </a:rPr>
              <a:t>oxybenzone</a:t>
            </a:r>
            <a:r>
              <a:rPr lang="en-US" sz="2000" dirty="0" smtClean="0">
                <a:solidFill>
                  <a:srgbClr val="17375E"/>
                </a:solidFill>
              </a:rPr>
              <a:t> “leaches the coral of its nutrients and bleaches it white. It can also disrupt the development of fish and other wildlife.</a:t>
            </a:r>
            <a:r>
              <a:rPr lang="en-US" sz="2000" dirty="0" smtClean="0">
                <a:solidFill>
                  <a:srgbClr val="17375E"/>
                </a:solidFill>
              </a:rPr>
              <a:t>” </a:t>
            </a:r>
            <a:r>
              <a:rPr lang="en-US" sz="2000" i="1" dirty="0" smtClean="0">
                <a:solidFill>
                  <a:srgbClr val="17375E"/>
                </a:solidFill>
              </a:rPr>
              <a:t>Archives </a:t>
            </a:r>
            <a:r>
              <a:rPr lang="en-US" sz="2000" i="1" dirty="0" smtClean="0">
                <a:solidFill>
                  <a:srgbClr val="17375E"/>
                </a:solidFill>
              </a:rPr>
              <a:t>of Environmental Contamination and Toxicology</a:t>
            </a:r>
            <a:endParaRPr lang="en-US" sz="2000" i="1" dirty="0">
              <a:solidFill>
                <a:srgbClr val="17375E"/>
              </a:solidFill>
            </a:endParaRPr>
          </a:p>
          <a:p>
            <a:pPr lvl="1"/>
            <a:r>
              <a:rPr lang="en-US" sz="2000" dirty="0" smtClean="0">
                <a:solidFill>
                  <a:srgbClr val="17375E"/>
                </a:solidFill>
              </a:rPr>
              <a:t>Hawaii has sent a bill to their governor to ban the sale of sunscreens containing </a:t>
            </a:r>
            <a:r>
              <a:rPr lang="en-US" sz="2000" dirty="0" err="1" smtClean="0">
                <a:solidFill>
                  <a:srgbClr val="17375E"/>
                </a:solidFill>
              </a:rPr>
              <a:t>oxybenzone</a:t>
            </a:r>
            <a:r>
              <a:rPr lang="en-US" sz="2000" dirty="0" smtClean="0">
                <a:solidFill>
                  <a:srgbClr val="17375E"/>
                </a:solidFill>
              </a:rPr>
              <a:t> and </a:t>
            </a:r>
            <a:r>
              <a:rPr lang="en-US" sz="2000" dirty="0" err="1" smtClean="0">
                <a:solidFill>
                  <a:srgbClr val="17375E"/>
                </a:solidFill>
              </a:rPr>
              <a:t>octinoxate</a:t>
            </a:r>
            <a:r>
              <a:rPr lang="en-US" sz="2000" dirty="0" smtClean="0">
                <a:solidFill>
                  <a:srgbClr val="17375E"/>
                </a:solidFill>
              </a:rPr>
              <a:t> to take effect </a:t>
            </a:r>
            <a:r>
              <a:rPr lang="en-US" sz="2000" dirty="0" smtClean="0">
                <a:solidFill>
                  <a:srgbClr val="17375E"/>
                </a:solidFill>
              </a:rPr>
              <a:t>2021</a:t>
            </a:r>
            <a:endParaRPr lang="en-US" sz="2000" dirty="0" smtClean="0">
              <a:solidFill>
                <a:srgbClr val="17375E"/>
              </a:solidFill>
            </a:endParaRPr>
          </a:p>
        </p:txBody>
      </p:sp>
      <p:pic>
        <p:nvPicPr>
          <p:cNvPr id="5" name="Picture 4" descr="Coral-Bleach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38600"/>
            <a:ext cx="3429000" cy="192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</a:rPr>
              <a:t>Ocean Pollutants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7375E"/>
                </a:solidFill>
              </a:rPr>
              <a:t>Boat Soaps </a:t>
            </a:r>
          </a:p>
          <a:p>
            <a:pPr marL="914400" lvl="1" indent="-457200"/>
            <a:r>
              <a:rPr lang="en-US" dirty="0" smtClean="0">
                <a:solidFill>
                  <a:srgbClr val="17375E"/>
                </a:solidFill>
              </a:rPr>
              <a:t>Look for “Safer Choice” labels from the EPA</a:t>
            </a:r>
          </a:p>
          <a:p>
            <a:pPr marL="914400" lvl="1" indent="-457200"/>
            <a:r>
              <a:rPr lang="en-US" dirty="0" smtClean="0">
                <a:solidFill>
                  <a:srgbClr val="17375E"/>
                </a:solidFill>
              </a:rPr>
              <a:t>See list in Sailors for the Sea Green Boating Guide</a:t>
            </a:r>
          </a:p>
        </p:txBody>
      </p:sp>
      <p:pic>
        <p:nvPicPr>
          <p:cNvPr id="4" name="Picture 3" descr="Safer Choice boat so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24200"/>
            <a:ext cx="2286000" cy="2286000"/>
          </a:xfrm>
          <a:prstGeom prst="rect">
            <a:avLst/>
          </a:prstGeom>
        </p:spPr>
      </p:pic>
      <p:pic>
        <p:nvPicPr>
          <p:cNvPr id="5" name="Picture 4" descr="SaferChoic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24200"/>
            <a:ext cx="1206500" cy="22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7375E"/>
                </a:solidFill>
              </a:rPr>
              <a:t>Marine Debris Can Be An Issue for Race and Delivery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144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17375E"/>
                </a:solidFill>
              </a:rPr>
              <a:t>Fishing </a:t>
            </a:r>
            <a:r>
              <a:rPr lang="en-US" sz="2800" dirty="0" smtClean="0">
                <a:solidFill>
                  <a:srgbClr val="17375E"/>
                </a:solidFill>
              </a:rPr>
              <a:t>nets and other polypropylene based items</a:t>
            </a:r>
          </a:p>
          <a:p>
            <a:r>
              <a:rPr lang="en-US" sz="2800" dirty="0" smtClean="0">
                <a:solidFill>
                  <a:srgbClr val="17375E"/>
                </a:solidFill>
              </a:rPr>
              <a:t>Wraps around props when under power</a:t>
            </a:r>
          </a:p>
          <a:p>
            <a:r>
              <a:rPr lang="en-US" sz="2800" dirty="0" smtClean="0">
                <a:solidFill>
                  <a:srgbClr val="17375E"/>
                </a:solidFill>
              </a:rPr>
              <a:t>Bring a good knife and diving mask</a:t>
            </a:r>
          </a:p>
          <a:p>
            <a:pPr marL="0" indent="0">
              <a:buNone/>
            </a:pPr>
            <a:endParaRPr lang="en-US" sz="2800" dirty="0">
              <a:solidFill>
                <a:srgbClr val="17375E"/>
              </a:solidFill>
            </a:endParaRPr>
          </a:p>
        </p:txBody>
      </p:sp>
      <p:pic>
        <p:nvPicPr>
          <p:cNvPr id="4" name="Picture 3" descr="P814013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57600"/>
            <a:ext cx="2971800" cy="2228850"/>
          </a:xfrm>
          <a:prstGeom prst="rect">
            <a:avLst/>
          </a:prstGeom>
        </p:spPr>
      </p:pic>
      <p:pic>
        <p:nvPicPr>
          <p:cNvPr id="5" name="Picture 4" descr="P814013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/>
          <a:stretch/>
        </p:blipFill>
        <p:spPr>
          <a:xfrm>
            <a:off x="1752600" y="3810000"/>
            <a:ext cx="2209800" cy="209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9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</a:rPr>
              <a:t>On Shore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64770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17375E"/>
                </a:solidFill>
              </a:rPr>
              <a:t>Microfiber from fleece jackets, etc. is getting in to the ocean</a:t>
            </a:r>
          </a:p>
          <a:p>
            <a:pPr lvl="1"/>
            <a:r>
              <a:rPr lang="en-US" sz="2400" dirty="0" smtClean="0">
                <a:solidFill>
                  <a:srgbClr val="17375E"/>
                </a:solidFill>
              </a:rPr>
              <a:t>More following on this from Bill </a:t>
            </a:r>
            <a:r>
              <a:rPr lang="en-US" sz="2400" dirty="0" err="1" smtClean="0">
                <a:solidFill>
                  <a:srgbClr val="17375E"/>
                </a:solidFill>
              </a:rPr>
              <a:t>Robberson</a:t>
            </a:r>
            <a:r>
              <a:rPr lang="en-US" sz="2400" dirty="0" smtClean="0">
                <a:solidFill>
                  <a:srgbClr val="17375E"/>
                </a:solidFill>
              </a:rPr>
              <a:t> from the EPA</a:t>
            </a:r>
          </a:p>
          <a:p>
            <a:pPr lvl="1"/>
            <a:r>
              <a:rPr lang="en-US" sz="2400" dirty="0" smtClean="0">
                <a:solidFill>
                  <a:srgbClr val="17375E"/>
                </a:solidFill>
              </a:rPr>
              <a:t>Until filters can be put on washing machines, use:</a:t>
            </a:r>
          </a:p>
          <a:p>
            <a:pPr lvl="2"/>
            <a:r>
              <a:rPr lang="en-US" sz="2000" dirty="0" smtClean="0">
                <a:solidFill>
                  <a:srgbClr val="17375E"/>
                </a:solidFill>
              </a:rPr>
              <a:t>Cora Ball (</a:t>
            </a:r>
            <a:r>
              <a:rPr lang="en-US" sz="2000" dirty="0" err="1" smtClean="0">
                <a:solidFill>
                  <a:srgbClr val="17375E"/>
                </a:solidFill>
              </a:rPr>
              <a:t>coraball.com</a:t>
            </a:r>
            <a:r>
              <a:rPr lang="en-US" sz="2000" dirty="0" smtClean="0">
                <a:solidFill>
                  <a:srgbClr val="17375E"/>
                </a:solidFill>
              </a:rPr>
              <a:t>)</a:t>
            </a:r>
          </a:p>
          <a:p>
            <a:pPr lvl="2"/>
            <a:r>
              <a:rPr lang="en-US" sz="2000" dirty="0" err="1" smtClean="0">
                <a:solidFill>
                  <a:srgbClr val="17375E"/>
                </a:solidFill>
              </a:rPr>
              <a:t>Guppyfriend</a:t>
            </a:r>
            <a:r>
              <a:rPr lang="en-US" sz="2000" baseline="30000" dirty="0" err="1" smtClean="0">
                <a:solidFill>
                  <a:srgbClr val="17375E"/>
                </a:solidFill>
              </a:rPr>
              <a:t>TM</a:t>
            </a:r>
            <a:r>
              <a:rPr lang="en-US" sz="2000" dirty="0" smtClean="0">
                <a:solidFill>
                  <a:srgbClr val="17375E"/>
                </a:solidFill>
              </a:rPr>
              <a:t> washing bags (</a:t>
            </a:r>
            <a:r>
              <a:rPr lang="en-US" sz="2000" dirty="0" err="1" smtClean="0">
                <a:solidFill>
                  <a:srgbClr val="17375E"/>
                </a:solidFill>
              </a:rPr>
              <a:t>Patagonia.com</a:t>
            </a:r>
            <a:r>
              <a:rPr lang="en-US" sz="2000" dirty="0" smtClean="0">
                <a:solidFill>
                  <a:srgbClr val="17375E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17375E"/>
                </a:solidFill>
              </a:rPr>
              <a:t>No more plastic straws!</a:t>
            </a:r>
          </a:p>
          <a:p>
            <a:pPr lvl="1"/>
            <a:r>
              <a:rPr lang="en-US" sz="2400" dirty="0" smtClean="0">
                <a:solidFill>
                  <a:srgbClr val="17375E"/>
                </a:solidFill>
              </a:rPr>
              <a:t>Paper, pasta or reusable</a:t>
            </a:r>
          </a:p>
        </p:txBody>
      </p:sp>
      <p:pic>
        <p:nvPicPr>
          <p:cNvPr id="4" name="Picture 3" descr="cora_ball_full_color_infographics-01_7ca36650-3af1-47e9-9330-a25132c51903_540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7200"/>
            <a:ext cx="2244436" cy="3200400"/>
          </a:xfrm>
          <a:prstGeom prst="rect">
            <a:avLst/>
          </a:prstGeom>
        </p:spPr>
      </p:pic>
      <p:pic>
        <p:nvPicPr>
          <p:cNvPr id="5" name="Picture 4" descr="guppygfriend washing bag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t="7201" r="16801" b="4721"/>
          <a:stretch/>
        </p:blipFill>
        <p:spPr>
          <a:xfrm>
            <a:off x="7010400" y="3810000"/>
            <a:ext cx="2026920" cy="2591915"/>
          </a:xfrm>
          <a:prstGeom prst="rect">
            <a:avLst/>
          </a:prstGeom>
        </p:spPr>
      </p:pic>
      <p:pic>
        <p:nvPicPr>
          <p:cNvPr id="7" name="Picture 6" descr="coraball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67200"/>
            <a:ext cx="1841800" cy="12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9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ustom 1">
      <a:majorFont>
        <a:latin typeface="Walkway Black"/>
        <a:ea typeface=""/>
        <a:cs typeface=""/>
      </a:majorFont>
      <a:minorFont>
        <a:latin typeface="Book Antiqua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390</Words>
  <Application>Microsoft Macintosh PowerPoint</Application>
  <PresentationFormat>On-screen Show (4:3)</PresentationFormat>
  <Paragraphs>81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Apex</vt:lpstr>
      <vt:lpstr>Office Theme</vt:lpstr>
      <vt:lpstr>PowerPoint Presentation</vt:lpstr>
      <vt:lpstr>Turn The Tide on Plastics</vt:lpstr>
      <vt:lpstr>Sailing Instructions</vt:lpstr>
      <vt:lpstr>Reduce Single Use Plastics</vt:lpstr>
      <vt:lpstr>Water Storage</vt:lpstr>
      <vt:lpstr>Ocean Pollutants</vt:lpstr>
      <vt:lpstr>Ocean Pollutants</vt:lpstr>
      <vt:lpstr>Marine Debris Can Be An Issue for Race and Delivery</vt:lpstr>
      <vt:lpstr>On Shore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2014-08-04T01:25:29Z</dcterms:created>
  <dcterms:modified xsi:type="dcterms:W3CDTF">2018-05-03T16:21:24Z</dcterms:modified>
</cp:coreProperties>
</file>