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09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4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23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85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17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9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05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8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3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53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3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F2D5-6944-45BD-80F4-D4F9B6085DE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9E54-A260-45F3-8AE9-95BE1925F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4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ae6b7384-0f94-4983-83e1-808196517561@namprd06.prod.outlook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ra.org/PHRF/docs/CPHRFOwnerMeasurementGuid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762000"/>
            <a:ext cx="7391399" cy="24384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Guide to Measurement Process and</a:t>
            </a:r>
            <a:br>
              <a:rPr lang="en-US" b="1" dirty="0"/>
            </a:br>
            <a:r>
              <a:rPr lang="en-US" b="1" dirty="0"/>
              <a:t>Ratings for 2024 Pacific Cup Racers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2394BD6-8232-D235-AA9D-627B887AB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00200"/>
            <a:ext cx="5943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382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April 15, 2024 − ORR certificates to PCYC*</a:t>
            </a:r>
          </a:p>
          <a:p>
            <a:r>
              <a:rPr lang="en-US" dirty="0"/>
              <a:t>May 1, 2024 − NCPHRF certificates to PCYC*</a:t>
            </a:r>
          </a:p>
          <a:p>
            <a:r>
              <a:rPr lang="en-US" dirty="0"/>
              <a:t>*Extensions may be available for out-of-town boats requiring weighing and measuring by certified US Sailing measurers and encountering scheduling difficulties</a:t>
            </a:r>
          </a:p>
        </p:txBody>
      </p:sp>
    </p:spTree>
    <p:extLst>
      <p:ext uri="{BB962C8B-B14F-4D97-AF65-F5344CB8AC3E}">
        <p14:creationId xmlns:p14="http://schemas.microsoft.com/office/powerpoint/2010/main" val="4158582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1" descr="A gold scale with money and a boat on it&#10;&#10;Description automatically generated">
            <a:extLst>
              <a:ext uri="{FF2B5EF4-FFF2-40B4-BE49-F238E27FC236}">
                <a16:creationId xmlns:a16="http://schemas.microsoft.com/office/drawing/2014/main" id="{41F4CA0C-58B5-F05F-058A-4045107D09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3" r="2672" b="-1"/>
          <a:stretch/>
        </p:blipFill>
        <p:spPr bwMode="auto">
          <a:xfrm>
            <a:off x="20" y="1282"/>
            <a:ext cx="9143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17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racing boats must submit 2024 NCPHRF or ORR Certificates to PCYC </a:t>
            </a:r>
          </a:p>
          <a:p>
            <a:endParaRPr lang="en-US" dirty="0"/>
          </a:p>
          <a:p>
            <a:r>
              <a:rPr lang="en-US" dirty="0"/>
              <a:t>All boats in PHRF Divisions must submit NCPHRF Certificates that are “Certified” to compete for the overall Pacific Cup Trophy </a:t>
            </a:r>
          </a:p>
        </p:txBody>
      </p:sp>
    </p:spTree>
    <p:extLst>
      <p:ext uri="{BB962C8B-B14F-4D97-AF65-F5344CB8AC3E}">
        <p14:creationId xmlns:p14="http://schemas.microsoft.com/office/powerpoint/2010/main" val="1530298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Overview, contd.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Fully-Crewed ORR and PHRF Divisions (based on PHRF Downwind Ratings)</a:t>
            </a:r>
          </a:p>
          <a:p>
            <a:pPr lvl="1"/>
            <a:r>
              <a:rPr lang="en-US" dirty="0"/>
              <a:t>PHRF-DW of 550 or less = ORR</a:t>
            </a:r>
          </a:p>
          <a:p>
            <a:pPr lvl="1"/>
            <a:r>
              <a:rPr lang="en-US" dirty="0"/>
              <a:t>PHRF-DW of 551 or more = PHRF</a:t>
            </a:r>
          </a:p>
          <a:p>
            <a:pPr lvl="1"/>
            <a:r>
              <a:rPr lang="en-US" dirty="0"/>
              <a:t>Dividing line (</a:t>
            </a:r>
            <a:r>
              <a:rPr lang="en-US" dirty="0" err="1"/>
              <a:t>Hobie</a:t>
            </a:r>
            <a:r>
              <a:rPr lang="en-US" dirty="0"/>
              <a:t> 33s, Antrim 27s, </a:t>
            </a:r>
            <a:r>
              <a:rPr lang="en-US" dirty="0" err="1"/>
              <a:t>Kahoots</a:t>
            </a:r>
            <a:r>
              <a:rPr lang="en-US" dirty="0"/>
              <a:t>, J-120s)</a:t>
            </a:r>
          </a:p>
          <a:p>
            <a:r>
              <a:rPr lang="en-US" dirty="0"/>
              <a:t>Double-handed Divisions = PHRF</a:t>
            </a:r>
          </a:p>
          <a:p>
            <a:r>
              <a:rPr lang="en-US" dirty="0"/>
              <a:t>All divisions and overall based on Time-on Time</a:t>
            </a:r>
          </a:p>
        </p:txBody>
      </p:sp>
    </p:spTree>
    <p:extLst>
      <p:ext uri="{BB962C8B-B14F-4D97-AF65-F5344CB8AC3E}">
        <p14:creationId xmlns:p14="http://schemas.microsoft.com/office/powerpoint/2010/main" val="217814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NCPHRF Certification;</a:t>
            </a:r>
            <a:br>
              <a:rPr lang="en-US" b="1" dirty="0"/>
            </a:br>
            <a:r>
              <a:rPr lang="en-US" b="1" dirty="0"/>
              <a:t>Weighing and Measuring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Boats competing for overall Pacific Cup Trophy must obtain and submit a current </a:t>
            </a:r>
            <a:r>
              <a:rPr lang="en-US" u="sng" dirty="0"/>
              <a:t>Certified</a:t>
            </a:r>
            <a:r>
              <a:rPr lang="en-US" dirty="0"/>
              <a:t> NCPHRF Certificate</a:t>
            </a:r>
          </a:p>
          <a:p>
            <a:r>
              <a:rPr lang="en-US" dirty="0"/>
              <a:t>Certification requires a boat’s displacement and sailing length to have been determined by a US Sailing official measurer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65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NCPHRF Certification;</a:t>
            </a:r>
            <a:br>
              <a:rPr lang="en-US" b="1" dirty="0"/>
            </a:br>
            <a:r>
              <a:rPr lang="en-US" b="1" dirty="0"/>
              <a:t>Weighing and Measuring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PHRF boats need to be weighed and measured for Certified NCPHRF Certificate?</a:t>
            </a:r>
          </a:p>
          <a:p>
            <a:pPr lvl="1"/>
            <a:r>
              <a:rPr lang="en-US" dirty="0"/>
              <a:t>NOT boats submitting valid ORR (or IRC) certificates to NCPHRF committee;</a:t>
            </a:r>
          </a:p>
          <a:p>
            <a:pPr lvl="1"/>
            <a:r>
              <a:rPr lang="en-US" dirty="0"/>
              <a:t>NOT boats with current Certified Certificates, or weighed and measured for the 2014, 2016, or 2018 Pacific Cup (unless things have changed)</a:t>
            </a:r>
          </a:p>
          <a:p>
            <a:pPr lvl="1"/>
            <a:r>
              <a:rPr lang="en-US" sz="3200" b="1" dirty="0"/>
              <a:t>All other boats</a:t>
            </a:r>
          </a:p>
        </p:txBody>
      </p:sp>
    </p:spTree>
    <p:extLst>
      <p:ext uri="{BB962C8B-B14F-4D97-AF65-F5344CB8AC3E}">
        <p14:creationId xmlns:p14="http://schemas.microsoft.com/office/powerpoint/2010/main" val="2480058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Weighing and Measuring</a:t>
            </a:r>
            <a:br>
              <a:rPr lang="en-US" b="1" dirty="0"/>
            </a:br>
            <a:r>
              <a:rPr lang="en-US" b="1" dirty="0"/>
              <a:t>Dates and Places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Larger boats (those that need travel hoists)</a:t>
            </a:r>
          </a:p>
          <a:p>
            <a:pPr lvl="1"/>
            <a:r>
              <a:rPr lang="en-US" dirty="0"/>
              <a:t>3 Bay Area weighing and measuring events at Berkeley Marine Center</a:t>
            </a:r>
          </a:p>
          <a:p>
            <a:pPr lvl="2"/>
            <a:r>
              <a:rPr lang="en-US" dirty="0"/>
              <a:t>Saturday, November 18, 2023</a:t>
            </a:r>
          </a:p>
          <a:p>
            <a:pPr lvl="2"/>
            <a:r>
              <a:rPr lang="en-US" dirty="0"/>
              <a:t>Sunday, January 14, 2024</a:t>
            </a:r>
          </a:p>
          <a:p>
            <a:pPr lvl="2"/>
            <a:r>
              <a:rPr lang="en-US" dirty="0"/>
              <a:t>Saturday, March 23, 2024 (Don’t wait for this one)</a:t>
            </a:r>
          </a:p>
          <a:p>
            <a:pPr lvl="2"/>
            <a:r>
              <a:rPr lang="en-US" dirty="0"/>
              <a:t>Total fee = $200 per boat</a:t>
            </a:r>
          </a:p>
          <a:p>
            <a:pPr lvl="1"/>
            <a:r>
              <a:rPr lang="en-US" dirty="0"/>
              <a:t>Sign up at Pac Cup website</a:t>
            </a:r>
          </a:p>
          <a:p>
            <a:pPr lvl="1"/>
            <a:r>
              <a:rPr lang="en-US" dirty="0"/>
              <a:t>Out-of-town boats should make other arrangements</a:t>
            </a:r>
          </a:p>
          <a:p>
            <a:pPr lvl="2"/>
            <a:r>
              <a:rPr lang="en-US" dirty="0"/>
              <a:t>Must be a US Sailing official measurer</a:t>
            </a:r>
          </a:p>
        </p:txBody>
      </p:sp>
    </p:spTree>
    <p:extLst>
      <p:ext uri="{BB962C8B-B14F-4D97-AF65-F5344CB8AC3E}">
        <p14:creationId xmlns:p14="http://schemas.microsoft.com/office/powerpoint/2010/main" val="3103023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Weighing and Measuring</a:t>
            </a:r>
            <a:br>
              <a:rPr lang="en-US" b="1" dirty="0"/>
            </a:br>
            <a:r>
              <a:rPr lang="en-US" b="1" dirty="0"/>
              <a:t>Dates and Places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Smaller boats (dry-sailed or dry-sailable)</a:t>
            </a:r>
          </a:p>
          <a:p>
            <a:pPr lvl="1"/>
            <a:r>
              <a:rPr lang="en-US" dirty="0"/>
              <a:t>Should be weighed and measured at hoists at their clubs or boat yards</a:t>
            </a:r>
          </a:p>
          <a:p>
            <a:pPr lvl="1"/>
            <a:r>
              <a:rPr lang="en-US" dirty="0"/>
              <a:t>For Northern California boats</a:t>
            </a:r>
          </a:p>
          <a:p>
            <a:pPr lvl="2"/>
            <a:r>
              <a:rPr lang="en-US" dirty="0"/>
              <a:t>contact Rebecca Hinden</a:t>
            </a:r>
          </a:p>
          <a:p>
            <a:pPr lvl="2"/>
            <a:r>
              <a:rPr lang="en-US" dirty="0"/>
              <a:t>fees determined case-by-case</a:t>
            </a:r>
          </a:p>
          <a:p>
            <a:r>
              <a:rPr lang="en-US" dirty="0"/>
              <a:t>For out-of-town boats, bring boat here or contact US Sailing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56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Weighing and Measuring</a:t>
            </a:r>
            <a:br>
              <a:rPr lang="en-US" dirty="0"/>
            </a:br>
            <a:r>
              <a:rPr lang="en-US" dirty="0"/>
              <a:t>Preparations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Boats must be essentially empty (a good exercise)</a:t>
            </a:r>
          </a:p>
          <a:p>
            <a:r>
              <a:rPr lang="en-US" dirty="0"/>
              <a:t>See NCPHRF guide </a:t>
            </a:r>
          </a:p>
          <a:p>
            <a:pPr lvl="1"/>
            <a:r>
              <a:rPr lang="en-US" u="sng" dirty="0">
                <a:hlinkClick r:id="rId2"/>
              </a:rPr>
              <a:t>http://www.yra.org/PHRF/docs/CPHRFOwnerMeasurementGuide.pdf</a:t>
            </a:r>
            <a:r>
              <a:rPr lang="en-US" u="sn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182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410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Overview</vt:lpstr>
      <vt:lpstr>Overview, contd.</vt:lpstr>
      <vt:lpstr>NCPHRF Certification; Weighing and Measuring</vt:lpstr>
      <vt:lpstr>NCPHRF Certification; Weighing and Measuring</vt:lpstr>
      <vt:lpstr>Weighing and Measuring Dates and Places</vt:lpstr>
      <vt:lpstr>Weighing and Measuring Dates and Places cont’d</vt:lpstr>
      <vt:lpstr>Weighing and Measuring Preparations</vt:lpstr>
      <vt:lpstr>DEADLINES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</dc:creator>
  <cp:lastModifiedBy>Hill Blackett</cp:lastModifiedBy>
  <cp:revision>20</cp:revision>
  <dcterms:created xsi:type="dcterms:W3CDTF">2017-10-19T15:44:43Z</dcterms:created>
  <dcterms:modified xsi:type="dcterms:W3CDTF">2023-11-28T05:38:57Z</dcterms:modified>
</cp:coreProperties>
</file>