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6" r:id="rId1"/>
  </p:sldMasterIdLst>
  <p:notesMasterIdLst>
    <p:notesMasterId r:id="rId41"/>
  </p:notesMasterIdLst>
  <p:sldIdLst>
    <p:sldId id="256" r:id="rId2"/>
    <p:sldId id="305" r:id="rId3"/>
    <p:sldId id="272" r:id="rId4"/>
    <p:sldId id="288" r:id="rId5"/>
    <p:sldId id="296" r:id="rId6"/>
    <p:sldId id="300" r:id="rId7"/>
    <p:sldId id="294" r:id="rId8"/>
    <p:sldId id="258" r:id="rId9"/>
    <p:sldId id="299" r:id="rId10"/>
    <p:sldId id="261" r:id="rId11"/>
    <p:sldId id="262" r:id="rId12"/>
    <p:sldId id="295" r:id="rId13"/>
    <p:sldId id="289" r:id="rId14"/>
    <p:sldId id="268" r:id="rId15"/>
    <p:sldId id="266" r:id="rId16"/>
    <p:sldId id="271" r:id="rId17"/>
    <p:sldId id="260" r:id="rId18"/>
    <p:sldId id="265" r:id="rId19"/>
    <p:sldId id="293" r:id="rId20"/>
    <p:sldId id="297" r:id="rId21"/>
    <p:sldId id="298" r:id="rId22"/>
    <p:sldId id="303" r:id="rId23"/>
    <p:sldId id="304" r:id="rId24"/>
    <p:sldId id="275" r:id="rId25"/>
    <p:sldId id="290" r:id="rId26"/>
    <p:sldId id="302" r:id="rId27"/>
    <p:sldId id="301" r:id="rId28"/>
    <p:sldId id="273" r:id="rId29"/>
    <p:sldId id="257" r:id="rId30"/>
    <p:sldId id="259" r:id="rId31"/>
    <p:sldId id="274" r:id="rId32"/>
    <p:sldId id="267" r:id="rId33"/>
    <p:sldId id="291" r:id="rId34"/>
    <p:sldId id="281" r:id="rId35"/>
    <p:sldId id="264" r:id="rId36"/>
    <p:sldId id="282" r:id="rId37"/>
    <p:sldId id="286" r:id="rId38"/>
    <p:sldId id="287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5843" autoAdjust="0"/>
  </p:normalViewPr>
  <p:slideViewPr>
    <p:cSldViewPr snapToGrid="0" snapToObjects="1">
      <p:cViewPr varScale="1">
        <p:scale>
          <a:sx n="86" d="100"/>
          <a:sy n="86" d="100"/>
        </p:scale>
        <p:origin x="13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notesViewPr>
    <p:cSldViewPr snapToGrid="0" snapToObjects="1">
      <p:cViewPr varScale="1">
        <p:scale>
          <a:sx n="72" d="100"/>
          <a:sy n="72" d="100"/>
        </p:scale>
        <p:origin x="-33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7C342-BACE-4AE1-9545-F4F483C3EB5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7B3F1F-E586-4A44-B831-B2521A48A6F3}">
      <dgm:prSet/>
      <dgm:spPr/>
      <dgm:t>
        <a:bodyPr/>
        <a:lstStyle/>
        <a:p>
          <a:r>
            <a:rPr lang="en-US"/>
            <a:t>Don’t Go Crazy</a:t>
          </a:r>
        </a:p>
      </dgm:t>
    </dgm:pt>
    <dgm:pt modelId="{65D7C9B8-A261-41EC-B406-CAC31835EC1C}" type="parTrans" cxnId="{5F12286E-3892-484B-871E-4C98B5B93A1B}">
      <dgm:prSet/>
      <dgm:spPr/>
      <dgm:t>
        <a:bodyPr/>
        <a:lstStyle/>
        <a:p>
          <a:endParaRPr lang="en-US"/>
        </a:p>
      </dgm:t>
    </dgm:pt>
    <dgm:pt modelId="{EA03AD2E-F10D-4A39-8778-E1FC83281A10}" type="sibTrans" cxnId="{5F12286E-3892-484B-871E-4C98B5B93A1B}">
      <dgm:prSet/>
      <dgm:spPr/>
      <dgm:t>
        <a:bodyPr/>
        <a:lstStyle/>
        <a:p>
          <a:endParaRPr lang="en-US"/>
        </a:p>
      </dgm:t>
    </dgm:pt>
    <dgm:pt modelId="{CF64277F-FC83-4323-9507-B92EB59F7A2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Don’t have someone who does not believe in snacks go shopping</a:t>
          </a:r>
        </a:p>
      </dgm:t>
    </dgm:pt>
    <dgm:pt modelId="{AA90CCD1-3CEF-4E3B-9E04-658A7B9EEA0E}" type="parTrans" cxnId="{12936B5B-29A4-4A43-A2B3-06EAA9B1ABB8}">
      <dgm:prSet/>
      <dgm:spPr/>
      <dgm:t>
        <a:bodyPr/>
        <a:lstStyle/>
        <a:p>
          <a:endParaRPr lang="en-US"/>
        </a:p>
      </dgm:t>
    </dgm:pt>
    <dgm:pt modelId="{928C4000-3551-4B9A-812B-37EB6EE14E0E}" type="sibTrans" cxnId="{12936B5B-29A4-4A43-A2B3-06EAA9B1ABB8}">
      <dgm:prSet/>
      <dgm:spPr/>
      <dgm:t>
        <a:bodyPr/>
        <a:lstStyle/>
        <a:p>
          <a:endParaRPr lang="en-US"/>
        </a:p>
      </dgm:t>
    </dgm:pt>
    <dgm:pt modelId="{AC817595-8CC1-4481-BD9E-B6D7E4586EC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Generally, unless you screwed up the food, these are a distraction, not a meal.</a:t>
          </a:r>
        </a:p>
      </dgm:t>
    </dgm:pt>
    <dgm:pt modelId="{37B22AB9-EE5E-4349-9F24-02CC697290DD}" type="parTrans" cxnId="{637902AB-98A5-4C10-B76C-73E0A753956E}">
      <dgm:prSet/>
      <dgm:spPr/>
      <dgm:t>
        <a:bodyPr/>
        <a:lstStyle/>
        <a:p>
          <a:endParaRPr lang="en-US"/>
        </a:p>
      </dgm:t>
    </dgm:pt>
    <dgm:pt modelId="{5FFE142E-C070-4BFB-9657-F9912CD388C9}" type="sibTrans" cxnId="{637902AB-98A5-4C10-B76C-73E0A753956E}">
      <dgm:prSet/>
      <dgm:spPr/>
      <dgm:t>
        <a:bodyPr/>
        <a:lstStyle/>
        <a:p>
          <a:endParaRPr lang="en-US"/>
        </a:p>
      </dgm:t>
    </dgm:pt>
    <dgm:pt modelId="{C6E571CC-5CBD-4F03-9290-1FF96445077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Figure about a handful of food per person per day.</a:t>
          </a:r>
        </a:p>
      </dgm:t>
    </dgm:pt>
    <dgm:pt modelId="{C4DCBDAE-2335-4216-9C96-ECDC3B1558FF}" type="parTrans" cxnId="{24999FD4-2617-4447-B1C9-9F5AD5958387}">
      <dgm:prSet/>
      <dgm:spPr/>
      <dgm:t>
        <a:bodyPr/>
        <a:lstStyle/>
        <a:p>
          <a:endParaRPr lang="en-US"/>
        </a:p>
      </dgm:t>
    </dgm:pt>
    <dgm:pt modelId="{21C0E077-16B4-4D63-B5EA-CAEF089B0FAF}" type="sibTrans" cxnId="{24999FD4-2617-4447-B1C9-9F5AD5958387}">
      <dgm:prSet/>
      <dgm:spPr/>
      <dgm:t>
        <a:bodyPr/>
        <a:lstStyle/>
        <a:p>
          <a:endParaRPr lang="en-US"/>
        </a:p>
      </dgm:t>
    </dgm:pt>
    <dgm:pt modelId="{1A277A67-A2D5-4EA4-AF98-D8EB532F73D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/>
            <a:t>Maybe 3-4 items: candy bar, some nuts, an orange or two tangerines per watch</a:t>
          </a:r>
        </a:p>
      </dgm:t>
    </dgm:pt>
    <dgm:pt modelId="{4F552DDD-07A6-4EAA-8A2A-A38AA975F3D9}" type="parTrans" cxnId="{683747DC-2759-49BF-BA08-0528F174558B}">
      <dgm:prSet/>
      <dgm:spPr/>
      <dgm:t>
        <a:bodyPr/>
        <a:lstStyle/>
        <a:p>
          <a:endParaRPr lang="en-US"/>
        </a:p>
      </dgm:t>
    </dgm:pt>
    <dgm:pt modelId="{859E6FE7-528E-4D0D-818C-9A53BC25341D}" type="sibTrans" cxnId="{683747DC-2759-49BF-BA08-0528F174558B}">
      <dgm:prSet/>
      <dgm:spPr/>
      <dgm:t>
        <a:bodyPr/>
        <a:lstStyle/>
        <a:p>
          <a:endParaRPr lang="en-US"/>
        </a:p>
      </dgm:t>
    </dgm:pt>
    <dgm:pt modelId="{4AF6507D-A68C-472E-A870-6580A6EC1762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Consider Plastic</a:t>
          </a:r>
        </a:p>
      </dgm:t>
    </dgm:pt>
    <dgm:pt modelId="{2B152B93-D76D-4A00-ABF7-F98FD49483E6}" type="parTrans" cxnId="{A8F6C0F7-BF00-4DC2-A8D8-DD04268A813F}">
      <dgm:prSet/>
      <dgm:spPr/>
      <dgm:t>
        <a:bodyPr/>
        <a:lstStyle/>
        <a:p>
          <a:endParaRPr lang="en-US"/>
        </a:p>
      </dgm:t>
    </dgm:pt>
    <dgm:pt modelId="{0E2971E5-5C93-491F-9EDD-2E96CCA9C1A5}" type="sibTrans" cxnId="{A8F6C0F7-BF00-4DC2-A8D8-DD04268A813F}">
      <dgm:prSet/>
      <dgm:spPr/>
      <dgm:t>
        <a:bodyPr/>
        <a:lstStyle/>
        <a:p>
          <a:endParaRPr lang="en-US"/>
        </a:p>
      </dgm:t>
    </dgm:pt>
    <dgm:pt modelId="{46C67B6C-4181-402E-BC00-74BE33B5C2DA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If crew have some sort of snack pouch, have bulk nuts </a:t>
          </a:r>
          <a:r>
            <a:rPr lang="en-US" dirty="0" err="1"/>
            <a:t>etc</a:t>
          </a:r>
          <a:r>
            <a:rPr lang="en-US" dirty="0"/>
            <a:t>, rather than all that plastic</a:t>
          </a:r>
        </a:p>
      </dgm:t>
    </dgm:pt>
    <dgm:pt modelId="{B92B5F4D-CE89-481C-BE39-CC266D1BDAE8}" type="parTrans" cxnId="{D7059044-FC62-48EC-B9B0-D21383419C98}">
      <dgm:prSet/>
      <dgm:spPr/>
      <dgm:t>
        <a:bodyPr/>
        <a:lstStyle/>
        <a:p>
          <a:endParaRPr lang="en-US"/>
        </a:p>
      </dgm:t>
    </dgm:pt>
    <dgm:pt modelId="{2CCC88D0-20B4-4C1E-B326-1A45B95ED259}" type="sibTrans" cxnId="{D7059044-FC62-48EC-B9B0-D21383419C98}">
      <dgm:prSet/>
      <dgm:spPr/>
      <dgm:t>
        <a:bodyPr/>
        <a:lstStyle/>
        <a:p>
          <a:endParaRPr lang="en-US"/>
        </a:p>
      </dgm:t>
    </dgm:pt>
    <dgm:pt modelId="{C0928A7B-C9EB-4965-9DAC-1723FACC3152}" type="pres">
      <dgm:prSet presAssocID="{5467C342-BACE-4AE1-9545-F4F483C3EB52}" presName="diagram" presStyleCnt="0">
        <dgm:presLayoutVars>
          <dgm:dir/>
          <dgm:resizeHandles val="exact"/>
        </dgm:presLayoutVars>
      </dgm:prSet>
      <dgm:spPr/>
    </dgm:pt>
    <dgm:pt modelId="{C4F2B9CA-3A15-48FC-A41B-90AF7E686BC8}" type="pres">
      <dgm:prSet presAssocID="{797B3F1F-E586-4A44-B831-B2521A48A6F3}" presName="node" presStyleLbl="node1" presStyleIdx="0" presStyleCnt="5">
        <dgm:presLayoutVars>
          <dgm:bulletEnabled val="1"/>
        </dgm:presLayoutVars>
      </dgm:prSet>
      <dgm:spPr/>
    </dgm:pt>
    <dgm:pt modelId="{08365187-623C-4FBA-9292-EC82C36B87EA}" type="pres">
      <dgm:prSet presAssocID="{EA03AD2E-F10D-4A39-8778-E1FC83281A10}" presName="sibTrans" presStyleCnt="0"/>
      <dgm:spPr/>
    </dgm:pt>
    <dgm:pt modelId="{62A7F23A-0B92-4CA1-86A1-18B55A80F44B}" type="pres">
      <dgm:prSet presAssocID="{CF64277F-FC83-4323-9507-B92EB59F7A2A}" presName="node" presStyleLbl="node1" presStyleIdx="1" presStyleCnt="5">
        <dgm:presLayoutVars>
          <dgm:bulletEnabled val="1"/>
        </dgm:presLayoutVars>
      </dgm:prSet>
      <dgm:spPr/>
    </dgm:pt>
    <dgm:pt modelId="{5DAB63C1-B0A2-499E-ABC6-2FE18CCDFEEA}" type="pres">
      <dgm:prSet presAssocID="{928C4000-3551-4B9A-812B-37EB6EE14E0E}" presName="sibTrans" presStyleCnt="0"/>
      <dgm:spPr/>
    </dgm:pt>
    <dgm:pt modelId="{E6C3B32C-EA9C-4588-A979-53311692A776}" type="pres">
      <dgm:prSet presAssocID="{AC817595-8CC1-4481-BD9E-B6D7E4586EC0}" presName="node" presStyleLbl="node1" presStyleIdx="2" presStyleCnt="5">
        <dgm:presLayoutVars>
          <dgm:bulletEnabled val="1"/>
        </dgm:presLayoutVars>
      </dgm:prSet>
      <dgm:spPr/>
    </dgm:pt>
    <dgm:pt modelId="{D6BA305D-AC85-40D8-B71E-88D50132366C}" type="pres">
      <dgm:prSet presAssocID="{5FFE142E-C070-4BFB-9657-F9912CD388C9}" presName="sibTrans" presStyleCnt="0"/>
      <dgm:spPr/>
    </dgm:pt>
    <dgm:pt modelId="{90897EA1-2764-4C41-9FD5-5ED219A4F932}" type="pres">
      <dgm:prSet presAssocID="{C6E571CC-5CBD-4F03-9290-1FF964450771}" presName="node" presStyleLbl="node1" presStyleIdx="3" presStyleCnt="5">
        <dgm:presLayoutVars>
          <dgm:bulletEnabled val="1"/>
        </dgm:presLayoutVars>
      </dgm:prSet>
      <dgm:spPr/>
    </dgm:pt>
    <dgm:pt modelId="{004B6C13-4B94-475D-AE9A-5352E9BDABBC}" type="pres">
      <dgm:prSet presAssocID="{21C0E077-16B4-4D63-B5EA-CAEF089B0FAF}" presName="sibTrans" presStyleCnt="0"/>
      <dgm:spPr/>
    </dgm:pt>
    <dgm:pt modelId="{F4A21D60-740F-43F2-AA29-AA0651E0E17C}" type="pres">
      <dgm:prSet presAssocID="{4AF6507D-A68C-472E-A870-6580A6EC1762}" presName="node" presStyleLbl="node1" presStyleIdx="4" presStyleCnt="5">
        <dgm:presLayoutVars>
          <dgm:bulletEnabled val="1"/>
        </dgm:presLayoutVars>
      </dgm:prSet>
      <dgm:spPr/>
    </dgm:pt>
  </dgm:ptLst>
  <dgm:cxnLst>
    <dgm:cxn modelId="{E0EA5D0F-600E-43DA-A677-23F7B4BCC20A}" type="presOf" srcId="{C6E571CC-5CBD-4F03-9290-1FF964450771}" destId="{90897EA1-2764-4C41-9FD5-5ED219A4F932}" srcOrd="0" destOrd="0" presId="urn:microsoft.com/office/officeart/2005/8/layout/default"/>
    <dgm:cxn modelId="{12936B5B-29A4-4A43-A2B3-06EAA9B1ABB8}" srcId="{5467C342-BACE-4AE1-9545-F4F483C3EB52}" destId="{CF64277F-FC83-4323-9507-B92EB59F7A2A}" srcOrd="1" destOrd="0" parTransId="{AA90CCD1-3CEF-4E3B-9E04-658A7B9EEA0E}" sibTransId="{928C4000-3551-4B9A-812B-37EB6EE14E0E}"/>
    <dgm:cxn modelId="{D7059044-FC62-48EC-B9B0-D21383419C98}" srcId="{4AF6507D-A68C-472E-A870-6580A6EC1762}" destId="{46C67B6C-4181-402E-BC00-74BE33B5C2DA}" srcOrd="0" destOrd="0" parTransId="{B92B5F4D-CE89-481C-BE39-CC266D1BDAE8}" sibTransId="{2CCC88D0-20B4-4C1E-B326-1A45B95ED259}"/>
    <dgm:cxn modelId="{585D7A49-E86B-4B05-B4C4-E97FD8EA01EF}" type="presOf" srcId="{4AF6507D-A68C-472E-A870-6580A6EC1762}" destId="{F4A21D60-740F-43F2-AA29-AA0651E0E17C}" srcOrd="0" destOrd="0" presId="urn:microsoft.com/office/officeart/2005/8/layout/default"/>
    <dgm:cxn modelId="{5F12286E-3892-484B-871E-4C98B5B93A1B}" srcId="{5467C342-BACE-4AE1-9545-F4F483C3EB52}" destId="{797B3F1F-E586-4A44-B831-B2521A48A6F3}" srcOrd="0" destOrd="0" parTransId="{65D7C9B8-A261-41EC-B406-CAC31835EC1C}" sibTransId="{EA03AD2E-F10D-4A39-8778-E1FC83281A10}"/>
    <dgm:cxn modelId="{625E0C4F-20AF-44BD-9EBC-CE8DF44064DC}" type="presOf" srcId="{5467C342-BACE-4AE1-9545-F4F483C3EB52}" destId="{C0928A7B-C9EB-4965-9DAC-1723FACC3152}" srcOrd="0" destOrd="0" presId="urn:microsoft.com/office/officeart/2005/8/layout/default"/>
    <dgm:cxn modelId="{992F3476-64D6-4479-9003-D22E40818DFB}" type="presOf" srcId="{CF64277F-FC83-4323-9507-B92EB59F7A2A}" destId="{62A7F23A-0B92-4CA1-86A1-18B55A80F44B}" srcOrd="0" destOrd="0" presId="urn:microsoft.com/office/officeart/2005/8/layout/default"/>
    <dgm:cxn modelId="{D6B52D81-7C1F-495E-B89C-DA00D02FD965}" type="presOf" srcId="{797B3F1F-E586-4A44-B831-B2521A48A6F3}" destId="{C4F2B9CA-3A15-48FC-A41B-90AF7E686BC8}" srcOrd="0" destOrd="0" presId="urn:microsoft.com/office/officeart/2005/8/layout/default"/>
    <dgm:cxn modelId="{637902AB-98A5-4C10-B76C-73E0A753956E}" srcId="{5467C342-BACE-4AE1-9545-F4F483C3EB52}" destId="{AC817595-8CC1-4481-BD9E-B6D7E4586EC0}" srcOrd="2" destOrd="0" parTransId="{37B22AB9-EE5E-4349-9F24-02CC697290DD}" sibTransId="{5FFE142E-C070-4BFB-9657-F9912CD388C9}"/>
    <dgm:cxn modelId="{631555BF-B5CD-4D61-BD2E-91651128277C}" type="presOf" srcId="{AC817595-8CC1-4481-BD9E-B6D7E4586EC0}" destId="{E6C3B32C-EA9C-4588-A979-53311692A776}" srcOrd="0" destOrd="0" presId="urn:microsoft.com/office/officeart/2005/8/layout/default"/>
    <dgm:cxn modelId="{529B0EC6-7728-4ECE-A8D5-B1CF2226B7FF}" type="presOf" srcId="{1A277A67-A2D5-4EA4-AF98-D8EB532F73DA}" destId="{90897EA1-2764-4C41-9FD5-5ED219A4F932}" srcOrd="0" destOrd="1" presId="urn:microsoft.com/office/officeart/2005/8/layout/default"/>
    <dgm:cxn modelId="{24999FD4-2617-4447-B1C9-9F5AD5958387}" srcId="{5467C342-BACE-4AE1-9545-F4F483C3EB52}" destId="{C6E571CC-5CBD-4F03-9290-1FF964450771}" srcOrd="3" destOrd="0" parTransId="{C4DCBDAE-2335-4216-9C96-ECDC3B1558FF}" sibTransId="{21C0E077-16B4-4D63-B5EA-CAEF089B0FAF}"/>
    <dgm:cxn modelId="{DF296BD6-0EE9-40F6-8BE0-6AE3ABB29725}" type="presOf" srcId="{46C67B6C-4181-402E-BC00-74BE33B5C2DA}" destId="{F4A21D60-740F-43F2-AA29-AA0651E0E17C}" srcOrd="0" destOrd="1" presId="urn:microsoft.com/office/officeart/2005/8/layout/default"/>
    <dgm:cxn modelId="{683747DC-2759-49BF-BA08-0528F174558B}" srcId="{C6E571CC-5CBD-4F03-9290-1FF964450771}" destId="{1A277A67-A2D5-4EA4-AF98-D8EB532F73DA}" srcOrd="0" destOrd="0" parTransId="{4F552DDD-07A6-4EAA-8A2A-A38AA975F3D9}" sibTransId="{859E6FE7-528E-4D0D-818C-9A53BC25341D}"/>
    <dgm:cxn modelId="{A8F6C0F7-BF00-4DC2-A8D8-DD04268A813F}" srcId="{5467C342-BACE-4AE1-9545-F4F483C3EB52}" destId="{4AF6507D-A68C-472E-A870-6580A6EC1762}" srcOrd="4" destOrd="0" parTransId="{2B152B93-D76D-4A00-ABF7-F98FD49483E6}" sibTransId="{0E2971E5-5C93-491F-9EDD-2E96CCA9C1A5}"/>
    <dgm:cxn modelId="{EF8A3DB4-A567-4A08-AF73-EA4302B9BCF0}" type="presParOf" srcId="{C0928A7B-C9EB-4965-9DAC-1723FACC3152}" destId="{C4F2B9CA-3A15-48FC-A41B-90AF7E686BC8}" srcOrd="0" destOrd="0" presId="urn:microsoft.com/office/officeart/2005/8/layout/default"/>
    <dgm:cxn modelId="{27EF19DD-D36C-4DF0-8C05-61D9CF28C188}" type="presParOf" srcId="{C0928A7B-C9EB-4965-9DAC-1723FACC3152}" destId="{08365187-623C-4FBA-9292-EC82C36B87EA}" srcOrd="1" destOrd="0" presId="urn:microsoft.com/office/officeart/2005/8/layout/default"/>
    <dgm:cxn modelId="{D54EF4C3-8673-4844-B177-3E81E5BACB3A}" type="presParOf" srcId="{C0928A7B-C9EB-4965-9DAC-1723FACC3152}" destId="{62A7F23A-0B92-4CA1-86A1-18B55A80F44B}" srcOrd="2" destOrd="0" presId="urn:microsoft.com/office/officeart/2005/8/layout/default"/>
    <dgm:cxn modelId="{14DAACA8-271A-46A5-AA90-A4F250129A71}" type="presParOf" srcId="{C0928A7B-C9EB-4965-9DAC-1723FACC3152}" destId="{5DAB63C1-B0A2-499E-ABC6-2FE18CCDFEEA}" srcOrd="3" destOrd="0" presId="urn:microsoft.com/office/officeart/2005/8/layout/default"/>
    <dgm:cxn modelId="{C462BBF7-F10A-4B41-8452-D61EA7CD4D0A}" type="presParOf" srcId="{C0928A7B-C9EB-4965-9DAC-1723FACC3152}" destId="{E6C3B32C-EA9C-4588-A979-53311692A776}" srcOrd="4" destOrd="0" presId="urn:microsoft.com/office/officeart/2005/8/layout/default"/>
    <dgm:cxn modelId="{928DE5B2-E95C-4D22-A832-C2EC3ED3FF54}" type="presParOf" srcId="{C0928A7B-C9EB-4965-9DAC-1723FACC3152}" destId="{D6BA305D-AC85-40D8-B71E-88D50132366C}" srcOrd="5" destOrd="0" presId="urn:microsoft.com/office/officeart/2005/8/layout/default"/>
    <dgm:cxn modelId="{0287D819-4EF9-4EDB-AE56-50B56086F098}" type="presParOf" srcId="{C0928A7B-C9EB-4965-9DAC-1723FACC3152}" destId="{90897EA1-2764-4C41-9FD5-5ED219A4F932}" srcOrd="6" destOrd="0" presId="urn:microsoft.com/office/officeart/2005/8/layout/default"/>
    <dgm:cxn modelId="{763DE251-C9CC-4CB5-A33B-2C11B80445F0}" type="presParOf" srcId="{C0928A7B-C9EB-4965-9DAC-1723FACC3152}" destId="{004B6C13-4B94-475D-AE9A-5352E9BDABBC}" srcOrd="7" destOrd="0" presId="urn:microsoft.com/office/officeart/2005/8/layout/default"/>
    <dgm:cxn modelId="{141C578C-616B-4550-B07D-BA9C783F246B}" type="presParOf" srcId="{C0928A7B-C9EB-4965-9DAC-1723FACC3152}" destId="{F4A21D60-740F-43F2-AA29-AA0651E0E1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2B9CA-3A15-48FC-A41B-90AF7E686BC8}">
      <dsp:nvSpPr>
        <dsp:cNvPr id="0" name=""/>
        <dsp:cNvSpPr/>
      </dsp:nvSpPr>
      <dsp:spPr>
        <a:xfrm>
          <a:off x="515940" y="182"/>
          <a:ext cx="1970606" cy="11823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Don’t Go Crazy</a:t>
          </a:r>
        </a:p>
      </dsp:txBody>
      <dsp:txXfrm>
        <a:off x="515940" y="182"/>
        <a:ext cx="1970606" cy="1182363"/>
      </dsp:txXfrm>
    </dsp:sp>
    <dsp:sp modelId="{62A7F23A-0B92-4CA1-86A1-18B55A80F44B}">
      <dsp:nvSpPr>
        <dsp:cNvPr id="0" name=""/>
        <dsp:cNvSpPr/>
      </dsp:nvSpPr>
      <dsp:spPr>
        <a:xfrm>
          <a:off x="2683607" y="182"/>
          <a:ext cx="1970606" cy="1182363"/>
        </a:xfrm>
        <a:prstGeom prst="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Don’t have someone who does not believe in snacks go shopping</a:t>
          </a:r>
        </a:p>
      </dsp:txBody>
      <dsp:txXfrm>
        <a:off x="2683607" y="182"/>
        <a:ext cx="1970606" cy="1182363"/>
      </dsp:txXfrm>
    </dsp:sp>
    <dsp:sp modelId="{E6C3B32C-EA9C-4588-A979-53311692A776}">
      <dsp:nvSpPr>
        <dsp:cNvPr id="0" name=""/>
        <dsp:cNvSpPr/>
      </dsp:nvSpPr>
      <dsp:spPr>
        <a:xfrm>
          <a:off x="4851274" y="182"/>
          <a:ext cx="1970606" cy="1182363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Generally, unless you screwed up the food, these are a distraction, not a meal.</a:t>
          </a:r>
        </a:p>
      </dsp:txBody>
      <dsp:txXfrm>
        <a:off x="4851274" y="182"/>
        <a:ext cx="1970606" cy="1182363"/>
      </dsp:txXfrm>
    </dsp:sp>
    <dsp:sp modelId="{90897EA1-2764-4C41-9FD5-5ED219A4F932}">
      <dsp:nvSpPr>
        <dsp:cNvPr id="0" name=""/>
        <dsp:cNvSpPr/>
      </dsp:nvSpPr>
      <dsp:spPr>
        <a:xfrm>
          <a:off x="1599774" y="1379607"/>
          <a:ext cx="1970606" cy="1182363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Figure about a handful of food per person per day.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Maybe 3-4 items: candy bar, some nuts, an orange or two tangerines per watch</a:t>
          </a:r>
        </a:p>
      </dsp:txBody>
      <dsp:txXfrm>
        <a:off x="1599774" y="1379607"/>
        <a:ext cx="1970606" cy="1182363"/>
      </dsp:txXfrm>
    </dsp:sp>
    <dsp:sp modelId="{F4A21D60-740F-43F2-AA29-AA0651E0E17C}">
      <dsp:nvSpPr>
        <dsp:cNvPr id="0" name=""/>
        <dsp:cNvSpPr/>
      </dsp:nvSpPr>
      <dsp:spPr>
        <a:xfrm>
          <a:off x="3767441" y="1379607"/>
          <a:ext cx="1970606" cy="1182363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Consider Plastic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If crew have some sort of snack pouch, have bulk nuts </a:t>
          </a:r>
          <a:r>
            <a:rPr lang="en-US" sz="1000" kern="1200" dirty="0" err="1"/>
            <a:t>etc</a:t>
          </a:r>
          <a:r>
            <a:rPr lang="en-US" sz="1000" kern="1200" dirty="0"/>
            <a:t>, rather than all that plastic</a:t>
          </a:r>
        </a:p>
      </dsp:txBody>
      <dsp:txXfrm>
        <a:off x="3767441" y="1379607"/>
        <a:ext cx="1970606" cy="118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9B77B-E4A2-E042-93F4-0CDA8722F87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DE74C-55C5-A941-9244-C81BBF6DC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DE74C-55C5-A941-9244-C81BBF6DCE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1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DE74C-55C5-A941-9244-C81BBF6DC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7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DE74C-55C5-A941-9244-C81BBF6DC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3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DE74C-55C5-A941-9244-C81BBF6DC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9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Cooler for Freeze dried: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Keeps food warm</a:t>
            </a:r>
          </a:p>
          <a:p>
            <a:r>
              <a:rPr lang="en-US" sz="1200" dirty="0">
                <a:solidFill>
                  <a:srgbClr val="000000"/>
                </a:solidFill>
              </a:rPr>
              <a:t>Need to be able to pour boiling water in it without mishaps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Strap in place.</a:t>
            </a:r>
          </a:p>
          <a:p>
            <a:r>
              <a:rPr lang="en-US" sz="1200" dirty="0">
                <a:solidFill>
                  <a:srgbClr val="000000"/>
                </a:solidFill>
              </a:rPr>
              <a:t>Keeps the meal hot for several hours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Quantity of water is key – we use 10% more than specified and wait extra time</a:t>
            </a:r>
          </a:p>
          <a:p>
            <a:pPr marL="0" indent="0">
              <a:buNone/>
            </a:pPr>
            <a:endParaRPr lang="en-US" sz="1200" b="1" i="1" dirty="0">
              <a:solidFill>
                <a:srgbClr val="000000"/>
              </a:solidFill>
            </a:endParaRPr>
          </a:p>
          <a:p>
            <a:r>
              <a:rPr lang="en-US" sz="1200" b="1" i="1" dirty="0" err="1">
                <a:solidFill>
                  <a:srgbClr val="000000"/>
                </a:solidFill>
              </a:rPr>
              <a:t>Jetboil</a:t>
            </a:r>
            <a:r>
              <a:rPr lang="en-US" sz="1200" b="1" i="1" dirty="0">
                <a:solidFill>
                  <a:srgbClr val="000000"/>
                </a:solidFill>
              </a:rPr>
              <a:t> stove – boils water in about 2 minutes. (up to 4 cups)</a:t>
            </a:r>
          </a:p>
          <a:p>
            <a:r>
              <a:rPr lang="en-US" sz="1200" b="1" i="1" dirty="0">
                <a:solidFill>
                  <a:srgbClr val="000000"/>
                </a:solidFill>
              </a:rPr>
              <a:t>MSR ‘rapid boil’ for larger amounts.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/>
          </a:p>
          <a:p>
            <a:endParaRPr lang="en-US" dirty="0"/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DE74C-55C5-A941-9244-C81BBF6DC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DE74C-55C5-A941-9244-C81BBF6DCE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9357499-3F0F-4662-80F7-FEC533F31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476" y="26505"/>
            <a:ext cx="1589330" cy="158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AE03E1A-B841-4D88-B240-DDAF6C292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476" y="26505"/>
            <a:ext cx="1589330" cy="158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0BBC830E-7CE0-4EF0-A614-27E3FCD4E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476" y="26505"/>
            <a:ext cx="1589330" cy="158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C5E9C43-2E61-466E-B760-ED7CBFF04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476" y="26505"/>
            <a:ext cx="1589330" cy="158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D5ECC2A3-5EE6-48FC-8CB2-2E0ADFE91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476" y="26505"/>
            <a:ext cx="1589330" cy="158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278A33-6640-4755-A0A9-F780B88C0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476" y="26505"/>
            <a:ext cx="1589330" cy="15893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957401-A5A2-E34F-80D8-064A47FB2BA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AB3E65-FB5A-644A-9B3D-ADB97F24C0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0904E75-B4AF-4CDA-8F97-5C855D9C65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50476" y="26505"/>
            <a:ext cx="1589330" cy="158933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299" y="3408948"/>
            <a:ext cx="7772400" cy="20988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Provisioning for Pac Cup </a:t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Fully Crewed</a:t>
            </a:r>
            <a:b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Double Handed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299" y="5656909"/>
            <a:ext cx="7410093" cy="824355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Melinda </a:t>
            </a:r>
            <a:r>
              <a:rPr lang="en-US" dirty="0" err="1"/>
              <a:t>Erkelens</a:t>
            </a:r>
            <a:endParaRPr lang="en-US" dirty="0"/>
          </a:p>
          <a:p>
            <a:pPr algn="l"/>
            <a:r>
              <a:rPr lang="en-US" dirty="0"/>
              <a:t>Michael Moradzadeh</a:t>
            </a:r>
          </a:p>
          <a:p>
            <a:pPr algn="l"/>
            <a:endParaRPr lang="en-US" dirty="0"/>
          </a:p>
        </p:txBody>
      </p:sp>
      <p:pic>
        <p:nvPicPr>
          <p:cNvPr id="12" name="Picture 11" descr="wolfpack st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49" y="709062"/>
            <a:ext cx="4003402" cy="25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839">
        <p:split orient="vert"/>
      </p:transition>
    </mc:Choice>
    <mc:Fallback xmlns="">
      <p:transition xmlns:p14="http://schemas.microsoft.com/office/powerpoint/2010/main" spd="slow" advTm="11839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CE4D-BC23-4CCE-AB4D-89238BC9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 Dehydration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97AD-C064-41B2-8401-E61CC9950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water tasty</a:t>
            </a:r>
          </a:p>
          <a:p>
            <a:pPr lvl="1"/>
            <a:r>
              <a:rPr lang="en-US" dirty="0"/>
              <a:t>Clean your tanks</a:t>
            </a:r>
          </a:p>
          <a:p>
            <a:pPr lvl="1"/>
            <a:r>
              <a:rPr lang="en-US" dirty="0"/>
              <a:t>Add mixes or flavorings</a:t>
            </a:r>
          </a:p>
          <a:p>
            <a:pPr lvl="1"/>
            <a:r>
              <a:rPr lang="en-US" dirty="0"/>
              <a:t>Get a carbonator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/>
              <a:t>Sodastream</a:t>
            </a:r>
            <a:r>
              <a:rPr lang="en-US" dirty="0"/>
              <a:t>®)</a:t>
            </a:r>
          </a:p>
          <a:p>
            <a:r>
              <a:rPr lang="en-US" dirty="0"/>
              <a:t>Daily consumption: Stay hydrated</a:t>
            </a:r>
          </a:p>
          <a:p>
            <a:pPr lvl="1"/>
            <a:r>
              <a:rPr lang="en-US" dirty="0"/>
              <a:t>Encourage crew to drink</a:t>
            </a:r>
          </a:p>
          <a:p>
            <a:pPr lvl="1"/>
            <a:r>
              <a:rPr lang="en-US" dirty="0"/>
              <a:t>“Can I get anyone a refill?”</a:t>
            </a:r>
          </a:p>
          <a:p>
            <a:pPr lvl="1"/>
            <a:r>
              <a:rPr lang="en-US" dirty="0"/>
              <a:t>Drink holders</a:t>
            </a:r>
          </a:p>
          <a:p>
            <a:pPr lvl="1"/>
            <a:r>
              <a:rPr lang="en-US" dirty="0"/>
              <a:t>Bottles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F2912B-2BEF-40BD-8A97-087F3E92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51" y="4102809"/>
            <a:ext cx="1697477" cy="8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0AE571-DB63-4CE1-9453-24D3B4318C0B}"/>
              </a:ext>
            </a:extLst>
          </p:cNvPr>
          <p:cNvSpPr txBox="1"/>
          <p:nvPr/>
        </p:nvSpPr>
        <p:spPr>
          <a:xfrm>
            <a:off x="5889027" y="5134997"/>
            <a:ext cx="26340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/>
              <a:t>These bottles have carbon filters  </a:t>
            </a:r>
          </a:p>
          <a:p>
            <a:pPr algn="r"/>
            <a:r>
              <a:rPr lang="en-US" sz="1350" dirty="0"/>
              <a:t>to fight “icky tank taste”</a:t>
            </a:r>
          </a:p>
        </p:txBody>
      </p:sp>
    </p:spTree>
    <p:extLst>
      <p:ext uri="{BB962C8B-B14F-4D97-AF65-F5344CB8AC3E}">
        <p14:creationId xmlns:p14="http://schemas.microsoft.com/office/powerpoint/2010/main" val="406215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90C1-A551-40FC-B33C-8D9995F5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17" y="192040"/>
            <a:ext cx="7338060" cy="1131570"/>
          </a:xfrm>
        </p:spPr>
        <p:txBody>
          <a:bodyPr>
            <a:normAutofit/>
          </a:bodyPr>
          <a:lstStyle/>
          <a:p>
            <a:r>
              <a:rPr lang="en-US" dirty="0"/>
              <a:t>WATERMAKER!</a:t>
            </a:r>
          </a:p>
        </p:txBody>
      </p:sp>
      <p:pic>
        <p:nvPicPr>
          <p:cNvPr id="3074" name="Picture 2" descr="Ventura 200 MPC Spectra Watermaker">
            <a:extLst>
              <a:ext uri="{FF2B5EF4-FFF2-40B4-BE49-F238E27FC236}">
                <a16:creationId xmlns:a16="http://schemas.microsoft.com/office/drawing/2014/main" id="{A9F697B1-7EE3-454C-BCFC-C4B59D72E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r="14750" b="2"/>
          <a:stretch/>
        </p:blipFill>
        <p:spPr bwMode="auto">
          <a:xfrm>
            <a:off x="0" y="2201952"/>
            <a:ext cx="3256813" cy="37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7E6EB-917E-430A-ABBB-4D49A137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019" y="2366010"/>
            <a:ext cx="4893469" cy="3154680"/>
          </a:xfrm>
        </p:spPr>
        <p:txBody>
          <a:bodyPr>
            <a:normAutofit/>
          </a:bodyPr>
          <a:lstStyle/>
          <a:p>
            <a:r>
              <a:rPr lang="en-US" dirty="0"/>
              <a:t>I love my Spectra® </a:t>
            </a:r>
            <a:r>
              <a:rPr lang="en-US" dirty="0" err="1"/>
              <a:t>watermaker</a:t>
            </a:r>
            <a:endParaRPr lang="en-US" dirty="0"/>
          </a:p>
          <a:p>
            <a:r>
              <a:rPr lang="en-US" dirty="0"/>
              <a:t>Not a substitute. A supplement</a:t>
            </a:r>
          </a:p>
          <a:p>
            <a:r>
              <a:rPr lang="en-US" dirty="0"/>
              <a:t>Be sure you know how it works</a:t>
            </a:r>
          </a:p>
          <a:p>
            <a:r>
              <a:rPr lang="en-US" dirty="0"/>
              <a:t>Pro-tip: The water coming out of the </a:t>
            </a:r>
            <a:r>
              <a:rPr lang="en-US" dirty="0" err="1"/>
              <a:t>watermaker</a:t>
            </a:r>
            <a:r>
              <a:rPr lang="en-US" dirty="0"/>
              <a:t> is tasty and colder</a:t>
            </a:r>
          </a:p>
          <a:p>
            <a:r>
              <a:rPr lang="en-US" dirty="0"/>
              <a:t>Provides great security.</a:t>
            </a:r>
          </a:p>
        </p:txBody>
      </p:sp>
    </p:spTree>
    <p:extLst>
      <p:ext uri="{BB962C8B-B14F-4D97-AF65-F5344CB8AC3E}">
        <p14:creationId xmlns:p14="http://schemas.microsoft.com/office/powerpoint/2010/main" val="71719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19" y="1525444"/>
            <a:ext cx="83541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Determine Crew Likes and Allergies</a:t>
            </a:r>
          </a:p>
          <a:p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Respect Allergies</a:t>
            </a:r>
          </a:p>
          <a:p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Find out specific likes or dislikes – preferred breakfast foods etc.</a:t>
            </a:r>
          </a:p>
          <a:p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Find out Caffeine requirements – this helps make the boat go fast!</a:t>
            </a: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810" y="5510168"/>
            <a:ext cx="835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Now you know about how much and what kind of food you will need</a:t>
            </a:r>
            <a:r>
              <a:rPr lang="is-IS" dirty="0"/>
              <a:t>…..</a:t>
            </a:r>
          </a:p>
          <a:p>
            <a:pPr algn="r"/>
            <a:endParaRPr lang="is-IS" dirty="0"/>
          </a:p>
          <a:p>
            <a:pPr algn="r"/>
            <a:r>
              <a:rPr lang="is-IS" dirty="0"/>
              <a:t>Next Look at the Trip Beginning/middle/end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01"/>
    </mc:Choice>
    <mc:Fallback xmlns="">
      <p:transition xmlns:p14="http://schemas.microsoft.com/office/powerpoint/2010/main" spd="slow" advTm="8480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79625"/>
            <a:ext cx="7823200" cy="42073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Beginning:  Wet Windy Cold.</a:t>
            </a:r>
          </a:p>
          <a:p>
            <a:pPr lvl="1"/>
            <a:r>
              <a:rPr lang="en-US" dirty="0"/>
              <a:t> Several crew may be sick and not eat, or not eat much.   Bring SIMPLE food (Crackers, Bars, Small individual meals for those who can eat)</a:t>
            </a:r>
          </a:p>
          <a:p>
            <a:pPr lvl="1"/>
            <a:r>
              <a:rPr lang="en-US" dirty="0"/>
              <a:t>Bland Food / smaller portions</a:t>
            </a:r>
          </a:p>
          <a:p>
            <a:pPr lvl="1"/>
            <a:endParaRPr lang="en-US" dirty="0"/>
          </a:p>
          <a:p>
            <a:r>
              <a:rPr lang="en-US" b="1" dirty="0"/>
              <a:t>Middle:  Generally dryer and Flatter.  Appetites return and easier to cook.</a:t>
            </a:r>
          </a:p>
          <a:p>
            <a:pPr lvl="1"/>
            <a:r>
              <a:rPr lang="en-US" dirty="0"/>
              <a:t>Larger portions / heavier meals ok</a:t>
            </a:r>
          </a:p>
          <a:p>
            <a:endParaRPr lang="en-US" dirty="0"/>
          </a:p>
          <a:p>
            <a:r>
              <a:rPr lang="en-US" b="1" dirty="0"/>
              <a:t>End:  It can be hot.  Limit oven use? </a:t>
            </a:r>
          </a:p>
          <a:p>
            <a:pPr lvl="1"/>
            <a:r>
              <a:rPr lang="en-US" dirty="0"/>
              <a:t> serve ‘lighter’ meals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Stages of the Trip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8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7"/>
    </mc:Choice>
    <mc:Fallback xmlns="">
      <p:transition xmlns:p14="http://schemas.microsoft.com/office/powerpoint/2010/main" spd="slow" advTm="4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lley sailboa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6" b="1531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993" y="274638"/>
            <a:ext cx="7460040" cy="1143000"/>
          </a:xfrm>
        </p:spPr>
        <p:txBody>
          <a:bodyPr>
            <a:normAutofit/>
          </a:bodyPr>
          <a:lstStyle/>
          <a:p>
            <a:r>
              <a:rPr lang="en-US" dirty="0"/>
              <a:t>Your galley may look like this</a:t>
            </a:r>
          </a:p>
        </p:txBody>
      </p:sp>
    </p:spTree>
    <p:extLst>
      <p:ext uri="{BB962C8B-B14F-4D97-AF65-F5344CB8AC3E}">
        <p14:creationId xmlns:p14="http://schemas.microsoft.com/office/powerpoint/2010/main" val="21432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574">
        <p:fade/>
      </p:transition>
    </mc:Choice>
    <mc:Fallback xmlns="">
      <p:transition xmlns:p14="http://schemas.microsoft.com/office/powerpoint/2010/main" spd="med" advTm="3557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alley on wolfpack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" b="408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 this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201">
        <p14:reveal/>
      </p:transition>
    </mc:Choice>
    <mc:Fallback xmlns="">
      <p:transition xmlns:p14="http://schemas.microsoft.com/office/powerpoint/2010/main" spd="slow" advTm="1320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lley annotated on wolfpack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" b="408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Whatever you have, be creative with storage and make sure it will all fit</a:t>
            </a:r>
          </a:p>
        </p:txBody>
      </p:sp>
    </p:spTree>
    <p:extLst>
      <p:ext uri="{BB962C8B-B14F-4D97-AF65-F5344CB8AC3E}">
        <p14:creationId xmlns:p14="http://schemas.microsoft.com/office/powerpoint/2010/main" val="2392474748"/>
      </p:ext>
    </p:extLst>
  </p:cSld>
  <p:clrMapOvr>
    <a:masterClrMapping/>
  </p:clrMapOvr>
  <p:transition spd="slow" advTm="39089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38" y="5212575"/>
            <a:ext cx="8229600" cy="13764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Numbered  day bags with all food for the day </a:t>
            </a:r>
          </a:p>
          <a:p>
            <a:pPr marL="0" indent="0" algn="ctr">
              <a:buNone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 decisions for daily meals before the race</a:t>
            </a:r>
          </a:p>
          <a:p>
            <a:pPr marL="0" indent="0" algn="ctr">
              <a:buNone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“Decant the Day bag each day”</a:t>
            </a:r>
          </a:p>
          <a:p>
            <a:pPr marL="0" indent="0" algn="ctr">
              <a:buNone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805" y="413085"/>
            <a:ext cx="5377126" cy="91008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Get Organized</a:t>
            </a:r>
          </a:p>
        </p:txBody>
      </p:sp>
      <p:pic>
        <p:nvPicPr>
          <p:cNvPr id="5" name="Picture 4" descr="Wolfpack Food organ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72" y="1748514"/>
            <a:ext cx="7111281" cy="31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36201"/>
      </p:ext>
    </p:extLst>
  </p:cSld>
  <p:clrMapOvr>
    <a:masterClrMapping/>
  </p:clrMapOvr>
  <p:transition spd="slow" advTm="50429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3911"/>
            <a:ext cx="8229600" cy="31210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 sure the system is set up so everyone knows to open today’s Day bag only, and knows where they are (you might be sleeping)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Emergency food:  Work out how long the passage is likely to be, then add 5-7 extra days of </a:t>
            </a:r>
            <a:r>
              <a:rPr lang="en-US" u="sng" dirty="0"/>
              <a:t>Dehydrated food  </a:t>
            </a:r>
            <a:r>
              <a:rPr lang="en-US" dirty="0"/>
              <a:t>(dehydrated snacks, or no snacks for the emergency days)</a:t>
            </a:r>
          </a:p>
          <a:p>
            <a:endParaRPr lang="en-US" dirty="0"/>
          </a:p>
          <a:p>
            <a:r>
              <a:rPr lang="en-US" dirty="0"/>
              <a:t>Emergency food can be less tasty 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Plan, plan,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789575"/>
      </p:ext>
    </p:extLst>
  </p:cSld>
  <p:clrMapOvr>
    <a:masterClrMapping/>
  </p:clrMapOvr>
  <p:transition spd="slow" advTm="2516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10" y="0"/>
            <a:ext cx="6318547" cy="1161288"/>
          </a:xfrm>
        </p:spPr>
        <p:txBody>
          <a:bodyPr>
            <a:normAutofit/>
          </a:bodyPr>
          <a:lstStyle/>
          <a:p>
            <a:r>
              <a:rPr lang="en-US" b="1" dirty="0"/>
              <a:t>Prepared Food options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867" y="1943262"/>
            <a:ext cx="7563933" cy="44892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 minute rice / instant mashed potatoes / </a:t>
            </a:r>
            <a:r>
              <a:rPr lang="en-US" sz="2400" dirty="0" err="1">
                <a:solidFill>
                  <a:schemeClr val="bg1"/>
                </a:solidFill>
              </a:rPr>
              <a:t>etc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Hot Dogs, lunch meats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Fresh eggs don’t need refrigeration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Milk – UV milk or other  boxed milk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Produce like apples, oranges, Jicama, carrots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Hot sauces to change up the flavors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Preserved bread lasts a scary long  time</a:t>
            </a:r>
          </a:p>
        </p:txBody>
      </p:sp>
    </p:spTree>
    <p:extLst>
      <p:ext uri="{BB962C8B-B14F-4D97-AF65-F5344CB8AC3E}">
        <p14:creationId xmlns:p14="http://schemas.microsoft.com/office/powerpoint/2010/main" val="28948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87"/>
    </mc:Choice>
    <mc:Fallback xmlns="">
      <p:transition xmlns:p14="http://schemas.microsoft.com/office/powerpoint/2010/main" spd="slow" advTm="506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C266E-9AD8-4F73-A0EF-C99C14BE4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Our Sponsor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58AD70-4924-4487-B8EA-6F85F652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231" y="1893652"/>
            <a:ext cx="7385538" cy="443132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8318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Have a lot of options for food and drink</a:t>
            </a:r>
          </a:p>
          <a:p>
            <a:r>
              <a:rPr lang="en-US" dirty="0"/>
              <a:t>Think about storage – make sure it all fits</a:t>
            </a:r>
          </a:p>
          <a:p>
            <a:r>
              <a:rPr lang="en-US" dirty="0"/>
              <a:t>Think about refrigeration – a cooler sealed with dry ice will keep extra meals cold </a:t>
            </a:r>
          </a:p>
          <a:p>
            <a:r>
              <a:rPr lang="en-US" dirty="0"/>
              <a:t>Juices</a:t>
            </a:r>
          </a:p>
          <a:p>
            <a:r>
              <a:rPr lang="en-US" dirty="0"/>
              <a:t>Alcohol?</a:t>
            </a:r>
          </a:p>
          <a:p>
            <a:r>
              <a:rPr lang="en-US" dirty="0"/>
              <a:t>Fresh eggs</a:t>
            </a:r>
          </a:p>
          <a:p>
            <a:r>
              <a:rPr lang="en-US" dirty="0"/>
              <a:t>Cooking in the oven can be really easy.  Casseroles in pans (frozen before departure)</a:t>
            </a:r>
          </a:p>
          <a:p>
            <a:r>
              <a:rPr lang="en-US" dirty="0"/>
              <a:t>Seal a meal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Cruiser – microwave, oven, refrigeration</a:t>
            </a:r>
          </a:p>
        </p:txBody>
      </p:sp>
    </p:spTree>
    <p:extLst>
      <p:ext uri="{BB962C8B-B14F-4D97-AF65-F5344CB8AC3E}">
        <p14:creationId xmlns:p14="http://schemas.microsoft.com/office/powerpoint/2010/main" val="36466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84"/>
    </mc:Choice>
    <mc:Fallback xmlns="">
      <p:transition xmlns:p14="http://schemas.microsoft.com/office/powerpoint/2010/main" spd="slow" advTm="7498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247" y="2344649"/>
            <a:ext cx="4520852" cy="4513351"/>
          </a:xfrm>
        </p:spPr>
        <p:txBody>
          <a:bodyPr>
            <a:normAutofit/>
          </a:bodyPr>
          <a:lstStyle/>
          <a:p>
            <a:r>
              <a:rPr lang="en-US" dirty="0"/>
              <a:t>Seal a meal </a:t>
            </a:r>
          </a:p>
          <a:p>
            <a:r>
              <a:rPr lang="en-US" dirty="0"/>
              <a:t>Pre-Freeze your meals in a commercial freezer</a:t>
            </a:r>
          </a:p>
          <a:p>
            <a:r>
              <a:rPr lang="en-US" dirty="0"/>
              <a:t>Look for ease of preparation </a:t>
            </a:r>
          </a:p>
          <a:p>
            <a:r>
              <a:rPr lang="en-US" dirty="0"/>
              <a:t>Seal frozen meals in one cooler which is opened once a day. Keep the defrosting meals in another cooler for day use (keeps drinks cold)- Good for Cruisers too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Race Boat but not </a:t>
            </a:r>
            <a:br>
              <a:rPr lang="en-US" dirty="0"/>
            </a:br>
            <a:r>
              <a:rPr lang="en-US" dirty="0"/>
              <a:t>planning on Freeze dried</a:t>
            </a:r>
          </a:p>
        </p:txBody>
      </p:sp>
      <p:pic>
        <p:nvPicPr>
          <p:cNvPr id="4" name="Picture 3" descr="seal a me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19" y="2675467"/>
            <a:ext cx="3293881" cy="235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17"/>
    </mc:Choice>
    <mc:Fallback xmlns="">
      <p:transition xmlns:p14="http://schemas.microsoft.com/office/powerpoint/2010/main" spd="slow" advTm="5961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466E-DA8E-45DD-ADD3-F7BA691A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Crew Contribute?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C2B9-2347-4DD4-83D8-C319E2D4C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753386"/>
            <a:ext cx="7823200" cy="43727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Crew contribute a dinner</a:t>
            </a:r>
          </a:p>
          <a:p>
            <a:pPr lvl="1"/>
            <a:r>
              <a:rPr lang="en-US" dirty="0"/>
              <a:t>Check preferences and allergies</a:t>
            </a:r>
          </a:p>
          <a:p>
            <a:pPr lvl="1"/>
            <a:r>
              <a:rPr lang="en-US" dirty="0"/>
              <a:t>Make sure you know the internal dimensions of your oven</a:t>
            </a:r>
          </a:p>
          <a:p>
            <a:pPr lvl="2"/>
            <a:r>
              <a:rPr lang="en-US" dirty="0"/>
              <a:t>Or give them the tray to fill</a:t>
            </a:r>
          </a:p>
          <a:p>
            <a:pPr lvl="1"/>
            <a:r>
              <a:rPr lang="en-US" dirty="0"/>
              <a:t>Have them prepare and freeze</a:t>
            </a:r>
          </a:p>
          <a:p>
            <a:pPr lvl="1"/>
            <a:r>
              <a:rPr lang="en-US" dirty="0"/>
              <a:t>Make sure they know what the eating utensil story will be</a:t>
            </a:r>
          </a:p>
          <a:p>
            <a:pPr lvl="2"/>
            <a:r>
              <a:rPr lang="en-US" dirty="0"/>
              <a:t>Aka: you can’t eat pancakes out of a mug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 bananas</a:t>
            </a:r>
          </a:p>
        </p:txBody>
      </p:sp>
    </p:spTree>
    <p:extLst>
      <p:ext uri="{BB962C8B-B14F-4D97-AF65-F5344CB8AC3E}">
        <p14:creationId xmlns:p14="http://schemas.microsoft.com/office/powerpoint/2010/main" val="3573031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3B72-67A4-43CA-BE77-7F28E0B8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Dinner Entrees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98619-9958-4E8F-B795-E81CD4E6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Entrees that have worked well for us:</a:t>
            </a:r>
          </a:p>
          <a:p>
            <a:r>
              <a:rPr lang="en-US" dirty="0"/>
              <a:t>Lasagna</a:t>
            </a:r>
          </a:p>
          <a:p>
            <a:r>
              <a:rPr lang="en-US" dirty="0"/>
              <a:t>Enchiladas</a:t>
            </a:r>
          </a:p>
          <a:p>
            <a:r>
              <a:rPr lang="en-US" dirty="0"/>
              <a:t>Cassoulet (my specialty)</a:t>
            </a:r>
          </a:p>
          <a:p>
            <a:r>
              <a:rPr lang="en-US" dirty="0"/>
              <a:t>Beef stew. Or any stew.</a:t>
            </a:r>
          </a:p>
          <a:p>
            <a:r>
              <a:rPr lang="en-US" dirty="0"/>
              <a:t>Ratatouille</a:t>
            </a:r>
          </a:p>
          <a:p>
            <a:r>
              <a:rPr lang="en-US" dirty="0"/>
              <a:t>Roast chicken legs and thighs</a:t>
            </a:r>
          </a:p>
          <a:p>
            <a:r>
              <a:rPr lang="en-US" dirty="0"/>
              <a:t>Chinese food is particularly suitable, as it’s already bite-sized typically</a:t>
            </a:r>
          </a:p>
          <a:p>
            <a:r>
              <a:rPr lang="en-US" dirty="0"/>
              <a:t>Burritos</a:t>
            </a:r>
          </a:p>
          <a:p>
            <a:r>
              <a:rPr lang="en-US" dirty="0"/>
              <a:t>Honorable mention to Grilled Cheese sandwiches.</a:t>
            </a:r>
          </a:p>
          <a:p>
            <a:r>
              <a:rPr lang="en-US" dirty="0"/>
              <a:t>Restaurant food from Indian, or Chinese or Italian (or whatever) place, packaged and frozen. You don’t HAVE to cook it yourself</a:t>
            </a:r>
          </a:p>
        </p:txBody>
      </p:sp>
    </p:spTree>
    <p:extLst>
      <p:ext uri="{BB962C8B-B14F-4D97-AF65-F5344CB8AC3E}">
        <p14:creationId xmlns:p14="http://schemas.microsoft.com/office/powerpoint/2010/main" val="1465140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1CB8-3394-412E-AF32-17D9A7E0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Boat-Friendly Produce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2D05-9D90-4A44-ACB9-49B101AA3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66" y="2366010"/>
            <a:ext cx="3841785" cy="3154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Fruits: Tasty healthy treats!</a:t>
            </a:r>
          </a:p>
          <a:p>
            <a:r>
              <a:rPr lang="en-US" dirty="0"/>
              <a:t>Apples</a:t>
            </a:r>
          </a:p>
          <a:p>
            <a:r>
              <a:rPr lang="en-US" dirty="0"/>
              <a:t>Citrus of all types. Don’t forget the grapefruits!</a:t>
            </a:r>
          </a:p>
          <a:p>
            <a:r>
              <a:rPr lang="en-US" dirty="0"/>
              <a:t>NO BANANAS!  These are bad luck.</a:t>
            </a:r>
          </a:p>
          <a:p>
            <a:r>
              <a:rPr lang="en-US" dirty="0"/>
              <a:t>Pineapple </a:t>
            </a:r>
            <a:r>
              <a:rPr lang="en-US" sz="1125" dirty="0"/>
              <a:t>(though that seems </a:t>
            </a:r>
            <a:r>
              <a:rPr lang="en-US" sz="1125" dirty="0" err="1"/>
              <a:t>kinda</a:t>
            </a:r>
            <a:r>
              <a:rPr lang="en-US" sz="1125" dirty="0"/>
              <a:t>… dumb)</a:t>
            </a:r>
          </a:p>
          <a:p>
            <a:r>
              <a:rPr lang="en-US" dirty="0"/>
              <a:t>Pears are good for a week if carefully stowed</a:t>
            </a:r>
          </a:p>
          <a:p>
            <a:r>
              <a:rPr lang="en-US" dirty="0"/>
              <a:t>Melons of any type</a:t>
            </a:r>
          </a:p>
          <a:p>
            <a:r>
              <a:rPr lang="en-US" dirty="0"/>
              <a:t>Grapes </a:t>
            </a:r>
          </a:p>
          <a:p>
            <a:pPr lvl="1"/>
            <a:r>
              <a:rPr lang="en-US" dirty="0"/>
              <a:t>(a little fragile, and they are not as long-lasting, but </a:t>
            </a:r>
            <a:r>
              <a:rPr lang="en-US" dirty="0" err="1"/>
              <a:t>soooo</a:t>
            </a:r>
            <a:r>
              <a:rPr lang="en-US" dirty="0"/>
              <a:t> convenient)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EBACF-CFDC-4DD4-9B65-328FD2DB0EEC}"/>
              </a:ext>
            </a:extLst>
          </p:cNvPr>
          <p:cNvSpPr txBox="1"/>
          <p:nvPr/>
        </p:nvSpPr>
        <p:spPr>
          <a:xfrm>
            <a:off x="4228320" y="2542952"/>
            <a:ext cx="447622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Vegetables: great variety here.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Hard veggies: Carrots, radish, jicama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Cabbage and cauliflower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 little more fragile: squashes and zucchini (</a:t>
            </a:r>
            <a:r>
              <a:rPr lang="en-US" sz="1350" dirty="0" err="1"/>
              <a:t>courgettes</a:t>
            </a:r>
            <a:r>
              <a:rPr lang="en-US" sz="135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Onions, garlic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Potatoes, yams, sweet potatoes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Lettuce should be (a) iceberg or </a:t>
            </a:r>
            <a:br>
              <a:rPr lang="en-US" sz="1350" dirty="0"/>
            </a:br>
            <a:r>
              <a:rPr lang="en-US" sz="1350" dirty="0"/>
              <a:t>(b) that fancy stuff that is still growing </a:t>
            </a:r>
            <a:br>
              <a:rPr lang="en-US" sz="1350" dirty="0"/>
            </a:br>
            <a:r>
              <a:rPr lang="en-US" sz="1350" dirty="0"/>
              <a:t>or (c) probably consumed pretty quickly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Peppers.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And, for fun,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Corn on the Cob or Artichokes.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Tomatoes: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Are they a fruit? Are they a vegetable? Hard to keep</a:t>
            </a:r>
          </a:p>
        </p:txBody>
      </p:sp>
      <p:pic>
        <p:nvPicPr>
          <p:cNvPr id="5124" name="Picture 4" descr="fruits and vegetables">
            <a:extLst>
              <a:ext uri="{FF2B5EF4-FFF2-40B4-BE49-F238E27FC236}">
                <a16:creationId xmlns:a16="http://schemas.microsoft.com/office/drawing/2014/main" id="{A13392BC-F010-4E99-B759-078BD680D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82845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3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12" y="1443789"/>
            <a:ext cx="8495875" cy="522705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Bring LOTS OF SNACKS  and make them available. </a:t>
            </a:r>
            <a:r>
              <a:rPr lang="en-US" dirty="0"/>
              <a:t> Energy bars, trail mix, candy bars, crackers, fruit, popcorn if you have a microwave, instant oatmeal, cereal bars</a:t>
            </a:r>
          </a:p>
          <a:p>
            <a:r>
              <a:rPr lang="en-US" dirty="0">
                <a:solidFill>
                  <a:srgbClr val="FFFF00"/>
                </a:solidFill>
              </a:rPr>
              <a:t>Electrolytes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FFFF00"/>
                </a:solidFill>
              </a:rPr>
              <a:t>Coffee</a:t>
            </a:r>
            <a:r>
              <a:rPr lang="en-US" dirty="0"/>
              <a:t>, hot chocolate, (or tea if you have tea drinkers), sugar, milk as needed.</a:t>
            </a:r>
          </a:p>
          <a:p>
            <a:r>
              <a:rPr lang="en-US" dirty="0">
                <a:solidFill>
                  <a:srgbClr val="FFFF00"/>
                </a:solidFill>
              </a:rPr>
              <a:t>Brings lots of water.  Seasickness is dehydrating </a:t>
            </a:r>
            <a:r>
              <a:rPr lang="en-US" dirty="0"/>
              <a:t>– Gatorade, electrolytes, ginger are all good.</a:t>
            </a:r>
          </a:p>
          <a:p>
            <a:r>
              <a:rPr lang="en-US" dirty="0">
                <a:solidFill>
                  <a:srgbClr val="FFFF00"/>
                </a:solidFill>
              </a:rPr>
              <a:t>Individual water bottles </a:t>
            </a:r>
            <a:r>
              <a:rPr lang="en-US" dirty="0"/>
              <a:t>marked with names with </a:t>
            </a:r>
            <a:r>
              <a:rPr lang="en-US" dirty="0" err="1"/>
              <a:t>caribiner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881686"/>
          </a:xfrm>
        </p:spPr>
        <p:txBody>
          <a:bodyPr>
            <a:normAutofit/>
          </a:bodyPr>
          <a:lstStyle/>
          <a:p>
            <a:r>
              <a:rPr lang="en-US" dirty="0"/>
              <a:t>Food Tips for all boats	</a:t>
            </a:r>
          </a:p>
        </p:txBody>
      </p:sp>
    </p:spTree>
    <p:extLst>
      <p:ext uri="{BB962C8B-B14F-4D97-AF65-F5344CB8AC3E}">
        <p14:creationId xmlns:p14="http://schemas.microsoft.com/office/powerpoint/2010/main" val="41094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92"/>
    </mc:Choice>
    <mc:Fallback xmlns="">
      <p:transition xmlns:p14="http://schemas.microsoft.com/office/powerpoint/2010/main" spd="slow" advTm="8529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">
            <a:extLst>
              <a:ext uri="{FF2B5EF4-FFF2-40B4-BE49-F238E27FC236}">
                <a16:creationId xmlns:a16="http://schemas.microsoft.com/office/drawing/2014/main" id="{47D1F884-0595-4BEF-B791-BC9435AE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28199" y="4947200"/>
            <a:ext cx="3538603" cy="16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n Nuts, Original, 7 oz.">
            <a:extLst>
              <a:ext uri="{FF2B5EF4-FFF2-40B4-BE49-F238E27FC236}">
                <a16:creationId xmlns:a16="http://schemas.microsoft.com/office/drawing/2014/main" id="{FCA5AED4-0833-4BC0-92C9-810C6E3C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3" y="3194288"/>
            <a:ext cx="1602972" cy="16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erther's Original Creamy Caramel Filled Hard Candies, 5.5oz">
            <a:extLst>
              <a:ext uri="{FF2B5EF4-FFF2-40B4-BE49-F238E27FC236}">
                <a16:creationId xmlns:a16="http://schemas.microsoft.com/office/drawing/2014/main" id="{6AA5700E-F27B-49F3-9B80-722DD1C3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940">
            <a:off x="7595933" y="2830710"/>
            <a:ext cx="1288632" cy="12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9B71E-9EDC-409A-9DC6-A2D34BCB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1070382"/>
            <a:ext cx="7338060" cy="1131570"/>
          </a:xfrm>
        </p:spPr>
        <p:txBody>
          <a:bodyPr>
            <a:normAutofit/>
          </a:bodyPr>
          <a:lstStyle/>
          <a:p>
            <a:r>
              <a:rPr lang="en-US" dirty="0"/>
              <a:t>Snacks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2BE055-A4BD-4E2C-B3D3-9575060CC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496359"/>
              </p:ext>
            </p:extLst>
          </p:nvPr>
        </p:nvGraphicFramePr>
        <p:xfrm>
          <a:off x="902494" y="2714697"/>
          <a:ext cx="7337822" cy="256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34" name="Picture 10" descr="Image result for raisins">
            <a:extLst>
              <a:ext uri="{FF2B5EF4-FFF2-40B4-BE49-F238E27FC236}">
                <a16:creationId xmlns:a16="http://schemas.microsoft.com/office/drawing/2014/main" id="{8B51F6CB-38FA-4420-A71B-DA027C048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" y="1045214"/>
            <a:ext cx="2401955" cy="16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1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C2F5-E717-4BE2-A5BD-8C20DE17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DD1E-B08A-44AD-9BF3-91B751BC1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2492678"/>
            <a:ext cx="8229600" cy="39081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clear before departure</a:t>
            </a:r>
          </a:p>
          <a:p>
            <a:r>
              <a:rPr lang="en-US" dirty="0"/>
              <a:t>Is clean-up in the watch schedule?</a:t>
            </a:r>
          </a:p>
          <a:p>
            <a:r>
              <a:rPr lang="en-US" dirty="0"/>
              <a:t>Alternatives:</a:t>
            </a:r>
          </a:p>
          <a:p>
            <a:pPr lvl="1"/>
            <a:r>
              <a:rPr lang="en-US" dirty="0"/>
              <a:t>Everyone wash their own Breakfast, Lunch, Coffee stuff</a:t>
            </a:r>
          </a:p>
          <a:p>
            <a:pPr lvl="1"/>
            <a:r>
              <a:rPr lang="en-US" dirty="0"/>
              <a:t>On-watch team cooks, off-watch team washes</a:t>
            </a:r>
          </a:p>
          <a:p>
            <a:pPr lvl="2"/>
            <a:r>
              <a:rPr lang="en-US" dirty="0"/>
              <a:t>May cause resentment if watches do not rotate</a:t>
            </a:r>
          </a:p>
          <a:p>
            <a:pPr lvl="1"/>
            <a:r>
              <a:rPr lang="en-US" dirty="0"/>
              <a:t>Rotating “housekeeper” position</a:t>
            </a:r>
          </a:p>
          <a:p>
            <a:pPr lvl="1"/>
            <a:r>
              <a:rPr lang="en-US" dirty="0"/>
              <a:t>Maybe the navigator has spare time</a:t>
            </a:r>
          </a:p>
          <a:p>
            <a:pPr lvl="1"/>
            <a:endParaRPr lang="en-US" dirty="0"/>
          </a:p>
          <a:p>
            <a:r>
              <a:rPr lang="en-US" dirty="0"/>
              <a:t>NEVER LEAVE DISHES IN THE SINK</a:t>
            </a:r>
          </a:p>
        </p:txBody>
      </p:sp>
    </p:spTree>
    <p:extLst>
      <p:ext uri="{BB962C8B-B14F-4D97-AF65-F5344CB8AC3E}">
        <p14:creationId xmlns:p14="http://schemas.microsoft.com/office/powerpoint/2010/main" val="127150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1169"/>
            <a:ext cx="5996354" cy="2479431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•"/>
            </a:pPr>
            <a:r>
              <a:rPr lang="en-US" sz="4100" dirty="0"/>
              <a:t>Plenty of good options</a:t>
            </a:r>
          </a:p>
          <a:p>
            <a:pPr lvl="1">
              <a:buFontTx/>
              <a:buChar char="•"/>
            </a:pPr>
            <a:r>
              <a:rPr lang="en-US" sz="4100" dirty="0"/>
              <a:t>Alpine Air, Mtn. House, Backpacker’s Pantry</a:t>
            </a:r>
          </a:p>
          <a:p>
            <a:pPr>
              <a:buFontTx/>
              <a:buChar char="•"/>
            </a:pPr>
            <a:r>
              <a:rPr lang="en-US" sz="4100" dirty="0"/>
              <a:t>Try before you buy for the whole trip. </a:t>
            </a:r>
          </a:p>
          <a:p>
            <a:pPr>
              <a:buFontTx/>
              <a:buChar char="•"/>
            </a:pPr>
            <a:r>
              <a:rPr lang="en-US" sz="4100" dirty="0"/>
              <a:t>Add-ins are good</a:t>
            </a:r>
            <a:r>
              <a:rPr lang="en-US" sz="6200" dirty="0"/>
              <a:t> 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475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Race Boat with </a:t>
            </a:r>
            <a:br>
              <a:rPr lang="en-US" dirty="0"/>
            </a:br>
            <a:r>
              <a:rPr lang="en-US" dirty="0"/>
              <a:t>Freeze dried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3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3"/>
    </mc:Choice>
    <mc:Fallback xmlns="">
      <p:transition xmlns:p14="http://schemas.microsoft.com/office/powerpoint/2010/main" spd="slow" advTm="23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6413"/>
            <a:ext cx="5167339" cy="3766955"/>
          </a:xfrm>
        </p:spPr>
        <p:txBody>
          <a:bodyPr>
            <a:normAutofit/>
          </a:bodyPr>
          <a:lstStyle/>
          <a:p>
            <a:r>
              <a:rPr lang="en-US" sz="2800" dirty="0"/>
              <a:t>Small cooler for making group meals with freeze dried.  Priorities: easy to open and easy to clean.</a:t>
            </a:r>
          </a:p>
          <a:p>
            <a:r>
              <a:rPr lang="en-US" sz="2800" dirty="0"/>
              <a:t>Measuring Cup (important)</a:t>
            </a:r>
          </a:p>
          <a:p>
            <a:r>
              <a:rPr lang="en-US" sz="2800" dirty="0"/>
              <a:t>Bowls and spill proof travel mugs with good insulation.</a:t>
            </a:r>
          </a:p>
          <a:p>
            <a:r>
              <a:rPr lang="en-US" sz="2800" dirty="0"/>
              <a:t>Good quick boil stove options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76" y="274637"/>
            <a:ext cx="5357163" cy="1389235"/>
          </a:xfrm>
        </p:spPr>
        <p:txBody>
          <a:bodyPr>
            <a:normAutofit fontScale="90000"/>
          </a:bodyPr>
          <a:lstStyle/>
          <a:p>
            <a:r>
              <a:rPr lang="en-US" dirty="0"/>
              <a:t>Freeze Dried </a:t>
            </a:r>
            <a:br>
              <a:rPr lang="en-US" dirty="0"/>
            </a:br>
            <a:r>
              <a:rPr lang="en-US" dirty="0"/>
              <a:t>bits and bobs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747" y="38739"/>
            <a:ext cx="3176253" cy="3308850"/>
          </a:xfrm>
          <a:prstGeom prst="rect">
            <a:avLst/>
          </a:prstGeom>
        </p:spPr>
      </p:pic>
      <p:pic>
        <p:nvPicPr>
          <p:cNvPr id="7" name="Picture 6" descr="bow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47" y="3731234"/>
            <a:ext cx="3176253" cy="3176253"/>
          </a:xfrm>
          <a:prstGeom prst="rect">
            <a:avLst/>
          </a:prstGeom>
        </p:spPr>
      </p:pic>
      <p:pic>
        <p:nvPicPr>
          <p:cNvPr id="3074" name="Picture 2" descr="Stanley Adventure Vacuum Crock, 3 Quart">
            <a:extLst>
              <a:ext uri="{FF2B5EF4-FFF2-40B4-BE49-F238E27FC236}">
                <a16:creationId xmlns:a16="http://schemas.microsoft.com/office/drawing/2014/main" id="{8667851F-8FCA-4AB5-BFAB-C44487A3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96" y="1928233"/>
            <a:ext cx="2079677" cy="23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955562"/>
      </p:ext>
    </p:extLst>
  </p:cSld>
  <p:clrMapOvr>
    <a:masterClrMapping/>
  </p:clrMapOvr>
  <p:transition spd="slow" advTm="789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789"/>
            <a:ext cx="8250471" cy="376201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	   </a:t>
            </a:r>
          </a:p>
          <a:p>
            <a:pPr marL="0" indent="0">
              <a:buNone/>
            </a:pPr>
            <a:r>
              <a:rPr lang="en-US" sz="4400" dirty="0"/>
              <a:t>	   Boat/Galley type and size</a:t>
            </a:r>
          </a:p>
          <a:p>
            <a:pPr marL="0" indent="0">
              <a:buNone/>
            </a:pPr>
            <a:r>
              <a:rPr lang="en-US" sz="4400" dirty="0"/>
              <a:t>	      Goal for the Race</a:t>
            </a:r>
          </a:p>
          <a:p>
            <a:pPr marL="0" indent="0">
              <a:buNone/>
            </a:pPr>
            <a:r>
              <a:rPr lang="en-US" sz="3200" dirty="0"/>
              <a:t>                   </a:t>
            </a:r>
            <a:r>
              <a:rPr lang="en-US" sz="4400" dirty="0"/>
              <a:t>Comfort </a:t>
            </a:r>
            <a:r>
              <a:rPr lang="en-US" sz="4400" dirty="0" err="1"/>
              <a:t>vs</a:t>
            </a:r>
            <a:r>
              <a:rPr lang="en-US" sz="4400" dirty="0"/>
              <a:t> Speed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0267"/>
            <a:ext cx="7770813" cy="24155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Provisioning depends on</a:t>
            </a:r>
            <a:r>
              <a:rPr lang="is-IS" dirty="0">
                <a:solidFill>
                  <a:srgbClr val="404040"/>
                </a:solidFill>
              </a:rPr>
              <a:t>…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95323"/>
      </p:ext>
    </p:extLst>
  </p:cSld>
  <p:clrMapOvr>
    <a:masterClrMapping/>
  </p:clrMapOvr>
  <p:transition spd="slow" advTm="28973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try 2 pe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1" b="28171"/>
          <a:stretch>
            <a:fillRect/>
          </a:stretch>
        </p:blipFill>
        <p:spPr>
          <a:xfrm>
            <a:off x="259269" y="1580983"/>
            <a:ext cx="3835141" cy="21091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5558" cy="1143000"/>
          </a:xfrm>
        </p:spPr>
        <p:txBody>
          <a:bodyPr>
            <a:normAutofit/>
          </a:bodyPr>
          <a:lstStyle/>
          <a:p>
            <a:r>
              <a:rPr lang="en-US" dirty="0"/>
              <a:t>All Boats – Add-ons</a:t>
            </a:r>
          </a:p>
        </p:txBody>
      </p:sp>
      <p:pic>
        <p:nvPicPr>
          <p:cNvPr id="19" name="Picture 18" descr="all v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9" y="3861745"/>
            <a:ext cx="3212064" cy="3081780"/>
          </a:xfrm>
          <a:prstGeom prst="rect">
            <a:avLst/>
          </a:prstGeom>
        </p:spPr>
      </p:pic>
      <p:sp>
        <p:nvSpPr>
          <p:cNvPr id="20" name="5-Point Star 19"/>
          <p:cNvSpPr/>
          <p:nvPr/>
        </p:nvSpPr>
        <p:spPr>
          <a:xfrm>
            <a:off x="6938211" y="0"/>
            <a:ext cx="2205789" cy="1844842"/>
          </a:xfrm>
          <a:prstGeom prst="star5">
            <a:avLst>
              <a:gd name="adj" fmla="val 17008"/>
              <a:gd name="hf" fmla="val 105146"/>
              <a:gd name="vf" fmla="val 1105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Great!</a:t>
            </a:r>
          </a:p>
        </p:txBody>
      </p:sp>
      <p:pic>
        <p:nvPicPr>
          <p:cNvPr id="21" name="Picture 20" descr="tobasc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33" y="2087892"/>
            <a:ext cx="3403600" cy="2387600"/>
          </a:xfrm>
          <a:prstGeom prst="rect">
            <a:avLst/>
          </a:prstGeom>
        </p:spPr>
      </p:pic>
      <p:pic>
        <p:nvPicPr>
          <p:cNvPr id="22" name="Picture 21" descr="salt pepp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80" y="4682731"/>
            <a:ext cx="3052553" cy="1879768"/>
          </a:xfrm>
          <a:prstGeom prst="rect">
            <a:avLst/>
          </a:prstGeom>
        </p:spPr>
      </p:pic>
      <p:pic>
        <p:nvPicPr>
          <p:cNvPr id="4" name="Picture 3" descr="olive oil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85" y="4475492"/>
            <a:ext cx="1809894" cy="20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7599"/>
      </p:ext>
    </p:extLst>
  </p:cSld>
  <p:clrMapOvr>
    <a:masterClrMapping/>
  </p:clrMapOvr>
  <p:transition spd="slow" advTm="41305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031" y="1869141"/>
            <a:ext cx="7048882" cy="4692986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chemeClr val="tx1"/>
                </a:solidFill>
              </a:rPr>
              <a:t>Wet Wipes -  use biodegradable ones</a:t>
            </a:r>
          </a:p>
          <a:p>
            <a:r>
              <a:rPr lang="en-US" b="1" dirty="0">
                <a:solidFill>
                  <a:schemeClr val="tx1"/>
                </a:solidFill>
              </a:rPr>
              <a:t>Hand Sanitizer – tops and bottoms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12" y="519496"/>
            <a:ext cx="8683369" cy="7350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	WET WIPES AND HAND SANITIZER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94" y="3936446"/>
            <a:ext cx="4640067" cy="262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12" y="3306508"/>
            <a:ext cx="1747069" cy="33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58"/>
    </mc:Choice>
    <mc:Fallback xmlns="">
      <p:transition xmlns:p14="http://schemas.microsoft.com/office/powerpoint/2010/main" spd="slow" advTm="12105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7696"/>
            <a:ext cx="7783362" cy="3204318"/>
          </a:xfrm>
        </p:spPr>
        <p:txBody>
          <a:bodyPr>
            <a:normAutofit/>
          </a:bodyPr>
          <a:lstStyle/>
          <a:p>
            <a:r>
              <a:rPr lang="en-US" sz="2800" dirty="0"/>
              <a:t>Paper towels are good for wiping dishes clean (cloth towels won’t dry out)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Paper lunch bags in the head to collect toilet paper then that can be thrown overboard.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0" y="1800552"/>
            <a:ext cx="4820960" cy="1402278"/>
          </a:xfrm>
        </p:spPr>
        <p:txBody>
          <a:bodyPr>
            <a:normAutofit fontScale="90000"/>
          </a:bodyPr>
          <a:lstStyle/>
          <a:p>
            <a:r>
              <a:rPr lang="en-US" dirty="0"/>
              <a:t>More </a:t>
            </a:r>
            <a:br>
              <a:rPr lang="en-US" dirty="0"/>
            </a:br>
            <a:r>
              <a:rPr lang="en-US" dirty="0"/>
              <a:t>Hygiene ideas</a:t>
            </a:r>
          </a:p>
        </p:txBody>
      </p:sp>
      <p:pic>
        <p:nvPicPr>
          <p:cNvPr id="5" name="Picture 4" descr="dish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38" y="502857"/>
            <a:ext cx="2959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230">
        <p:fade/>
      </p:transition>
    </mc:Choice>
    <mc:Fallback xmlns="">
      <p:transition xmlns:p14="http://schemas.microsoft.com/office/powerpoint/2010/main" spd="med" advTm="39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Forget “non-food”</a:t>
            </a:r>
            <a:br>
              <a:rPr lang="en-US" dirty="0"/>
            </a:br>
            <a:r>
              <a:rPr lang="en-US" dirty="0"/>
              <a:t> items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230" y="2999349"/>
            <a:ext cx="770712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800" dirty="0"/>
              <a:t>Foil / Paper towels / Toilet Paper</a:t>
            </a:r>
          </a:p>
          <a:p>
            <a:pPr marL="457200" indent="-457200">
              <a:buFontTx/>
              <a:buChar char="•"/>
            </a:pPr>
            <a:r>
              <a:rPr lang="en-US" sz="2800" dirty="0"/>
              <a:t>Wooden clothespins</a:t>
            </a:r>
          </a:p>
          <a:p>
            <a:pPr marL="457200" indent="-457200">
              <a:buFontTx/>
              <a:buChar char="•"/>
            </a:pPr>
            <a:r>
              <a:rPr lang="en-US" sz="2800" dirty="0"/>
              <a:t>Lighter </a:t>
            </a:r>
          </a:p>
          <a:p>
            <a:pPr marL="457200" indent="-457200">
              <a:buFontTx/>
              <a:buChar char="•"/>
            </a:pPr>
            <a:r>
              <a:rPr lang="en-US" sz="2800" dirty="0"/>
              <a:t>Headlamp for each person </a:t>
            </a:r>
          </a:p>
          <a:p>
            <a:r>
              <a:rPr lang="en-US" sz="2800" dirty="0"/>
              <a:t>    (Needs red lens and waterproof)</a:t>
            </a:r>
          </a:p>
          <a:p>
            <a:pPr marL="457200" indent="-457200">
              <a:buFontTx/>
              <a:buChar char="•"/>
            </a:pPr>
            <a:r>
              <a:rPr lang="en-US" sz="2800" dirty="0"/>
              <a:t>Dishwashing soap/ Hand Sanitizer</a:t>
            </a:r>
          </a:p>
          <a:p>
            <a:pPr marL="457200" indent="-457200">
              <a:buFontTx/>
              <a:buChar char="•"/>
            </a:pPr>
            <a:r>
              <a:rPr lang="en-US" sz="2800" dirty="0"/>
              <a:t>Garbage bags</a:t>
            </a:r>
          </a:p>
          <a:p>
            <a:pPr marL="457200" indent="-457200">
              <a:buFontTx/>
              <a:buChar char="•"/>
            </a:pPr>
            <a:r>
              <a:rPr lang="en-US" sz="2800" dirty="0"/>
              <a:t>Utensils / bowls / travel mugs</a:t>
            </a:r>
          </a:p>
        </p:txBody>
      </p:sp>
    </p:spTree>
    <p:extLst>
      <p:ext uri="{BB962C8B-B14F-4D97-AF65-F5344CB8AC3E}">
        <p14:creationId xmlns:p14="http://schemas.microsoft.com/office/powerpoint/2010/main" val="20726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2"/>
    </mc:Choice>
    <mc:Fallback xmlns="">
      <p:transition xmlns:p14="http://schemas.microsoft.com/office/powerpoint/2010/main" spd="slow" advTm="2625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8-01-11 15.3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44" y="1443283"/>
            <a:ext cx="2653716" cy="3637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376" y="2427117"/>
            <a:ext cx="52717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Coffee is a key ingredient for many in terms of staying awake.  Don’t skimp.</a:t>
            </a:r>
          </a:p>
          <a:p>
            <a:pPr algn="ctr"/>
            <a:endParaRPr lang="en-US" sz="2400" b="1" dirty="0"/>
          </a:p>
          <a:p>
            <a:r>
              <a:rPr lang="en-US" sz="2400" b="1" dirty="0"/>
              <a:t>A pump pot for keeping hot water is a great addition – keeps water hot for hours for coffee, tea, soup etc.</a:t>
            </a:r>
          </a:p>
          <a:p>
            <a:endParaRPr lang="en-US" sz="2400" b="1" dirty="0"/>
          </a:p>
          <a:p>
            <a:r>
              <a:rPr lang="en-US" sz="2400" b="1" dirty="0"/>
              <a:t>Fill it when you go off watch or whenever someone is boiling water.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378" y="1335561"/>
            <a:ext cx="485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COFFEE AND PUMP POT!!</a:t>
            </a:r>
          </a:p>
        </p:txBody>
      </p:sp>
    </p:spTree>
    <p:extLst>
      <p:ext uri="{BB962C8B-B14F-4D97-AF65-F5344CB8AC3E}">
        <p14:creationId xmlns:p14="http://schemas.microsoft.com/office/powerpoint/2010/main" val="32972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0"/>
    </mc:Choice>
    <mc:Fallback xmlns="">
      <p:transition xmlns:p14="http://schemas.microsoft.com/office/powerpoint/2010/main" spd="slow" advTm="3305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 cr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1600200"/>
            <a:ext cx="6118507" cy="33649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 it simple </a:t>
            </a:r>
            <a:br>
              <a:rPr lang="en-US" dirty="0"/>
            </a:br>
            <a:r>
              <a:rPr lang="en-US" dirty="0"/>
              <a:t>you will be tired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3504" y="5509494"/>
            <a:ext cx="602040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Save your energy for sailing, not cooking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4556123"/>
      </p:ext>
    </p:extLst>
  </p:cSld>
  <p:clrMapOvr>
    <a:masterClrMapping/>
  </p:clrMapOvr>
  <p:transition spd="slow" advTm="20398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308" y="1692737"/>
            <a:ext cx="8554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Remove packaging</a:t>
            </a:r>
          </a:p>
          <a:p>
            <a:r>
              <a:rPr lang="en-US" sz="3200" b="1" dirty="0"/>
              <a:t>Tape instructions to the food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9308" y="2948974"/>
            <a:ext cx="86523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Find a home for everything – organization is key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308" y="3787325"/>
            <a:ext cx="8554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Break down meals and make sure you bring all the components! Can’t shoot off to the store if you forget the mustard</a:t>
            </a:r>
          </a:p>
          <a:p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1005" y="87572"/>
            <a:ext cx="6220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BEFORE YOU LEAVE THE DOCK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36"/>
    </mc:Choice>
    <mc:Fallback xmlns="">
      <p:transition xmlns:p14="http://schemas.microsoft.com/office/powerpoint/2010/main" spd="slow" advTm="5373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745" y="3494070"/>
            <a:ext cx="4532894" cy="3555494"/>
          </a:xfrm>
        </p:spPr>
        <p:txBody>
          <a:bodyPr>
            <a:normAutofit fontScale="47500" lnSpcReduction="20000"/>
          </a:bodyPr>
          <a:lstStyle/>
          <a:p>
            <a:endParaRPr lang="en-US" sz="5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Cardboard – Cockroaches</a:t>
            </a:r>
          </a:p>
          <a:p>
            <a:endParaRPr lang="en-US" sz="5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Extra Packaging – unnecessary weight and takes up space</a:t>
            </a:r>
          </a:p>
          <a:p>
            <a:endParaRPr lang="en-US" sz="5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5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Non-biodegradable Wet Wipes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45" y="2561188"/>
            <a:ext cx="3917455" cy="621921"/>
          </a:xfrm>
        </p:spPr>
        <p:txBody>
          <a:bodyPr/>
          <a:lstStyle/>
          <a:p>
            <a:r>
              <a:rPr lang="en-US" b="1" dirty="0">
                <a:solidFill>
                  <a:srgbClr val="FDF2D9"/>
                </a:solidFill>
              </a:rPr>
              <a:t>Don’t Bring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639" y="1796690"/>
            <a:ext cx="3904076" cy="381000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DO BRING</a:t>
            </a:r>
          </a:p>
          <a:p>
            <a:r>
              <a:rPr lang="en-US" b="1" dirty="0">
                <a:solidFill>
                  <a:srgbClr val="FFFF00"/>
                </a:solidFill>
              </a:rPr>
              <a:t>Plenty of water</a:t>
            </a:r>
          </a:p>
          <a:p>
            <a:r>
              <a:rPr lang="en-US" b="1" dirty="0">
                <a:solidFill>
                  <a:srgbClr val="FFFF00"/>
                </a:solidFill>
              </a:rPr>
              <a:t>Electrolyte powders</a:t>
            </a:r>
          </a:p>
          <a:p>
            <a:r>
              <a:rPr lang="en-US" b="1" dirty="0">
                <a:solidFill>
                  <a:srgbClr val="FFFF00"/>
                </a:solidFill>
              </a:rPr>
              <a:t>Bland food for first days</a:t>
            </a:r>
          </a:p>
          <a:p>
            <a:r>
              <a:rPr lang="en-US" b="1" dirty="0">
                <a:solidFill>
                  <a:srgbClr val="FFFF00"/>
                </a:solidFill>
              </a:rPr>
              <a:t>Snack food</a:t>
            </a:r>
          </a:p>
          <a:p>
            <a:r>
              <a:rPr lang="en-US" b="1" dirty="0">
                <a:solidFill>
                  <a:srgbClr val="FFFF00"/>
                </a:solidFill>
              </a:rPr>
              <a:t>Plenty of chocolate</a:t>
            </a:r>
          </a:p>
          <a:p>
            <a:r>
              <a:rPr lang="en-US" b="1" dirty="0">
                <a:solidFill>
                  <a:srgbClr val="FFFF00"/>
                </a:solidFill>
              </a:rPr>
              <a:t>Good water bottles</a:t>
            </a:r>
          </a:p>
          <a:p>
            <a:r>
              <a:rPr lang="en-US" b="1" dirty="0">
                <a:solidFill>
                  <a:srgbClr val="FFFF00"/>
                </a:solidFill>
              </a:rPr>
              <a:t>Squall proof coffee mugs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Pumppot</a:t>
            </a:r>
            <a:r>
              <a:rPr lang="en-US" b="1" dirty="0">
                <a:solidFill>
                  <a:srgbClr val="FFFF00"/>
                </a:solidFill>
              </a:rPr>
              <a:t> if you have room</a:t>
            </a:r>
          </a:p>
        </p:txBody>
      </p:sp>
    </p:spTree>
    <p:extLst>
      <p:ext uri="{BB962C8B-B14F-4D97-AF65-F5344CB8AC3E}">
        <p14:creationId xmlns:p14="http://schemas.microsoft.com/office/powerpoint/2010/main" val="23508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99"/>
    </mc:Choice>
    <mc:Fallback xmlns="">
      <p:transition xmlns:p14="http://schemas.microsoft.com/office/powerpoint/2010/main" spd="slow" advTm="41699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315776"/>
            <a:ext cx="3352800" cy="1905001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These are a great middle of the night snack or lunch.</a:t>
            </a:r>
          </a:p>
          <a:p>
            <a:endParaRPr lang="en-US" dirty="0"/>
          </a:p>
          <a:p>
            <a:r>
              <a:rPr lang="en-US" dirty="0"/>
              <a:t>Don’t eat too many.</a:t>
            </a:r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McDougalls</a:t>
            </a:r>
            <a:r>
              <a:rPr lang="en-US" dirty="0"/>
              <a:t> makes a good alternative.  We bring a bit of both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0965"/>
            <a:ext cx="3352800" cy="2845707"/>
          </a:xfrm>
        </p:spPr>
        <p:txBody>
          <a:bodyPr/>
          <a:lstStyle/>
          <a:p>
            <a:r>
              <a:rPr lang="en-US" b="1" dirty="0"/>
              <a:t>THE INFAMOUS CUP O NOODLES STORY </a:t>
            </a:r>
          </a:p>
        </p:txBody>
      </p:sp>
      <p:pic>
        <p:nvPicPr>
          <p:cNvPr id="5" name="Content Placeholder 4" descr="Screenshot 2018-01-12 12.35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 b="1359"/>
          <a:stretch>
            <a:fillRect/>
          </a:stretch>
        </p:blipFill>
        <p:spPr>
          <a:xfrm>
            <a:off x="5049777" y="2762070"/>
            <a:ext cx="3904076" cy="3810000"/>
          </a:xfrm>
        </p:spPr>
      </p:pic>
    </p:spTree>
    <p:extLst>
      <p:ext uri="{BB962C8B-B14F-4D97-AF65-F5344CB8AC3E}">
        <p14:creationId xmlns:p14="http://schemas.microsoft.com/office/powerpoint/2010/main" val="35524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9"/>
    </mc:Choice>
    <mc:Fallback xmlns="">
      <p:transition xmlns:p14="http://schemas.microsoft.com/office/powerpoint/2010/main" spd="slow" advTm="1103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lfpack st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3" b="1310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Luck and see you there!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7015" y="6126163"/>
            <a:ext cx="336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Wolfpack</a:t>
            </a:r>
            <a:r>
              <a:rPr lang="en-US" dirty="0"/>
              <a:t>, start of 2014 Pac Cup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547">
        <p14:reveal/>
      </p:transition>
    </mc:Choice>
    <mc:Fallback xmlns="">
      <p:transition xmlns:p14="http://schemas.microsoft.com/office/powerpoint/2010/main" spd="slow" advTm="354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1549" y="1179610"/>
            <a:ext cx="8229600" cy="1252537"/>
          </a:xfrm>
        </p:spPr>
        <p:txBody>
          <a:bodyPr/>
          <a:lstStyle/>
          <a:p>
            <a:r>
              <a:rPr lang="en-US" dirty="0"/>
              <a:t>Provisioning Steps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1549" y="2078179"/>
            <a:ext cx="8541149" cy="4818063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01943" lvl="1" indent="0">
              <a:buNone/>
            </a:pPr>
            <a:r>
              <a:rPr lang="en-US" sz="4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Figure out the following </a:t>
            </a:r>
            <a:r>
              <a:rPr lang="is-IS" sz="4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 </a:t>
            </a:r>
            <a:r>
              <a:rPr lang="en-US" sz="4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914400" lvl="3" indent="0">
              <a:buNone/>
            </a:pP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Expected length in days</a:t>
            </a:r>
          </a:p>
          <a:p>
            <a:pPr marL="914400" lvl="3" indent="0">
              <a:buNone/>
            </a:pP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Type of Trip (full race</a:t>
            </a:r>
            <a:r>
              <a:rPr lang="is-IS" sz="4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…cruise)</a:t>
            </a:r>
            <a:endParaRPr lang="en-US" sz="4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914400" lvl="3" indent="0">
              <a:buNone/>
            </a:pPr>
            <a:r>
              <a:rPr lang="en-US" sz="4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Crew likes/allergies </a:t>
            </a:r>
            <a:r>
              <a:rPr lang="en-US" sz="4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etc</a:t>
            </a:r>
            <a:endParaRPr lang="en-US" sz="4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sz="4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925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9"/>
    </mc:Choice>
    <mc:Fallback xmlns="">
      <p:transition xmlns:p14="http://schemas.microsoft.com/office/powerpoint/2010/main" spd="slow" advTm="177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113" y="1225688"/>
            <a:ext cx="8283564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TIME</a:t>
            </a:r>
          </a:p>
          <a:p>
            <a:endParaRPr 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long will it take to get there?</a:t>
            </a:r>
          </a:p>
          <a:p>
            <a:pPr lvl="1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</a:p>
          <a:p>
            <a:pPr marL="1200150" lvl="1" indent="-742950">
              <a:buAutoNum type="arabicPeriod"/>
            </a:pP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You likely have an estimate already of how long your boat will take.</a:t>
            </a:r>
          </a:p>
          <a:p>
            <a:pPr marL="1200150" lvl="1" indent="-742950">
              <a:buAutoNum type="arabicPeriod"/>
            </a:pP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Weather  possibly +2 days</a:t>
            </a:r>
          </a:p>
          <a:p>
            <a:pPr marL="1200150" lvl="1" indent="-742950">
              <a:buAutoNum type="arabicPeriod"/>
            </a:pP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Breakdown possibly +5 or 6 days</a:t>
            </a:r>
          </a:p>
          <a:p>
            <a:pPr lvl="1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7266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9"/>
    </mc:Choice>
    <mc:Fallback xmlns="">
      <p:transition xmlns:p14="http://schemas.microsoft.com/office/powerpoint/2010/main" spd="slow" advTm="387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59D5-A2D2-4D44-99F6-1377C0AF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C170-5BB6-4AB3-9B15-7C6F1AF2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044" y="2366010"/>
            <a:ext cx="5724206" cy="31546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is a bad time to experiment</a:t>
            </a:r>
          </a:p>
          <a:p>
            <a:pPr lvl="1"/>
            <a:r>
              <a:rPr lang="en-US" dirty="0"/>
              <a:t>Have an idea of whether  you and rest of crew like the stuff</a:t>
            </a:r>
          </a:p>
          <a:p>
            <a:pPr lvl="1"/>
            <a:r>
              <a:rPr lang="en-US" dirty="0"/>
              <a:t>Learn about allergies and strong preferences</a:t>
            </a:r>
          </a:p>
          <a:p>
            <a:r>
              <a:rPr lang="en-US" dirty="0"/>
              <a:t>It’s 2020: there are many commercial options</a:t>
            </a:r>
          </a:p>
          <a:p>
            <a:r>
              <a:rPr lang="en-US" dirty="0"/>
              <a:t>It’s just a week or two, not a trip to the North Pole</a:t>
            </a:r>
          </a:p>
          <a:p>
            <a:pPr lvl="1"/>
            <a:r>
              <a:rPr lang="en-US" dirty="0"/>
              <a:t>Storage and preservation need not be super-exotic</a:t>
            </a:r>
          </a:p>
          <a:p>
            <a:r>
              <a:rPr lang="en-US" dirty="0"/>
              <a:t>“</a:t>
            </a:r>
            <a:r>
              <a:rPr lang="en-US" dirty="0" err="1"/>
              <a:t>Rightsize</a:t>
            </a:r>
            <a:r>
              <a:rPr lang="en-US" dirty="0"/>
              <a:t>” your stores.</a:t>
            </a:r>
          </a:p>
          <a:p>
            <a:pPr lvl="1"/>
            <a:r>
              <a:rPr lang="en-US" dirty="0"/>
              <a:t>You don’t need a 5 gallon can of olives</a:t>
            </a:r>
          </a:p>
        </p:txBody>
      </p:sp>
      <p:pic>
        <p:nvPicPr>
          <p:cNvPr id="4100" name="Picture 4" descr="upright=upright=1.4">
            <a:extLst>
              <a:ext uri="{FF2B5EF4-FFF2-40B4-BE49-F238E27FC236}">
                <a16:creationId xmlns:a16="http://schemas.microsoft.com/office/drawing/2014/main" id="{99B47795-F361-4B8F-81AB-75F352B8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952"/>
            <a:ext cx="2516044" cy="37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0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416" y="1269858"/>
            <a:ext cx="8445911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TYPE OF TRIP</a:t>
            </a:r>
          </a:p>
          <a:p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914400" lvl="1" indent="-457200">
              <a:buFontTx/>
              <a:buChar char="•"/>
            </a:pP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Full Race boat – Freeze dried food!</a:t>
            </a:r>
          </a:p>
          <a:p>
            <a:pPr marL="914400" lvl="1" indent="-457200">
              <a:buFontTx/>
              <a:buChar char="•"/>
            </a:pP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914400" lvl="1" indent="-457200">
              <a:buFontTx/>
              <a:buChar char="•"/>
            </a:pP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Racing but not counting every ounce– pre-prepared meals in seal a meal, super cold freeze then store in dry ice.</a:t>
            </a:r>
          </a:p>
          <a:p>
            <a:pPr lvl="1"/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914400" lvl="1" indent="-457200">
              <a:buFontTx/>
              <a:buChar char="•"/>
            </a:pP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Cruiser – may have an oven or even a microwave!</a:t>
            </a:r>
          </a:p>
          <a:p>
            <a:pPr lvl="1"/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54"/>
    </mc:Choice>
    <mc:Fallback xmlns="">
      <p:transition xmlns:p14="http://schemas.microsoft.com/office/powerpoint/2010/main" spd="slow" advTm="510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ater">
            <a:extLst>
              <a:ext uri="{FF2B5EF4-FFF2-40B4-BE49-F238E27FC236}">
                <a16:creationId xmlns:a16="http://schemas.microsoft.com/office/drawing/2014/main" id="{8D32FBB4-31A1-412D-B71A-6C72BF778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725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5A7442-A857-444B-A06B-F6ED17AD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Water: How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81A16-6107-4547-A654-090E1E82D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Ideally, at least a gallon per person per day</a:t>
            </a:r>
          </a:p>
          <a:p>
            <a:pPr lvl="1"/>
            <a:r>
              <a:rPr lang="en-US" dirty="0"/>
              <a:t>Daily Drinking (and food content):</a:t>
            </a:r>
          </a:p>
          <a:p>
            <a:pPr lvl="2"/>
            <a:r>
              <a:rPr lang="en-US" dirty="0"/>
              <a:t>2.7 liters women; 3.7 liters men</a:t>
            </a:r>
          </a:p>
          <a:p>
            <a:pPr lvl="1"/>
            <a:r>
              <a:rPr lang="en-US" dirty="0"/>
              <a:t>Other uses: dishwashing, personal hygiene</a:t>
            </a:r>
          </a:p>
          <a:p>
            <a:r>
              <a:rPr lang="en-US" dirty="0"/>
              <a:t>Race Requirement:</a:t>
            </a:r>
          </a:p>
          <a:p>
            <a:pPr lvl="1"/>
            <a:r>
              <a:rPr lang="en-US" dirty="0"/>
              <a:t>10 gallons </a:t>
            </a:r>
            <a:r>
              <a:rPr lang="en-US" i="1" dirty="0"/>
              <a:t>minimum </a:t>
            </a:r>
            <a:r>
              <a:rPr lang="en-US" dirty="0"/>
              <a:t>per person</a:t>
            </a:r>
          </a:p>
          <a:p>
            <a:pPr lvl="1"/>
            <a:r>
              <a:rPr lang="en-US" dirty="0"/>
              <a:t>Plus one gallon emergency</a:t>
            </a:r>
          </a:p>
          <a:p>
            <a:pPr lvl="2"/>
            <a:r>
              <a:rPr lang="en-US" dirty="0"/>
              <a:t>Factory sealed</a:t>
            </a:r>
          </a:p>
          <a:p>
            <a:pPr lvl="2"/>
            <a:r>
              <a:rPr lang="en-US" dirty="0"/>
              <a:t>If you drink it, you lose the race, but are not dead.</a:t>
            </a:r>
          </a:p>
          <a:p>
            <a:pPr lvl="1"/>
            <a:r>
              <a:rPr lang="en-US" dirty="0"/>
              <a:t>Plus water in </a:t>
            </a:r>
            <a:r>
              <a:rPr lang="en-US" dirty="0" err="1"/>
              <a:t>liferaft</a:t>
            </a:r>
            <a:endParaRPr lang="en-US" dirty="0"/>
          </a:p>
          <a:p>
            <a:pPr lvl="1"/>
            <a:r>
              <a:rPr lang="en-US" dirty="0"/>
              <a:t>Unless you are fast, you will need more.</a:t>
            </a:r>
          </a:p>
        </p:txBody>
      </p:sp>
    </p:spTree>
    <p:extLst>
      <p:ext uri="{BB962C8B-B14F-4D97-AF65-F5344CB8AC3E}">
        <p14:creationId xmlns:p14="http://schemas.microsoft.com/office/powerpoint/2010/main" val="308472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6082C59-56D0-4930-B07A-32AE95F55C88}"/>
              </a:ext>
            </a:extLst>
          </p:cNvPr>
          <p:cNvSpPr/>
          <p:nvPr/>
        </p:nvSpPr>
        <p:spPr>
          <a:xfrm>
            <a:off x="7128393" y="3281939"/>
            <a:ext cx="1418609" cy="14186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66088-936E-4C75-B79D-7BF4BE6A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932A-9980-4A79-8406-709C9383E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80" y="1936430"/>
            <a:ext cx="7408333" cy="42890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 Storage: DO NOT LOSE YOUR WATER!</a:t>
            </a:r>
          </a:p>
          <a:p>
            <a:pPr lvl="1"/>
            <a:r>
              <a:rPr lang="en-US" dirty="0"/>
              <a:t>Divided tanks/containers</a:t>
            </a:r>
          </a:p>
          <a:p>
            <a:pPr lvl="1"/>
            <a:r>
              <a:rPr lang="en-US" dirty="0"/>
              <a:t>Turn off (disconnect) pressure water pump</a:t>
            </a:r>
          </a:p>
          <a:p>
            <a:pPr lvl="1"/>
            <a:r>
              <a:rPr lang="en-US" dirty="0"/>
              <a:t>Maybe some in individual bottles (but wrestle with your conscience about single-use plastic.</a:t>
            </a:r>
          </a:p>
          <a:p>
            <a:r>
              <a:rPr lang="en-US" dirty="0"/>
              <a:t>Emergency Water:</a:t>
            </a:r>
          </a:p>
          <a:p>
            <a:pPr lvl="1"/>
            <a:r>
              <a:rPr lang="en-US" dirty="0"/>
              <a:t>Factory-Sealed</a:t>
            </a:r>
          </a:p>
          <a:p>
            <a:pPr lvl="1"/>
            <a:r>
              <a:rPr lang="en-US" dirty="0"/>
              <a:t>Will be inspected</a:t>
            </a:r>
          </a:p>
          <a:p>
            <a:pPr lvl="1"/>
            <a:r>
              <a:rPr lang="en-US" dirty="0"/>
              <a:t>If you get to this water, you are alive, but you messed up</a:t>
            </a:r>
          </a:p>
          <a:p>
            <a:pPr lvl="1"/>
            <a:r>
              <a:rPr lang="en-US" dirty="0"/>
              <a:t>Pack carefully so it does not chafe through</a:t>
            </a:r>
          </a:p>
          <a:p>
            <a:pPr lvl="1"/>
            <a:r>
              <a:rPr lang="en-US" dirty="0"/>
              <a:t>Those 2-gallon containers are flimsy. Not good for EW</a:t>
            </a:r>
          </a:p>
          <a:p>
            <a:endParaRPr lang="en-US" dirty="0"/>
          </a:p>
        </p:txBody>
      </p:sp>
      <p:pic>
        <p:nvPicPr>
          <p:cNvPr id="1030" name="Picture 6" descr="Sparkletts Water, Purified">
            <a:extLst>
              <a:ext uri="{FF2B5EF4-FFF2-40B4-BE49-F238E27FC236}">
                <a16:creationId xmlns:a16="http://schemas.microsoft.com/office/drawing/2014/main" id="{5610ED1A-A1F9-44DE-BFC3-0D30B2DF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33" y="3613479"/>
            <a:ext cx="755530" cy="7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46B5D6B7-1DAE-4C21-9479-85B1BF1C1207}"/>
              </a:ext>
            </a:extLst>
          </p:cNvPr>
          <p:cNvSpPr/>
          <p:nvPr/>
        </p:nvSpPr>
        <p:spPr>
          <a:xfrm>
            <a:off x="7067996" y="3198316"/>
            <a:ext cx="1539402" cy="1539402"/>
          </a:xfrm>
          <a:prstGeom prst="noSmoking">
            <a:avLst>
              <a:gd name="adj" fmla="val 12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61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4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9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1|5.7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4.6|1.9|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1914</Words>
  <Application>Microsoft Office PowerPoint</Application>
  <PresentationFormat>On-screen Show (4:3)</PresentationFormat>
  <Paragraphs>301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Candara</vt:lpstr>
      <vt:lpstr>Symbol</vt:lpstr>
      <vt:lpstr>Waveform</vt:lpstr>
      <vt:lpstr>Provisioning for Pac Cup                  Fully Crewed                       Double Handed</vt:lpstr>
      <vt:lpstr>Thank You Our Sponsor</vt:lpstr>
      <vt:lpstr>Provisioning depends on…</vt:lpstr>
      <vt:lpstr>Provisioning Steps </vt:lpstr>
      <vt:lpstr>PowerPoint Presentation</vt:lpstr>
      <vt:lpstr>Philosophy</vt:lpstr>
      <vt:lpstr>PowerPoint Presentation</vt:lpstr>
      <vt:lpstr>Water: How Much?</vt:lpstr>
      <vt:lpstr>Tankage</vt:lpstr>
      <vt:lpstr>Fight Dehydration</vt:lpstr>
      <vt:lpstr>WATERMAKER!</vt:lpstr>
      <vt:lpstr>PowerPoint Presentation</vt:lpstr>
      <vt:lpstr>Stages of the Trip</vt:lpstr>
      <vt:lpstr>Your galley may look like this</vt:lpstr>
      <vt:lpstr>Or this </vt:lpstr>
      <vt:lpstr>Whatever you have, be creative with storage and make sure it will all fit</vt:lpstr>
      <vt:lpstr>Get Organized</vt:lpstr>
      <vt:lpstr>Plan, plan, plan</vt:lpstr>
      <vt:lpstr>Prepared Food options</vt:lpstr>
      <vt:lpstr>Cruiser – microwave, oven, refrigeration</vt:lpstr>
      <vt:lpstr>Race Boat but not  planning on Freeze dried</vt:lpstr>
      <vt:lpstr>Crew Contribute?</vt:lpstr>
      <vt:lpstr>Dinner Entrees</vt:lpstr>
      <vt:lpstr>Boat-Friendly Produce</vt:lpstr>
      <vt:lpstr>Food Tips for all boats </vt:lpstr>
      <vt:lpstr>Snacks</vt:lpstr>
      <vt:lpstr>Washing Up</vt:lpstr>
      <vt:lpstr>Race Boat with  Freeze dried</vt:lpstr>
      <vt:lpstr>Freeze Dried  bits and bobs</vt:lpstr>
      <vt:lpstr>All Boats – Add-ons</vt:lpstr>
      <vt:lpstr> WET WIPES AND HAND SANITIZER</vt:lpstr>
      <vt:lpstr>More  Hygiene ideas</vt:lpstr>
      <vt:lpstr>Don’t Forget “non-food”  items </vt:lpstr>
      <vt:lpstr>PowerPoint Presentation</vt:lpstr>
      <vt:lpstr>Keep it simple  you will be tired</vt:lpstr>
      <vt:lpstr>PowerPoint Presentation</vt:lpstr>
      <vt:lpstr>Don’t Bring</vt:lpstr>
      <vt:lpstr>THE INFAMOUS CUP O NOODLES STORY </vt:lpstr>
      <vt:lpstr>Good Luck and see you there!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Provisioning for Pac Cup                  Fully Crewed                       Double Handed</dc:title>
  <dc:creator>michael moradzadeh</dc:creator>
  <cp:lastModifiedBy>michael moradzadeh</cp:lastModifiedBy>
  <cp:revision>2</cp:revision>
  <dcterms:created xsi:type="dcterms:W3CDTF">2020-03-27T01:27:50Z</dcterms:created>
  <dcterms:modified xsi:type="dcterms:W3CDTF">2020-03-27T12:32:43Z</dcterms:modified>
</cp:coreProperties>
</file>